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61" r:id="rId3"/>
    <p:sldId id="258" r:id="rId4"/>
    <p:sldId id="259" r:id="rId5"/>
    <p:sldId id="288" r:id="rId6"/>
    <p:sldId id="291" r:id="rId7"/>
    <p:sldId id="292" r:id="rId8"/>
    <p:sldId id="293" r:id="rId9"/>
    <p:sldId id="294" r:id="rId10"/>
    <p:sldId id="297" r:id="rId11"/>
    <p:sldId id="301" r:id="rId12"/>
    <p:sldId id="306" r:id="rId13"/>
    <p:sldId id="307" r:id="rId14"/>
    <p:sldId id="310" r:id="rId15"/>
    <p:sldId id="304" r:id="rId16"/>
    <p:sldId id="309" r:id="rId17"/>
    <p:sldId id="280" r:id="rId18"/>
  </p:sldIdLst>
  <p:sldSz cx="9144000" cy="5143500" type="screen16x9"/>
  <p:notesSz cx="9144000" cy="6858000"/>
  <p:embeddedFontLst>
    <p:embeddedFont>
      <p:font typeface="Arial Black" panose="020B0A04020102020204" pitchFamily="34" charset="0"/>
      <p:bold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Nixie One" panose="020B0604020202020204" charset="0"/>
      <p:regular r:id="rId25"/>
    </p:embeddedFont>
    <p:embeddedFont>
      <p:font typeface="Roboto Slab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000000"/>
    <a:srgbClr val="DE54A3"/>
    <a:srgbClr val="124057"/>
    <a:srgbClr val="18637B"/>
    <a:srgbClr val="DD55B9"/>
    <a:srgbClr val="D959CA"/>
    <a:srgbClr val="DC66CE"/>
    <a:srgbClr val="E07AD4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03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63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699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495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40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70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17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FA7B612-B238-4A2C-AF09-6C9271A8A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65837215217.23525.jpg">
            <a:extLst>
              <a:ext uri="{FF2B5EF4-FFF2-40B4-BE49-F238E27FC236}">
                <a16:creationId xmlns:a16="http://schemas.microsoft.com/office/drawing/2014/main" id="{B3281492-E227-4295-8755-9A2FFA6A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нутый угол 4">
            <a:extLst>
              <a:ext uri="{FF2B5EF4-FFF2-40B4-BE49-F238E27FC236}">
                <a16:creationId xmlns:a16="http://schemas.microsoft.com/office/drawing/2014/main" id="{64CAF555-4BC6-4F63-BD90-FA31C96386DF}"/>
              </a:ext>
            </a:extLst>
          </p:cNvPr>
          <p:cNvSpPr/>
          <p:nvPr/>
        </p:nvSpPr>
        <p:spPr>
          <a:xfrm>
            <a:off x="576870" y="742566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Google Shape;109;p13">
            <a:extLst>
              <a:ext uri="{FF2B5EF4-FFF2-40B4-BE49-F238E27FC236}">
                <a16:creationId xmlns:a16="http://schemas.microsoft.com/office/drawing/2014/main" id="{85F5946C-908B-441A-8A0C-8AE1426B0AAF}"/>
              </a:ext>
            </a:extLst>
          </p:cNvPr>
          <p:cNvSpPr txBox="1">
            <a:spLocks/>
          </p:cNvSpPr>
          <p:nvPr/>
        </p:nvSpPr>
        <p:spPr>
          <a:xfrm>
            <a:off x="685800" y="794702"/>
            <a:ext cx="3450480" cy="24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300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ПРАВИЛА ЗАПОЛНЕНИЯ БЛАНКОВ ЕГЭ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EB5DD-506B-403F-A19C-C9DC89831B3C}"/>
              </a:ext>
            </a:extLst>
          </p:cNvPr>
          <p:cNvSpPr txBox="1"/>
          <p:nvPr/>
        </p:nvSpPr>
        <p:spPr>
          <a:xfrm>
            <a:off x="1554067" y="3703598"/>
            <a:ext cx="1377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г. Элиста 2023</a:t>
            </a:r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:a16="http://schemas.microsoft.com/office/drawing/2014/main" id="{0DF7E253-54C5-466C-B8B4-8A270413C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9607"/>
            <a:ext cx="2597149" cy="146795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512859" y="549925"/>
            <a:ext cx="6593700" cy="727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ответов №1</a:t>
            </a:r>
            <a:endParaRPr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6" name="Рисунок 5" descr="бо 1.PNG"/>
          <p:cNvPicPr>
            <a:picLocks noChangeAspect="1"/>
          </p:cNvPicPr>
          <p:nvPr/>
        </p:nvPicPr>
        <p:blipFill>
          <a:blip r:embed="rId3"/>
          <a:srcRect l="1131" t="1551" r="964" b="1685"/>
          <a:stretch>
            <a:fillRect/>
          </a:stretch>
        </p:blipFill>
        <p:spPr>
          <a:xfrm>
            <a:off x="3549450" y="198056"/>
            <a:ext cx="3540999" cy="4783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156390-D66D-4069-9EA7-F802E922A126}"/>
              </a:ext>
            </a:extLst>
          </p:cNvPr>
          <p:cNvSpPr txBox="1"/>
          <p:nvPr/>
        </p:nvSpPr>
        <p:spPr>
          <a:xfrm>
            <a:off x="453590" y="1778000"/>
            <a:ext cx="3079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Заполнение ответов условных участников тренировочного экзамена не предусмотрено.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00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76525" y="2712664"/>
            <a:ext cx="84963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После выполнения экзаменационной работы участником экзамена ответственный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 1 участника ЕГЭ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поставить соответствующее цифровое значение, а также поставить подпись в специально отведенном месте.</a:t>
            </a:r>
          </a:p>
          <a:p>
            <a:pPr marL="171445" indent="-171445">
              <a:buFont typeface="Courier New" panose="02070309020205020404" pitchFamily="49" charset="0"/>
              <a:buChar char="o"/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</a:t>
            </a:r>
            <a:r>
              <a:rPr lang="ru-RU" altLang="ru-RU" sz="1200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sz="1200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99899" y="205586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325430" y="2031692"/>
            <a:ext cx="285751" cy="357188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39346" y="159561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865870" y="270135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6" name="Рисунок 5" descr="дбо.PNG"/>
          <p:cNvPicPr>
            <a:picLocks noChangeAspect="1"/>
          </p:cNvPicPr>
          <p:nvPr/>
        </p:nvPicPr>
        <p:blipFill>
          <a:blip r:embed="rId3"/>
          <a:srcRect l="1426" t="1551" r="1594" b="1447"/>
          <a:stretch>
            <a:fillRect/>
          </a:stretch>
        </p:blipFill>
        <p:spPr>
          <a:xfrm>
            <a:off x="394570" y="642224"/>
            <a:ext cx="2741939" cy="3766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3923A7-F8C6-473C-9C26-9B5B4E24302F}"/>
              </a:ext>
            </a:extLst>
          </p:cNvPr>
          <p:cNvSpPr txBox="1"/>
          <p:nvPr/>
        </p:nvSpPr>
        <p:spPr>
          <a:xfrm>
            <a:off x="3865870" y="3048490"/>
            <a:ext cx="3676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Заполнение ДБО №2 организаторами в аудитории на тренировочном экзамене ОБЯЗАТЕЛЬНО.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581474" y="492988"/>
            <a:ext cx="6593700" cy="727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Дополнительный бланк ответов №2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298150" y="977557"/>
            <a:ext cx="4966000" cy="3188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2"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Дополнительный бланк ответов № 2 выдается организатором в аудитории</a:t>
            </a:r>
            <a:b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по требованию участника экзамена 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случае, если недостаточно места на бланке ответов №2 для записи развернутых ответов. </a:t>
            </a:r>
          </a:p>
          <a:p>
            <a:pPr defTabSz="914372">
              <a:lnSpc>
                <a:spcPct val="150000"/>
              </a:lnSpc>
            </a:pP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 </a:t>
            </a:r>
            <a:r>
              <a:rPr lang="ru-RU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должны полностью соответствовать информации, указанной</a:t>
            </a:r>
            <a:br>
              <a:rPr lang="ru-RU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sz="1100" b="1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pic>
        <p:nvPicPr>
          <p:cNvPr id="7" name="Рисунок 6" descr="дбо.PNG"/>
          <p:cNvPicPr>
            <a:picLocks noChangeAspect="1"/>
          </p:cNvPicPr>
          <p:nvPr/>
        </p:nvPicPr>
        <p:blipFill>
          <a:blip r:embed="rId3"/>
          <a:srcRect l="1426" t="1551" r="1594" b="1447"/>
          <a:stretch>
            <a:fillRect/>
          </a:stretch>
        </p:blipFill>
        <p:spPr>
          <a:xfrm>
            <a:off x="5345251" y="152019"/>
            <a:ext cx="3528726" cy="4847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711427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882EAB-EA58-4289-AFDE-64BB0F1F07E9}"/>
              </a:ext>
            </a:extLst>
          </p:cNvPr>
          <p:cNvSpPr/>
          <p:nvPr/>
        </p:nvSpPr>
        <p:spPr>
          <a:xfrm>
            <a:off x="228534" y="1913185"/>
            <a:ext cx="85852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«Дополнительный бланк ответов № 2» на БО №2 лист №2 заполняется организатором в аудитории только при выдаче дополнительного бланка ответов № 2.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вносит в Бланк ответов №2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лист 2 цифровое значение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штрихкода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Дополнительного бланка ответов № 2 лист 3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«Лист» 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3. </a:t>
            </a:r>
          </a:p>
          <a:p>
            <a:pPr algn="just"/>
            <a:endParaRPr lang="ru-RU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остается пустым. Поле «Резерв-6» не заполняется. </a:t>
            </a:r>
          </a:p>
          <a:p>
            <a:pPr algn="just"/>
            <a:b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0FC6FBD8-FA1D-4274-9614-F43C02BB1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1099" r="10282" b="85283"/>
          <a:stretch/>
        </p:blipFill>
        <p:spPr>
          <a:xfrm>
            <a:off x="331536" y="603235"/>
            <a:ext cx="3902813" cy="1060482"/>
          </a:xfrm>
          <a:prstGeom prst="rect">
            <a:avLst/>
          </a:prstGeom>
          <a:ln w="9525">
            <a:solidFill>
              <a:srgbClr val="00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32E05F-44FE-42F1-980C-360D522E20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" r="-1" b="80450"/>
          <a:stretch/>
        </p:blipFill>
        <p:spPr>
          <a:xfrm>
            <a:off x="4407027" y="493936"/>
            <a:ext cx="4641014" cy="1276936"/>
          </a:xfrm>
          <a:prstGeom prst="rect">
            <a:avLst/>
          </a:prstGeom>
          <a:ln w="9525">
            <a:solidFill>
              <a:srgbClr val="000000"/>
            </a:solidFill>
          </a:ln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E3B7793-A528-4458-8B7D-9A15CE113AD1}"/>
              </a:ext>
            </a:extLst>
          </p:cNvPr>
          <p:cNvCxnSpPr/>
          <p:nvPr/>
        </p:nvCxnSpPr>
        <p:spPr>
          <a:xfrm flipH="1" flipV="1">
            <a:off x="3038875" y="1502048"/>
            <a:ext cx="1728192" cy="72008"/>
          </a:xfrm>
          <a:prstGeom prst="straightConnector1">
            <a:avLst/>
          </a:prstGeom>
          <a:ln w="9525">
            <a:solidFill>
              <a:srgbClr val="FF5B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C54FCA-E4CF-4220-9222-3E842A97C9F5}"/>
              </a:ext>
            </a:extLst>
          </p:cNvPr>
          <p:cNvSpPr/>
          <p:nvPr/>
        </p:nvSpPr>
        <p:spPr>
          <a:xfrm>
            <a:off x="4767067" y="1358032"/>
            <a:ext cx="1224136" cy="413912"/>
          </a:xfrm>
          <a:prstGeom prst="rect">
            <a:avLst/>
          </a:prstGeom>
          <a:noFill/>
          <a:ln w="9525"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CA51A-1851-4B25-8A5B-187FF90F25FA}"/>
              </a:ext>
            </a:extLst>
          </p:cNvPr>
          <p:cNvSpPr txBox="1"/>
          <p:nvPr/>
        </p:nvSpPr>
        <p:spPr>
          <a:xfrm>
            <a:off x="8079435" y="1070000"/>
            <a:ext cx="216024" cy="36625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050" dirty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274944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75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457201" y="51817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Бланк регистрации устного экзамена</a:t>
            </a:r>
            <a:endParaRPr sz="16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385602" y="1209932"/>
            <a:ext cx="3543300" cy="2087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Бланк регистрации ЕГЭ по иностранным языкам (раздел «Говорение» заполняется так же, как обычный бланк регистрации.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4866573" y="83514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419740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Бланк регистрации КЕГЭ</a:t>
            </a:r>
            <a:endParaRPr sz="16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348781" y="1044234"/>
            <a:ext cx="3543300" cy="2087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средней части бланка регистрации КЕГЭ заполняется поле «Контрольная сумма» после завершения экзамена.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6074615" y="3703019"/>
            <a:ext cx="2342324" cy="218987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DE54A3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pic>
        <p:nvPicPr>
          <p:cNvPr id="8" name="Рисунок 7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4866573" y="83514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017833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1146026" y="530727"/>
            <a:ext cx="3405193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Правила заполнения бланков ЕГЭ</a:t>
            </a:r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1146024" y="1660701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latin typeface="Century Gothic" panose="020B0502020202020204" pitchFamily="34" charset="0"/>
              </a:rPr>
              <a:t>Бланки  заполняются </a:t>
            </a:r>
            <a:r>
              <a:rPr lang="ru-RU" sz="1200" dirty="0" err="1">
                <a:latin typeface="Century Gothic" panose="020B0502020202020204" pitchFamily="34" charset="0"/>
              </a:rPr>
              <a:t>гелевой</a:t>
            </a:r>
            <a:r>
              <a:rPr lang="ru-RU" sz="1200" dirty="0">
                <a:latin typeface="Century Gothic" panose="020B0502020202020204" pitchFamily="34" charset="0"/>
              </a:rPr>
              <a:t> ручкой черного цвета.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Каждая цифра и буква во всех заполняемых полях бланка регистрации, бланка ответов № 1 и верхней части бланка ответов № 2 тщательно копируется из строки с образцами написания символов, расположенной в верхней части бланка регистрации и бланка ответов № 1.  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Каждое поле в бланках заполняется, начиная с первой позиции (в том числе и поля для занесения фамилии, имени и отчества участника);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Если участник ЕГЭ не имеет информации для заполнения какого-то конкретного поля, он должен оставить это поле пустым (не делать прочерков).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При записи ответов необходимо строго следовать инструкциям по выполнению работы (к группе заданий, отдельным заданиям), указанным в КИМ.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На бланках ответов № 1 и № 2, а также на дополнительном бланке ответов № 2 не должно быть пометок, содержащих информацию о личности участника ЕГЭ.</a:t>
            </a:r>
          </a:p>
        </p:txBody>
      </p:sp>
      <p:grpSp>
        <p:nvGrpSpPr>
          <p:cNvPr id="162" name="Google Shape;162;p18"/>
          <p:cNvGrpSpPr/>
          <p:nvPr/>
        </p:nvGrpSpPr>
        <p:grpSpPr>
          <a:xfrm>
            <a:off x="394993" y="867990"/>
            <a:ext cx="366459" cy="366437"/>
            <a:chOff x="1923675" y="1633650"/>
            <a:chExt cx="436000" cy="435975"/>
          </a:xfrm>
        </p:grpSpPr>
        <p:sp>
          <p:nvSpPr>
            <p:cNvPr id="16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:a16="http://schemas.microsoft.com/office/drawing/2014/main" id="{10B103C8-0D96-4B8E-B99D-303805EA3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65" y="494711"/>
            <a:ext cx="1941966" cy="109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826949" y="505262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Категорически запрещается: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685801" y="1259025"/>
            <a:ext cx="7460673" cy="2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41" indent="-285741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бланков; 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41" indent="-285741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Использовать для заполнения бланков цветные ручки вместо черной,  карандаш (даже для черновых записей на бланках), средства для исправления внесенной в бланки информации («корректор», «ластик» и др.). 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5" name="Знак запрета 4"/>
          <p:cNvSpPr/>
          <p:nvPr/>
        </p:nvSpPr>
        <p:spPr>
          <a:xfrm>
            <a:off x="405036" y="718018"/>
            <a:ext cx="368214" cy="343667"/>
          </a:xfrm>
          <a:prstGeom prst="noSmoking">
            <a:avLst/>
          </a:prstGeom>
          <a:solidFill>
            <a:schemeClr val="bg1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082287" y="326880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 условных участников тренировочного экзамена </a:t>
            </a:r>
          </a:p>
          <a:p>
            <a:pPr marL="0" indent="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для работников ППЭ </a:t>
            </a:r>
            <a:endParaRPr sz="1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6" name="Рисунок 5" descr="бр.PNG"/>
          <p:cNvPicPr>
            <a:picLocks noChangeAspect="1"/>
          </p:cNvPicPr>
          <p:nvPr/>
        </p:nvPicPr>
        <p:blipFill>
          <a:blip r:embed="rId3"/>
          <a:srcRect l="1087" t="1461" r="915" b="1613"/>
          <a:stretch>
            <a:fillRect/>
          </a:stretch>
        </p:blipFill>
        <p:spPr>
          <a:xfrm>
            <a:off x="551144" y="713984"/>
            <a:ext cx="2523995" cy="347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50D0529A-CDF0-43CC-8E89-71F8B1B05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28" y="503351"/>
            <a:ext cx="2297243" cy="12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регистрации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827580" y="1686865"/>
            <a:ext cx="3543300" cy="14426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Чёрно-белый бланк регистрации печатается на белой бумаге. Бланк является машиночитаемой формой и состоит </a:t>
            </a:r>
            <a:r>
              <a:rPr lang="ru-RU" sz="1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из трёх </a:t>
            </a:r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частей:</a:t>
            </a:r>
          </a:p>
          <a:p>
            <a:pPr marL="285741" indent="-285741"/>
            <a:r>
              <a:rPr lang="ru-RU" sz="1400" b="1" dirty="0">
                <a:solidFill>
                  <a:srgbClr val="FFFF99"/>
                </a:solidFill>
                <a:latin typeface="Century Gothic" panose="020B0502020202020204" pitchFamily="34" charset="0"/>
              </a:rPr>
              <a:t>верхней</a:t>
            </a:r>
          </a:p>
          <a:p>
            <a:pPr marL="285741" indent="-285741"/>
            <a:r>
              <a:rPr lang="ru-RU" sz="1400" b="1" dirty="0">
                <a:solidFill>
                  <a:srgbClr val="FF9999"/>
                </a:solidFill>
                <a:latin typeface="Century Gothic" panose="020B0502020202020204" pitchFamily="34" charset="0"/>
              </a:rPr>
              <a:t>средней</a:t>
            </a:r>
          </a:p>
          <a:p>
            <a:pPr marL="285741" indent="-285741"/>
            <a:r>
              <a:rPr lang="ru-RU" sz="1400" b="1" dirty="0">
                <a:solidFill>
                  <a:srgbClr val="99CCFF"/>
                </a:solidFill>
                <a:latin typeface="Century Gothic" panose="020B0502020202020204" pitchFamily="34" charset="0"/>
              </a:rPr>
              <a:t>нижней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4883727" y="79780"/>
            <a:ext cx="187036" cy="1179247"/>
          </a:xfrm>
          <a:prstGeom prst="leftBracket">
            <a:avLst/>
          </a:prstGeom>
          <a:ln w="28575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4883728" y="1340429"/>
            <a:ext cx="187037" cy="2566555"/>
          </a:xfrm>
          <a:prstGeom prst="leftBracket">
            <a:avLst/>
          </a:prstGeom>
          <a:ln w="28575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4892251" y="3988386"/>
            <a:ext cx="178512" cy="1050019"/>
          </a:xfrm>
          <a:prstGeom prst="leftBracket">
            <a:avLst/>
          </a:prstGeom>
          <a:ln w="28575">
            <a:solidFill>
              <a:srgbClr val="8FC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pic>
        <p:nvPicPr>
          <p:cNvPr id="9" name="Рисунок 8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5093638" y="58888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85105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634811" y="2455648"/>
            <a:ext cx="8325852" cy="2494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Организаторами в аудитории заполняются следующие поля верхней части бланка регистрации условных участников тренировочного экзамена: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код образовательной организации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номер и буква класса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номер аудитории.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«Код региона», «Код ППЭ», «Код предмета», «Название предмета», «Дата проведения ЕГЭ» заполняются автоматически.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не заполняется.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430" t="1583" r="743" b="72938"/>
          <a:stretch>
            <a:fillRect/>
          </a:stretch>
        </p:blipFill>
        <p:spPr>
          <a:xfrm>
            <a:off x="688932" y="626303"/>
            <a:ext cx="5899757" cy="1783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109" y="3805867"/>
            <a:ext cx="7540800" cy="831547"/>
          </a:xfrm>
        </p:spPr>
        <p:txBody>
          <a:bodyPr/>
          <a:lstStyle/>
          <a:p>
            <a:pPr marL="50799" indent="0">
              <a:buNone/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В полях средней части бланка регистрации вносятся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данные условных участников ВТМ, распределенных в ППЭ.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726380" y="3910673"/>
            <a:ext cx="7859685" cy="980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altLang="ru-RU" sz="12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Поле «Контрольная сумма» заполняется только в бланке регистрации после завершении КЕГЭ.</a:t>
            </a:r>
          </a:p>
          <a:p>
            <a:pPr marL="228593" indent="-228593" algn="just">
              <a:buClr>
                <a:schemeClr val="tx1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</a:t>
            </a:r>
            <a:r>
              <a:rPr lang="ru-RU" altLang="ru-RU" sz="11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 организатор в аудитории ставит условную подпись участника ВТМ </a:t>
            </a: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1951536" y="742565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37092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Нижняя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766" y="2756681"/>
            <a:ext cx="7540800" cy="2144940"/>
          </a:xfrm>
        </p:spPr>
        <p:txBody>
          <a:bodyPr/>
          <a:lstStyle/>
          <a:p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Заполнение полей организатором в аудитории </a:t>
            </a:r>
            <a:r>
              <a:rPr lang="ru-RU" altLang="ru-RU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обязательно, если участник ЕГЭ удален </a:t>
            </a:r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 экзамена в связи с нарушением установленного порядка проведения ЕГЭ </a:t>
            </a:r>
            <a:r>
              <a:rPr lang="ru-RU" altLang="ru-RU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или не закончил экзамен по уважительной причине.</a:t>
            </a:r>
          </a:p>
          <a:p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 организатора в аудитории заверяется подписью организатора в специально отведенном для этого поле бланка регистрации.</a:t>
            </a:r>
          </a:p>
          <a:p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удаления участника ЕГЭ в штабе ППЭ в зоне видимости камер видеонаблюдения заполняется «Акт об удалении участника ГИА». </a:t>
            </a:r>
            <a:endParaRPr lang="ru-RU" altLang="ru-RU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6" name="Рисунок 5" descr="бр.PNG"/>
          <p:cNvPicPr>
            <a:picLocks noChangeAspect="1"/>
          </p:cNvPicPr>
          <p:nvPr/>
        </p:nvPicPr>
        <p:blipFill>
          <a:blip r:embed="rId3"/>
          <a:srcRect l="2408" t="86622" r="1231" b="1805"/>
          <a:stretch>
            <a:fillRect/>
          </a:stretch>
        </p:blipFill>
        <p:spPr>
          <a:xfrm>
            <a:off x="1552638" y="1687653"/>
            <a:ext cx="6288951" cy="1064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A2805A-4807-4C76-8230-39B50182F7A0}"/>
              </a:ext>
            </a:extLst>
          </p:cNvPr>
          <p:cNvSpPr txBox="1"/>
          <p:nvPr/>
        </p:nvSpPr>
        <p:spPr>
          <a:xfrm>
            <a:off x="4698999" y="727575"/>
            <a:ext cx="444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Удаление участника/досрочное завершение тренировочного экзамена не предусмотрено</a:t>
            </a:r>
          </a:p>
        </p:txBody>
      </p:sp>
    </p:spTree>
    <p:extLst>
      <p:ext uri="{BB962C8B-B14F-4D97-AF65-F5344CB8AC3E}">
        <p14:creationId xmlns:p14="http://schemas.microsoft.com/office/powerpoint/2010/main" val="327991055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901</Words>
  <Application>Microsoft Office PowerPoint</Application>
  <PresentationFormat>Экран (16:9)</PresentationFormat>
  <Paragraphs>84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Nixie One</vt:lpstr>
      <vt:lpstr>Roboto Slab</vt:lpstr>
      <vt:lpstr>Times New Roman</vt:lpstr>
      <vt:lpstr>Courier New</vt:lpstr>
      <vt:lpstr>Century Gothic</vt:lpstr>
      <vt:lpstr>Arial Black</vt:lpstr>
      <vt:lpstr>Wingdings</vt:lpstr>
      <vt:lpstr>Warwick template</vt:lpstr>
      <vt:lpstr>Презентация PowerPoint</vt:lpstr>
      <vt:lpstr>Правила заполнения бланков ЕГЭ</vt:lpstr>
      <vt:lpstr>Категорически запрещается:</vt:lpstr>
      <vt:lpstr>Бланк регистрации</vt:lpstr>
      <vt:lpstr>Бланк регистрации</vt:lpstr>
      <vt:lpstr>Презентация PowerPoint</vt:lpstr>
      <vt:lpstr>Средняя часть бланка регистрации</vt:lpstr>
      <vt:lpstr>Презентация PowerPoint</vt:lpstr>
      <vt:lpstr>Нижняя часть бланка регистрации</vt:lpstr>
      <vt:lpstr>Бланк ответов №1</vt:lpstr>
      <vt:lpstr>Презентация PowerPoint</vt:lpstr>
      <vt:lpstr>Дополнительный бланк ответов №2</vt:lpstr>
      <vt:lpstr>Дополнительный бланк ответов №2</vt:lpstr>
      <vt:lpstr>Презентация PowerPoint</vt:lpstr>
      <vt:lpstr>Бланк регистрации устного экзамена</vt:lpstr>
      <vt:lpstr>Бланк регистрации КЕГЭ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Bulgushka</cp:lastModifiedBy>
  <cp:revision>108</cp:revision>
  <dcterms:modified xsi:type="dcterms:W3CDTF">2023-02-14T06:55:07Z</dcterms:modified>
</cp:coreProperties>
</file>