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6" r:id="rId2"/>
    <p:sldId id="267" r:id="rId3"/>
    <p:sldId id="269" r:id="rId4"/>
    <p:sldId id="268" r:id="rId5"/>
    <p:sldId id="261" r:id="rId6"/>
    <p:sldId id="262" r:id="rId7"/>
    <p:sldId id="270" r:id="rId8"/>
    <p:sldId id="271" r:id="rId9"/>
    <p:sldId id="272" r:id="rId10"/>
    <p:sldId id="274" r:id="rId11"/>
    <p:sldId id="263" r:id="rId12"/>
    <p:sldId id="265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 varScale="1">
        <p:scale>
          <a:sx n="115" d="100"/>
          <a:sy n="115" d="100"/>
        </p:scale>
        <p:origin x="15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1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7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94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5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2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7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5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4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4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4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jp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1" y="908720"/>
            <a:ext cx="9010669" cy="5182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0" y="1229805"/>
            <a:ext cx="3359187" cy="3499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4" y="1628800"/>
            <a:ext cx="314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ПРАВИЛА ЗАПОЛНЕНИЯ БЛАНКОВ </a:t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ОГЭ-2023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696" y="20830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Б</a:t>
            </a:r>
            <a:r>
              <a:rPr lang="ru-RU" spc="-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ланк</a:t>
            </a:r>
            <a:r>
              <a:rPr lang="ru-RU" spc="-1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ответов</a:t>
            </a:r>
            <a:r>
              <a:rPr lang="ru-RU" spc="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</a:rPr>
              <a:t>№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4019477" cy="570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556792"/>
            <a:ext cx="4680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  <a:endParaRPr lang="ru-RU" sz="34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4023640"/>
            <a:ext cx="50405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окончании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экзамена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в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аудитории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эксперты </a:t>
            </a:r>
            <a:r>
              <a:rPr lang="ru-RU" sz="14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должны</a:t>
            </a:r>
            <a:r>
              <a:rPr lang="ru-RU" sz="1400" spc="57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 </a:t>
            </a:r>
            <a:r>
              <a:rPr lang="ru-RU" sz="14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заполнить</a:t>
            </a:r>
            <a:r>
              <a:rPr lang="ru-RU" sz="1400" b="1" spc="58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соответствующие</a:t>
            </a:r>
            <a:r>
              <a:rPr lang="ru-RU" sz="1400" spc="5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6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 </a:t>
            </a:r>
            <a:r>
              <a:rPr lang="ru-RU" sz="14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бланке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</a:t>
            </a:r>
            <a:r>
              <a:rPr lang="ru-RU" sz="1400" spc="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№</a:t>
            </a:r>
            <a:r>
              <a:rPr lang="ru-RU" sz="1400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1.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Если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участник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приступал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к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выполнению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лабораторной работы, эксперт выставляет баллы </a:t>
            </a:r>
            <a:r>
              <a:rPr lang="ru-RU" sz="1400" spc="-3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выполнение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лабораторной</a:t>
            </a:r>
            <a:r>
              <a:rPr lang="ru-RU" sz="1400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работы.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   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случае,</a:t>
            </a:r>
            <a:r>
              <a:rPr lang="ru-RU" sz="1400" spc="5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6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если     участник     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</a:t>
            </a:r>
            <a:r>
              <a:rPr lang="ru-RU" sz="1400" spc="3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 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приступал </a:t>
            </a:r>
            <a:r>
              <a:rPr lang="ru-RU" sz="1400" spc="-3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выполнению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лабораторной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работы,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в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полях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критериев</a:t>
            </a:r>
            <a:r>
              <a:rPr lang="ru-RU" sz="1400" spc="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должен</a:t>
            </a:r>
            <a:r>
              <a:rPr lang="ru-RU" sz="1400" b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быть</a:t>
            </a:r>
            <a:r>
              <a:rPr lang="ru-RU" sz="1400" b="1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вписан</a:t>
            </a:r>
            <a:r>
              <a:rPr lang="ru-RU" sz="14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символ</a:t>
            </a:r>
            <a:r>
              <a:rPr lang="ru-RU" sz="1400" b="1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«Х».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Проставленные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баллы/метки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эксперт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заверяет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подписью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специально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отведенном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этого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поле.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Подпись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должна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располагаться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строго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внутри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отведенного</a:t>
            </a:r>
            <a:r>
              <a:rPr lang="ru-RU" sz="1400" spc="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-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неё</a:t>
            </a:r>
            <a:r>
              <a:rPr lang="ru-RU" sz="1400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Химия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6072"/>
            <a:ext cx="3528392" cy="4986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5" t="63650" r="3538" b="18500"/>
          <a:stretch/>
        </p:blipFill>
        <p:spPr>
          <a:xfrm>
            <a:off x="4788024" y="2295448"/>
            <a:ext cx="2702418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3645024"/>
            <a:ext cx="1656184" cy="12241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707904" y="2996952"/>
            <a:ext cx="1008112" cy="57606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8" y="45675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Физика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2133"/>
            <a:ext cx="4392488" cy="620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241484"/>
            <a:ext cx="516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Контактная информация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764704"/>
            <a:ext cx="3225064" cy="1816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76872"/>
            <a:ext cx="5188146" cy="3261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29" y="2740245"/>
            <a:ext cx="211568" cy="198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507" y="3296769"/>
            <a:ext cx="329213" cy="176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329" y="3703191"/>
            <a:ext cx="280440" cy="256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567" y="4451287"/>
            <a:ext cx="39627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53" y="857250"/>
            <a:ext cx="4902074" cy="842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79" y="973792"/>
            <a:ext cx="1815242" cy="1024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1870" y="2894867"/>
            <a:ext cx="5084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69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«ИНСТРУКЦИЯ ПО ЗАПОЛНЕНИЮ </a:t>
            </a:r>
          </a:p>
          <a:p>
            <a:pPr algn="ctr" defTabSz="3369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ОТЧЕТНОСТИ ППЭ </a:t>
            </a: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ГИА-9 </a:t>
            </a: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2023»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09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6285620" cy="5127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9709" y="0"/>
            <a:ext cx="2827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ППЭ 05-02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Протокол проведения ГИА-9 в аудитории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3446587" y="2250865"/>
            <a:ext cx="432199" cy="660797"/>
          </a:xfrm>
          <a:prstGeom prst="leftBrace">
            <a:avLst/>
          </a:prstGeom>
          <a:noFill/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93086" y="4093203"/>
            <a:ext cx="862811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128" y="1998356"/>
            <a:ext cx="291117" cy="366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950" y="4458651"/>
            <a:ext cx="296787" cy="3680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24975" y="5023765"/>
            <a:ext cx="2526707" cy="15258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TextBox 13"/>
          <p:cNvSpPr txBox="1"/>
          <p:nvPr/>
        </p:nvSpPr>
        <p:spPr>
          <a:xfrm>
            <a:off x="6811690" y="4965725"/>
            <a:ext cx="225742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«Количество ЭМ, полученных от участника экзамена» проставляется количество: бланк регистрации, БО №1, БО №2 лист 1, БО №2 лист 2, ДБО №2, КИМ, листы бумаги для черновиков.</a:t>
            </a:r>
          </a:p>
          <a:p>
            <a:endParaRPr lang="ru-RU" sz="135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232" y="2658898"/>
            <a:ext cx="288061" cy="370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597" y="5023765"/>
            <a:ext cx="297206" cy="365792"/>
          </a:xfrm>
          <a:prstGeom prst="rect">
            <a:avLst/>
          </a:prstGeom>
        </p:spPr>
      </p:pic>
      <p:sp>
        <p:nvSpPr>
          <p:cNvPr id="18" name="Двойные круглые скобки 17"/>
          <p:cNvSpPr/>
          <p:nvPr/>
        </p:nvSpPr>
        <p:spPr>
          <a:xfrm>
            <a:off x="507207" y="4516280"/>
            <a:ext cx="3207544" cy="3428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179" y="3861659"/>
            <a:ext cx="2898346" cy="1214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322" y="4119675"/>
            <a:ext cx="1590061" cy="593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81333" y="2276872"/>
            <a:ext cx="2419727" cy="22918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798547" y="2299935"/>
            <a:ext cx="237524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поле «Отметка о </a:t>
            </a:r>
            <a:r>
              <a:rPr lang="ru-RU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явке,удалении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и </a:t>
            </a:r>
            <a:r>
              <a:rPr lang="ru-RU" sz="12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т.п.»проставляется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«</a:t>
            </a:r>
            <a:r>
              <a:rPr lang="en-US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 по категориям участников: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Явился в аудиторию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удален с экзамена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 закончил экзамен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Ошибка в документе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Подал апелляцию о нарушении порядка проведения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Замена ИК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6375" y="260648"/>
            <a:ext cx="26146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ФОРМА ППЭ-05-02-У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Протокол проведения ГИА-9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в аудитории ПОДГОТОВКИ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6" y="1618998"/>
            <a:ext cx="7139423" cy="431071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14912" y="3779044"/>
            <a:ext cx="271463" cy="257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441" y="3774356"/>
            <a:ext cx="297206" cy="2834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278" y="4601706"/>
            <a:ext cx="297206" cy="283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67" y="3774356"/>
            <a:ext cx="297206" cy="2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r="68444" b="8003"/>
          <a:stretch/>
        </p:blipFill>
        <p:spPr>
          <a:xfrm>
            <a:off x="600076" y="1725273"/>
            <a:ext cx="4221956" cy="40536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80729" y="3451530"/>
            <a:ext cx="2090372" cy="45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Century Gothic" panose="020B0502020202020204" pitchFamily="34" charset="0"/>
              </a:rPr>
              <a:t>Обязательно ставить «Х»</a:t>
            </a:r>
            <a:endParaRPr lang="ru-RU" sz="1350" dirty="0"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57675" y="3679031"/>
            <a:ext cx="1928813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822032" y="188640"/>
            <a:ext cx="33192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07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Список работников ППЭ и общественных наблюдателей</a:t>
            </a:r>
            <a:endParaRPr lang="ru-RU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87353" y="2477620"/>
            <a:ext cx="2406604" cy="40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Важно знать «</a:t>
            </a:r>
            <a:r>
              <a:rPr lang="en-US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Z</a:t>
            </a:r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» не ставить</a:t>
            </a:r>
            <a:endParaRPr lang="ru-RU" sz="1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3950494"/>
            <a:ext cx="2372565" cy="402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  <a:endParaRPr lang="ru-RU" sz="1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4649757" cy="520065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endCxn id="7" idx="1"/>
          </p:cNvCxnSpPr>
          <p:nvPr/>
        </p:nvCxnSpPr>
        <p:spPr>
          <a:xfrm flipV="1">
            <a:off x="3471863" y="2678275"/>
            <a:ext cx="2915490" cy="875741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>
            <a:off x="3200400" y="1643063"/>
            <a:ext cx="178594" cy="3821906"/>
          </a:xfrm>
          <a:prstGeom prst="rightBrac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5724128" y="43946"/>
            <a:ext cx="20733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12-03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Ведомость использования дополнительных бланков ответов №2</a:t>
            </a:r>
            <a:endParaRPr lang="ru-RU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3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00363" y="5514976"/>
            <a:ext cx="421481" cy="27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 flipV="1">
            <a:off x="3314701" y="4151990"/>
            <a:ext cx="2986088" cy="1513004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01212" y="3073493"/>
            <a:ext cx="2467341" cy="44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Важно знать «</a:t>
            </a: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</a:t>
            </a:r>
            <a: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» не ставить</a:t>
            </a:r>
            <a:endParaRPr lang="ru-RU" sz="1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6" idx="1"/>
          </p:cNvCxnSpPr>
          <p:nvPr/>
        </p:nvCxnSpPr>
        <p:spPr>
          <a:xfrm flipH="1">
            <a:off x="3886200" y="3297681"/>
            <a:ext cx="1415012" cy="31307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01212" y="4990861"/>
            <a:ext cx="2467341" cy="419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  <a:endParaRPr lang="ru-RU" sz="1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3612193" cy="5143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4022" y="116632"/>
            <a:ext cx="1964531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12-04 МАШ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Ведомость </a:t>
            </a:r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учета времени отсутствия участников экзамена в аудитории</a:t>
            </a:r>
            <a:endParaRPr lang="ru-RU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350" dirty="0"/>
          </a:p>
          <a:p>
            <a:endParaRPr lang="ru-RU" sz="135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612193" y="5200651"/>
            <a:ext cx="1537871" cy="14288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56" y="1793081"/>
            <a:ext cx="20118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3456384" cy="4882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3439949" cy="48827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674" y="167644"/>
            <a:ext cx="3594502" cy="405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0261" y="20365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Бланки ОГЭ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72" y="2348880"/>
            <a:ext cx="3030233" cy="434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78" b="38928"/>
          <a:stretch/>
        </p:blipFill>
        <p:spPr>
          <a:xfrm>
            <a:off x="0" y="857250"/>
            <a:ext cx="3724641" cy="3724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78" b="34110"/>
          <a:stretch/>
        </p:blipFill>
        <p:spPr>
          <a:xfrm>
            <a:off x="3786188" y="2091009"/>
            <a:ext cx="3724641" cy="3909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0155" y="260648"/>
            <a:ext cx="21931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13-01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Протокол проведения ГИА-9 в ППЭ</a:t>
            </a:r>
            <a:endParaRPr lang="ru-RU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4" b="43590"/>
          <a:stretch/>
        </p:blipFill>
        <p:spPr>
          <a:xfrm>
            <a:off x="1" y="857250"/>
            <a:ext cx="5993606" cy="3916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09" b="81352"/>
          <a:stretch/>
        </p:blipFill>
        <p:spPr>
          <a:xfrm>
            <a:off x="1" y="4786686"/>
            <a:ext cx="5993606" cy="1214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8364" y="4773592"/>
            <a:ext cx="1694717" cy="36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  <a:endParaRPr lang="ru-RU" sz="1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endCxn id="5" idx="1"/>
          </p:cNvCxnSpPr>
          <p:nvPr/>
        </p:nvCxnSpPr>
        <p:spPr>
          <a:xfrm>
            <a:off x="4457700" y="4686300"/>
            <a:ext cx="2670664" cy="271931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976696" y="2765787"/>
            <a:ext cx="1846385" cy="38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  <a:endParaRPr lang="ru-RU" sz="1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>
            <a:off x="5400675" y="2007394"/>
            <a:ext cx="1576022" cy="949626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8730" y="116632"/>
            <a:ext cx="17359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13-02 МАШ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Сводная ведомость учета участников и использования ЭМ</a:t>
            </a:r>
            <a:endParaRPr lang="ru-RU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196" b="37684"/>
          <a:stretch/>
        </p:blipFill>
        <p:spPr>
          <a:xfrm>
            <a:off x="1" y="857250"/>
            <a:ext cx="3740639" cy="3826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0" b="56332"/>
          <a:stretch/>
        </p:blipFill>
        <p:spPr>
          <a:xfrm>
            <a:off x="3740640" y="2914651"/>
            <a:ext cx="3699364" cy="3086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188640"/>
            <a:ext cx="20788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14-01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Акт приёма-передачи ЭМ в ППЭ</a:t>
            </a:r>
            <a:endParaRPr lang="ru-RU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7912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4" r="52732" b="34110"/>
          <a:stretch/>
        </p:blipFill>
        <p:spPr>
          <a:xfrm>
            <a:off x="1" y="800100"/>
            <a:ext cx="5093357" cy="4550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05721" y="3777945"/>
            <a:ext cx="2004646" cy="40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  <a:endParaRPr lang="ru-RU" sz="1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50594" y="3979069"/>
            <a:ext cx="1364456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08525" y="3955705"/>
            <a:ext cx="429161" cy="73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0152" y="84519"/>
            <a:ext cx="2098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14-02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Ведомость учета ЭМ</a:t>
            </a:r>
            <a:endParaRPr lang="ru-RU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9772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47553" b="39859"/>
          <a:stretch/>
        </p:blipFill>
        <p:spPr>
          <a:xfrm>
            <a:off x="6594" y="857250"/>
            <a:ext cx="3956539" cy="3785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169" b="27895"/>
          <a:stretch/>
        </p:blipFill>
        <p:spPr>
          <a:xfrm>
            <a:off x="3963133" y="2162908"/>
            <a:ext cx="4246686" cy="38378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39441" y="2565705"/>
            <a:ext cx="1304559" cy="67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  <a:endParaRPr lang="ru-RU" sz="13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787786" y="2222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293769" y="2749794"/>
            <a:ext cx="464344" cy="0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93769" y="2993231"/>
            <a:ext cx="463862" cy="2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9141" y="161016"/>
            <a:ext cx="24003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18 МАШ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Акт общественного наблюдения за проведением ГИА-9 в ППЭ</a:t>
            </a:r>
            <a:endParaRPr lang="ru-RU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8394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42" y="857251"/>
            <a:ext cx="4384928" cy="754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67" y="907547"/>
            <a:ext cx="1243692" cy="704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642" y="2559429"/>
            <a:ext cx="4618121" cy="781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42" y="3552376"/>
            <a:ext cx="4650127" cy="15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73" y="167644"/>
            <a:ext cx="4261473" cy="438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7784" y="202683"/>
            <a:ext cx="445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Правила заполнения бланков ОГЭ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121" y="764704"/>
            <a:ext cx="8736575" cy="582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БЛАНКИ</a:t>
            </a:r>
            <a:r>
              <a:rPr lang="ru-RU" sz="1400" spc="3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ЗАПОЛНЯЮТСЯ</a:t>
            </a:r>
            <a:r>
              <a:rPr lang="ru-RU" sz="1400" b="1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ТОЛЬКО</a:t>
            </a:r>
            <a:r>
              <a:rPr lang="ru-RU" sz="1400" spc="3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ЧЁРНОЙ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ГЕЛЕВОЙ РУЧКОЙ ЧЕРНОГО ЦВЕТА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!</a:t>
            </a:r>
          </a:p>
          <a:p>
            <a:pPr marL="298450" indent="-285750" algn="just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УЧАСТНИК </a:t>
            </a:r>
            <a:r>
              <a:rPr lang="ru-RU" sz="1400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ДОЛЖЕН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ИЗОБРАЖАТЬ 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КАЖДУЮ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ЦИФРУ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 БУКВУ ВО ВСЕХ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ЗАПОЛНЯЕМЫХ 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ПОЛЯХ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БЛАНКОВ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ОТВЕТОВ,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ТЩАТЕЛЬНО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КОПИРУЯ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ОБРАЗЕЦ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ЕЕ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НАПИСАНИЯ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ИЗ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СТРОКИ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ОБРАЗЦАМИ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НАПИСАНИЯ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СИМВОЛОВ</a:t>
            </a:r>
          </a:p>
          <a:p>
            <a:pPr marL="298450" indent="-285750" algn="just"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КАЖДОЕ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ПОЛЕ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В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БЛАНКАХ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ЗАПОЛНЯЙТЕ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С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ПЕРВОЙ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КЛЕТКИ!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КАЖДЫЙ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СИМВОЛ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ЗАПИСЫВАЕТСЯ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ОТДЕЛЬНУЮ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ЯЧЕЙКУ.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ЕСЛИ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УЧАСТНИК ЭКЗАМЕНА НЕ ИМЕЕТ ИНФОРМАЦИИ ДЛЯ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ЗАПОЛНЕНИЯ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КАКОГО-ТО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КОНКРЕТНОГО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ПОЛЯ,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ОН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ДОЛЖЕН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ОСТАВИТЬ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ЭТО</a:t>
            </a:r>
            <a:r>
              <a:rPr lang="ru-RU" sz="1400" spc="45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</a:t>
            </a:r>
            <a:r>
              <a:rPr lang="ru-RU" sz="1400" spc="4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ПУСТЫМ, НЕ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ДЕЛАТЬ </a:t>
            </a:r>
            <a:r>
              <a:rPr lang="ru-RU" sz="1400" spc="-484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НЕМ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ПРОЧЕРКОВ.</a:t>
            </a:r>
            <a:endParaRPr lang="ru-RU" sz="1400" dirty="0" smtClean="0">
              <a:latin typeface="Century Gothic" panose="020B0502020202020204" pitchFamily="34" charset="0"/>
              <a:cs typeface="Calibri"/>
            </a:endParaRP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b="1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НЕЛЬЗЯ</a:t>
            </a:r>
            <a:r>
              <a:rPr lang="ru-RU" sz="1400" b="1" spc="87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ПОЛЬЗОВАТЬСЯ</a:t>
            </a:r>
            <a:r>
              <a:rPr lang="ru-RU" sz="1400" b="1" spc="8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ЗАМАЗКОЙ</a:t>
            </a:r>
            <a:r>
              <a:rPr lang="ru-RU" sz="1400" b="1" spc="87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</a:t>
            </a:r>
            <a:r>
              <a:rPr lang="ru-RU" sz="1400" spc="8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ЛАСТИКАМИ</a:t>
            </a:r>
            <a:r>
              <a:rPr lang="ru-RU" sz="1400" spc="8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85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ИСПРАВЛЕНИЯ</a:t>
            </a:r>
            <a:r>
              <a:rPr lang="ru-RU" sz="1400" spc="85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ВНЕСЕННОЙ В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БЛАНКИ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ИНФОРМАЦИИ.</a:t>
            </a: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   ИСПРАВИТЬ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НЕВЕРНЫЙ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МОЖНО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3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ТОЛЬКО</a:t>
            </a:r>
            <a:r>
              <a:rPr lang="ru-RU" sz="1400" b="1" spc="2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ПОЛЯХ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ЗАМЕНЫ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sz="1400" spc="3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ОТВЕТОВ.</a:t>
            </a: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ПРИ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ЗАПИСИ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ОТВЕТОВ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НЕОБХОДИМО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СТРОГО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СЛЕДОВАТЬ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ИНСТРУКЦИЯМ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ВЫПОЛНЕНИЮ</a:t>
            </a:r>
            <a:r>
              <a:rPr lang="ru-RU" sz="140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РАБОТЫ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(К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ГРУППЕ</a:t>
            </a:r>
            <a:r>
              <a:rPr lang="ru-RU" sz="1400" spc="5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ЗАДАНИЙ,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ОТДЕЛЬНЫМ</a:t>
            </a:r>
            <a:r>
              <a:rPr lang="ru-RU" sz="1400" spc="4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ЗАДАНИЯМ),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УКАЗАННЫМ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КИМ.</a:t>
            </a: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КАТЕГОРИЧЕСКИ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ЗАПРЕЩАЕТСЯ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ДЕЛАТЬ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ПОЛЯХ БЛАНКОВ,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ВНЕ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ПОЛЕЙ БЛАНКОВ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КАКИЕ-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ЛИБО</a:t>
            </a:r>
            <a:r>
              <a:rPr lang="ru-RU" sz="1400" spc="2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ЗАПИСИ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ПОМЕТКИ,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ОТНОСЯЩИЕСЯ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СОДЕРЖАНИЮ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ПОЛЕЙ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БЛАНКОВ.</a:t>
            </a: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endParaRPr lang="ru-RU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  <a:p>
            <a:pPr marL="12700" algn="ctr">
              <a:lnSpc>
                <a:spcPts val="2420"/>
              </a:lnSpc>
              <a:spcBef>
                <a:spcPts val="77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КОПИРОВАНИЕ БЛАНКОВ СТРОГО ЗАПРЕЩЕНО!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endParaRPr lang="ru-RU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8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642" b="63041"/>
          <a:stretch/>
        </p:blipFill>
        <p:spPr>
          <a:xfrm>
            <a:off x="251520" y="2348880"/>
            <a:ext cx="6504815" cy="34182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353" y="404664"/>
            <a:ext cx="2664183" cy="137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674483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Каждое поле в бланках заполняется, начиная с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первой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позиции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52334">
            <a:off x="3384044" y="2692920"/>
            <a:ext cx="3720802" cy="2178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1651">
            <a:off x="1425442" y="2300307"/>
            <a:ext cx="4801267" cy="2811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6990">
            <a:off x="979084" y="2112871"/>
            <a:ext cx="4997312" cy="29264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2863">
            <a:off x="1028189" y="2029579"/>
            <a:ext cx="4795805" cy="28084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3527">
            <a:off x="1023965" y="1957733"/>
            <a:ext cx="4588526" cy="26870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-398" r="8681" b="86783"/>
          <a:stretch/>
        </p:blipFill>
        <p:spPr>
          <a:xfrm>
            <a:off x="86465" y="372948"/>
            <a:ext cx="4511978" cy="13612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49741">
            <a:off x="2178949" y="515847"/>
            <a:ext cx="2867678" cy="20035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4405">
            <a:off x="1026999" y="-31392"/>
            <a:ext cx="3811302" cy="2662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70" y="1537275"/>
            <a:ext cx="158510" cy="304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865" y="1542092"/>
            <a:ext cx="158510" cy="304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933" y="5667219"/>
            <a:ext cx="158510" cy="304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872" y="5682460"/>
            <a:ext cx="158510" cy="304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5442908"/>
            <a:ext cx="237736" cy="457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441" y="5180338"/>
            <a:ext cx="158510" cy="304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441" y="4962770"/>
            <a:ext cx="158510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3026" y="155187"/>
            <a:ext cx="369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Бланки  заполняются </a:t>
            </a:r>
            <a:r>
              <a:rPr lang="ru-RU" b="1" dirty="0" err="1">
                <a:latin typeface="Century Gothic" panose="020B0502020202020204" pitchFamily="34" charset="0"/>
              </a:rPr>
              <a:t>гелевой</a:t>
            </a:r>
            <a:r>
              <a:rPr lang="ru-RU" b="1" dirty="0">
                <a:latin typeface="Century Gothic" panose="020B0502020202020204" pitchFamily="34" charset="0"/>
              </a:rPr>
              <a:t> ручкой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чёрного цвета</a:t>
            </a:r>
            <a:r>
              <a:rPr lang="ru-RU" b="1" dirty="0"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69" y="260058"/>
            <a:ext cx="431260" cy="43126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4295716" y="5733256"/>
            <a:ext cx="4709272" cy="907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88024" y="5688449"/>
            <a:ext cx="3942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Если участник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ОГЭ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не имеет информации для заполнения какого-то конкретного поля, он должен оставить это поле пустым (не делать прочерков!).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1027" b="75200"/>
          <a:stretch/>
        </p:blipFill>
        <p:spPr>
          <a:xfrm>
            <a:off x="355148" y="3825729"/>
            <a:ext cx="8352901" cy="95463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7" b="62600"/>
          <a:stretch/>
        </p:blipFill>
        <p:spPr>
          <a:xfrm>
            <a:off x="187459" y="979584"/>
            <a:ext cx="4802370" cy="27374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43" y="1323123"/>
            <a:ext cx="286537" cy="2987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265" y="1323123"/>
            <a:ext cx="270664" cy="2669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993" y="1323123"/>
            <a:ext cx="270664" cy="2669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922" y="1697407"/>
            <a:ext cx="243945" cy="2406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6139" y="1278886"/>
            <a:ext cx="402371" cy="44355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7874" y="1609294"/>
            <a:ext cx="360040" cy="4418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2411" y="1222530"/>
            <a:ext cx="402371" cy="49991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025" y="1275798"/>
            <a:ext cx="402371" cy="4938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740" y="1747305"/>
            <a:ext cx="193354" cy="19070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787127" y="1673380"/>
            <a:ext cx="250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5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0"/>
          <a:srcRect l="29913" t="42601" r="53225" b="31500"/>
          <a:stretch/>
        </p:blipFill>
        <p:spPr>
          <a:xfrm>
            <a:off x="5108473" y="979584"/>
            <a:ext cx="3622228" cy="27008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9062" y="1320303"/>
            <a:ext cx="340556" cy="331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4041" y="1874464"/>
            <a:ext cx="363491" cy="3533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4041" y="2447913"/>
            <a:ext cx="363491" cy="35339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2761" y="3021362"/>
            <a:ext cx="362184" cy="3521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0264" y="2377169"/>
            <a:ext cx="438950" cy="49381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390533" y="1287821"/>
            <a:ext cx="26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96765" y="1858904"/>
            <a:ext cx="28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2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69062" y="3027116"/>
            <a:ext cx="32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4788024" cy="1600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283" y="1628800"/>
            <a:ext cx="45137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Зачеркивание ранее написанных символов (</a:t>
            </a:r>
            <a:r>
              <a:rPr lang="ru-RU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цифр,букв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и заполнение свободных клеток справа новыми символами (возможно только при наличии достаточного количества оставшихся свободных клеточек)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682194"/>
            <a:ext cx="4067944" cy="14936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4088" y="1705743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5"/>
              </a:spcBef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Запись</a:t>
            </a:r>
            <a:r>
              <a:rPr lang="ru-RU" spc="-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новых</a:t>
            </a:r>
            <a:r>
              <a:rPr lang="ru-RU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символов</a:t>
            </a:r>
            <a:r>
              <a:rPr lang="ru-RU" spc="-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(цифр,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букв) </a:t>
            </a:r>
            <a:r>
              <a:rPr lang="ru-RU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более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жирным </a:t>
            </a:r>
            <a:r>
              <a:rPr lang="ru-RU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шрифтом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поверх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ранее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написанных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символов (цифр,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букв)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7" b="63650"/>
          <a:stretch/>
        </p:blipFill>
        <p:spPr>
          <a:xfrm>
            <a:off x="43417" y="3575001"/>
            <a:ext cx="4384567" cy="23022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7" b="62600"/>
          <a:stretch/>
        </p:blipFill>
        <p:spPr>
          <a:xfrm>
            <a:off x="4564902" y="3575001"/>
            <a:ext cx="4584358" cy="23022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87" y="5229200"/>
            <a:ext cx="3679397" cy="5040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4149080"/>
            <a:ext cx="783691" cy="1499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285" y="5668607"/>
            <a:ext cx="3483432" cy="1292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010" y="4134312"/>
            <a:ext cx="437643" cy="141322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611560" y="5481228"/>
            <a:ext cx="2520280" cy="396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868144" y="3952945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6652" y="5481228"/>
            <a:ext cx="1700889" cy="518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118" y="1178455"/>
            <a:ext cx="761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Исправления могут быть выполнены следующим способами</a:t>
            </a:r>
            <a:r>
              <a:rPr lang="ru-RU" dirty="0" smtClean="0">
                <a:latin typeface="Century Gothic" panose="020B0502020202020204" pitchFamily="34" charset="0"/>
              </a:rPr>
              <a:t>: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502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 случае обнаружения ошибочного заполнения регистрационных полей участнику экзамена необходимо внести соответствующие исправления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88640"/>
            <a:ext cx="4261473" cy="4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1886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Замена ошибочных ответов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12776"/>
            <a:ext cx="3744415" cy="1069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21295"/>
            <a:ext cx="3744415" cy="1069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00" y="2708920"/>
            <a:ext cx="3845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Если</a:t>
            </a:r>
            <a:r>
              <a:rPr lang="ru-RU" sz="2400" spc="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 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области</a:t>
            </a:r>
            <a:r>
              <a:rPr lang="ru-RU" sz="2400" spc="869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замены  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sz="2400" spc="89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на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 с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кратким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ответом </a:t>
            </a:r>
            <a:r>
              <a:rPr lang="ru-RU" sz="2400" spc="-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будет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заполнено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несколько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полей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для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одного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 </a:t>
            </a:r>
            <a:r>
              <a:rPr lang="ru-RU" sz="2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того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же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номера </a:t>
            </a:r>
            <a:r>
              <a:rPr lang="ru-RU" sz="2400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</a:t>
            </a:r>
            <a:r>
              <a:rPr lang="ru-RU" sz="2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–</a:t>
            </a:r>
            <a:r>
              <a:rPr lang="ru-RU" sz="2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endParaRPr lang="ru-RU" sz="2400" spc="5" dirty="0" smtClean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r>
              <a:rPr lang="ru-RU" sz="2400" b="1" spc="-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ответ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2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будет</a:t>
            </a:r>
            <a:r>
              <a:rPr lang="ru-RU" sz="2400" b="1" spc="-2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засчитан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от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b="1" spc="-10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последней </a:t>
            </a:r>
            <a:r>
              <a:rPr lang="ru-RU" sz="2400" b="1" spc="-5" dirty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 замены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55154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В случае если заполнено только поле для номера задания, а новый ответ не внесен, то для 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оценивания будет использоваться пустой ответ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5289509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Поэтому,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случае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неправильного указания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номера </a:t>
            </a:r>
            <a:r>
              <a:rPr lang="ru-RU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области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замены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ответов,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неправильный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номер</a:t>
            </a:r>
            <a:r>
              <a:rPr lang="ru-RU" spc="-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следует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зачеркнуть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1999" y="5289509"/>
            <a:ext cx="4387233" cy="157884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251519" y="211137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960" y="1760515"/>
            <a:ext cx="265808" cy="321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960" y="2046588"/>
            <a:ext cx="309769" cy="3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923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728" y="24017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Количество заполненных полей «Замена ошибочных ответов»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0" r="1027"/>
          <a:stretch/>
        </p:blipFill>
        <p:spPr>
          <a:xfrm>
            <a:off x="755576" y="1738249"/>
            <a:ext cx="6831269" cy="18047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854475"/>
            <a:ext cx="5653405" cy="1333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6812" y="4003223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нет замен</a:t>
            </a:r>
            <a:r>
              <a:rPr lang="ru-RU" dirty="0" smtClean="0">
                <a:solidFill>
                  <a:schemeClr val="bg1"/>
                </a:solidFill>
              </a:rPr>
              <a:t>, то в поле количество заполненных полей «Замена ошибочных ответов» </a:t>
            </a:r>
            <a:r>
              <a:rPr lang="ru-RU" dirty="0" smtClean="0">
                <a:solidFill>
                  <a:srgbClr val="FF0000"/>
                </a:solidFill>
              </a:rPr>
              <a:t>ставится Х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>
            <a:endCxn id="22" idx="2"/>
          </p:cNvCxnSpPr>
          <p:nvPr/>
        </p:nvCxnSpPr>
        <p:spPr>
          <a:xfrm flipH="1" flipV="1">
            <a:off x="4960542" y="3006198"/>
            <a:ext cx="96136" cy="96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028" y="2706271"/>
            <a:ext cx="259028" cy="2999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2856234"/>
            <a:ext cx="62184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696" y="20830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Дополнительный</a:t>
            </a:r>
            <a:r>
              <a:rPr lang="ru-RU" spc="-3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</a:t>
            </a:r>
            <a:r>
              <a:rPr lang="ru-RU" spc="-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ответов</a:t>
            </a:r>
            <a:r>
              <a:rPr lang="ru-RU" spc="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</a:rPr>
              <a:t>№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555776" y="4509120"/>
            <a:ext cx="1008112" cy="50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267744" y="2564904"/>
            <a:ext cx="216024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71" b="76252"/>
          <a:stretch/>
        </p:blipFill>
        <p:spPr>
          <a:xfrm>
            <a:off x="108496" y="893904"/>
            <a:ext cx="5902672" cy="1946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" b="75278"/>
          <a:stretch/>
        </p:blipFill>
        <p:spPr>
          <a:xfrm>
            <a:off x="110166" y="3175287"/>
            <a:ext cx="5812595" cy="20536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1576" y="4444662"/>
            <a:ext cx="2440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Номер штрих-кода с ДБО  вписывается в поле бланка ответов №2,лист 2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6372" y="1164385"/>
            <a:ext cx="2756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Организаторы фиксируют связь основного и </a:t>
            </a:r>
            <a:r>
              <a:rPr lang="ru-RU" sz="1400" dirty="0" err="1" smtClean="0">
                <a:latin typeface="Century Gothic" panose="020B0502020202020204" pitchFamily="34" charset="0"/>
              </a:rPr>
              <a:t>доп.бланков</a:t>
            </a:r>
            <a:r>
              <a:rPr lang="ru-RU" sz="1400" dirty="0" smtClean="0">
                <a:latin typeface="Century Gothic" panose="020B0502020202020204" pitchFamily="34" charset="0"/>
              </a:rPr>
              <a:t> ответов №2 в специальных полях бланков.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Заполняют регистрационные поля «Регион», «Код предмета», «Название предмета»,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«</a:t>
            </a:r>
            <a:r>
              <a:rPr lang="ru-RU" sz="1400" dirty="0">
                <a:latin typeface="Century Gothic" panose="020B0502020202020204" pitchFamily="34" charset="0"/>
              </a:rPr>
              <a:t>Лист </a:t>
            </a:r>
            <a:r>
              <a:rPr lang="ru-RU" sz="1400" dirty="0" smtClean="0">
                <a:latin typeface="Century Gothic" panose="020B0502020202020204" pitchFamily="34" charset="0"/>
              </a:rPr>
              <a:t>№»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5503" y="1061673"/>
            <a:ext cx="2756385" cy="22367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1515" y="4574088"/>
            <a:ext cx="1602912" cy="218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803458"/>
            <a:ext cx="2016224" cy="257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642694" y="2169770"/>
            <a:ext cx="841074" cy="22748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833" y="4444662"/>
            <a:ext cx="2627590" cy="15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694</Words>
  <Application>Microsoft Office PowerPoint</Application>
  <PresentationFormat>Экран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Century Gothic</vt:lpstr>
      <vt:lpstr>Times New Roman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Басангова Алтана Александровна</dc:creator>
  <cp:lastModifiedBy>Altushhka</cp:lastModifiedBy>
  <cp:revision>52</cp:revision>
  <dcterms:created xsi:type="dcterms:W3CDTF">2022-05-12T08:36:14Z</dcterms:created>
  <dcterms:modified xsi:type="dcterms:W3CDTF">2023-05-19T06:13:19Z</dcterms:modified>
</cp:coreProperties>
</file>