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7" r:id="rId4"/>
    <p:sldId id="276" r:id="rId5"/>
    <p:sldId id="277" r:id="rId6"/>
    <p:sldId id="268" r:id="rId7"/>
    <p:sldId id="274" r:id="rId8"/>
    <p:sldId id="271" r:id="rId9"/>
    <p:sldId id="264" r:id="rId10"/>
    <p:sldId id="278" r:id="rId11"/>
    <p:sldId id="261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3CC96-A1AA-DD86-C4E4-82FD3AC64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18DBDF-2CBD-270A-438F-2DDD4649A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05773-8E7D-700B-98BE-E8ED1BB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52779-679A-EE39-28F5-F921ED4B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3CC8F-D322-7D18-9317-CB2D0C0B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A43FA-8DA7-5F50-678F-318F453F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BF4737-FA1A-6F9A-205A-853703C8E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F1323C-B2BE-137F-D9D3-837589A6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0D95E-F152-5B99-3188-FA666530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115EB-2764-6CAA-C270-C8947EF4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47E22F-67BE-5C8B-3E49-ADA6AB60B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BA50A1-2E8C-6C7A-71E6-7D5A6F48A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4D7DD-6577-7016-B5B5-71A39C02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39780-1E77-F7EF-A4E5-B2CD5463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35275-8998-25DA-BF9D-3542906E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357D1-1C17-7E57-1593-FE385336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9AF8F-D979-B5F4-E597-4056A0A9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6C83B-C41E-9135-2DA4-9B014E1F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7C200-8D1F-45C5-6CFB-2A6BF2B7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A2FC8-FB96-941C-8167-0293F1EB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1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A073D-756B-9C7F-8D2C-343ED66D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0601B-D750-355F-B7C1-D56957834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4B010-3542-776C-808A-710E3CEB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D4D00-91E1-577F-F11A-4C362878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A6175-9A5F-153C-5C0E-CC2ADAA2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ED68-0E46-690F-1F9F-90D77B43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AE881-6AF6-211E-9BE8-B59A57D0B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96768C-F2DC-4C79-37F6-2C6511250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F7758-32CD-9453-8CF0-E630A8F8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E6B84-0D1B-1D4C-F750-FADB5BC3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B2D20-C5A9-EC86-DE54-84626DC3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633D-7229-DE0F-3AD6-B78AF737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7F8EC-C2BC-7B6B-02CF-983E5098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4B9B47-A58A-7BC1-C7D3-5EFDDB47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566DAC-5FA8-3A0F-0C2A-C937248ED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15472-B8EA-3C49-1986-AFEFB47E4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974BA8-07F1-76B6-81C3-A8BDF5A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89938A-AA52-5794-AA1B-AE26EEDB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C4EEA3-A8B9-917A-6056-2ED6EAC1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9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5BFD-3B21-2312-F0F5-E8724560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1A8E6D-C111-0358-FBB3-DC211657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34B24-293C-D318-BC2A-DFA9AAA8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32A589-608F-B1AE-CA3C-294C9F41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63FD0-ABB0-C38B-901A-DCD69B21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C0A68C-4CB3-37A3-FBF7-55EAD594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63D9A5-FC0B-234A-FE62-8A343686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0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25B7-179F-527D-DF72-3C1018DD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D3081-9F6A-4F90-37F2-9BCD7801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D44F5-BB89-4990-7BE6-234CE267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7955A-F101-337F-B437-5D60EF60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8E7ECB-867D-20EC-92B3-2C26F826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21E40-631B-4E03-542A-5B3BE5FD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7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5C85B-DD4C-03A5-7710-BD4F34C3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7DAD7B-E01C-F0E0-040D-AA48BDC0D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12EBFF-F6DA-0455-C350-F42A1FF9E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E2B12-1E39-61F2-D0CF-7EE12097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295D2-1E26-FD4B-BD9C-C834398D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AA4D3B-B4ED-248D-C292-C6477218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D5927-05DA-FB2B-F5A4-791D4079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847A2-DAA1-8B9E-0105-0DCE7A65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E430B-5891-6C3C-8CB3-B4397782C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2A0A-0801-43E0-8517-9F868D3559B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486B7-4B04-34DB-35E5-DC91F226C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8F761-2A17-C2D2-5DF5-12058FBF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mailto:help-ppe@rustest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62CCF-CCAE-30DB-46CF-9C6CC63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639B3-ECEF-CAA7-5503-335907391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79D0C2-8EE2-55F9-C496-289469A3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55359-BC66-22F1-9E7D-74DE8419512A}"/>
              </a:ext>
            </a:extLst>
          </p:cNvPr>
          <p:cNvSpPr txBox="1"/>
          <p:nvPr/>
        </p:nvSpPr>
        <p:spPr>
          <a:xfrm>
            <a:off x="4767772" y="5856428"/>
            <a:ext cx="265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BDD73-5A6E-63CE-845A-92F0DC71733F}"/>
              </a:ext>
            </a:extLst>
          </p:cNvPr>
          <p:cNvSpPr txBox="1"/>
          <p:nvPr/>
        </p:nvSpPr>
        <p:spPr>
          <a:xfrm>
            <a:off x="959399" y="2489377"/>
            <a:ext cx="102731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ВСЕРОССИЙСКАЯ ТЕХНИЧЕСКАЯ АПРОБАЦИЯ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20.04.2023 г.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РЕГИОНАЛЬНОЕ ТРЕНИРОВОЧНОЕ МЕРОПРИЯТИЕ ПО РУССКОМУ ЯЗЫКУ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21.04.2023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6AE291-C91E-40B3-84BC-183457CBC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9" y="153533"/>
            <a:ext cx="11228458" cy="17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D223A-BBA7-971B-F860-C1A8F375E2F1}"/>
              </a:ext>
            </a:extLst>
          </p:cNvPr>
          <p:cNvSpPr txBox="1"/>
          <p:nvPr/>
        </p:nvSpPr>
        <p:spPr>
          <a:xfrm>
            <a:off x="2186578" y="223711"/>
            <a:ext cx="78188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 ЗАВЕРШЕНИЕ РТМ </a:t>
            </a:r>
          </a:p>
          <a:p>
            <a:pPr marL="0" indent="0" algn="ctr"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(</a:t>
            </a:r>
            <a:r>
              <a:rPr lang="ru-RU" sz="2000" b="1" dirty="0">
                <a:latin typeface="Century Gothic" panose="020B0502020202020204" pitchFamily="34" charset="0"/>
              </a:rPr>
              <a:t>Организаторы в аудитории, технические</a:t>
            </a:r>
          </a:p>
          <a:p>
            <a:pPr marL="0" indent="0" algn="ctr"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специалисты, члены ГЭК)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CB3270-266B-8A13-A51B-A588563D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4" y="2049465"/>
            <a:ext cx="10522608" cy="4359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921AF-EEE3-AE72-762E-D83439780EBD}"/>
              </a:ext>
            </a:extLst>
          </p:cNvPr>
          <p:cNvSpPr txBox="1"/>
          <p:nvPr/>
        </p:nvSpPr>
        <p:spPr>
          <a:xfrm>
            <a:off x="481777" y="1586194"/>
            <a:ext cx="11405424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каждой аудитории выполнить:</a:t>
            </a:r>
            <a:b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учет использованных бланков участников;</a:t>
            </a:r>
            <a:b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заполнение предусмотренных форм ППЭ в аудитории;</a:t>
            </a:r>
            <a:b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сканирование средствами станции организатора использованных бланков участников и </a:t>
            </a:r>
            <a:r>
              <a:rPr lang="ru-RU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 ППЭ (ППЭ-05-02, ППЭ-12-04-МАШ, ППЭ-12-02 (при наличии);</a:t>
            </a:r>
            <a:endParaRPr lang="ru-RU" sz="2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Упаковка в аудиториях использованных бланков участников, КИМ и бракованных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 (при наличии)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ВДП тренировочных с использованными бланками участников, КИМ и бракованными ИК (при наличии), а также заполненных форм ППЭ в штаб ППЭ;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BF6F42D-25F6-EE8F-FEB6-BE00CA2D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836" y="5793450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7B0B7A-96D4-000C-6042-26FE34D331C7}"/>
              </a:ext>
            </a:extLst>
          </p:cNvPr>
          <p:cNvSpPr txBox="1"/>
          <p:nvPr/>
        </p:nvSpPr>
        <p:spPr>
          <a:xfrm>
            <a:off x="864137" y="4927492"/>
            <a:ext cx="10192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Заполнение в ППЭ и передача в РЦОИ журнала о результатах  проведения тренировочного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120137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8E386F-52B1-4F78-B95B-315B3F6D4671}"/>
              </a:ext>
            </a:extLst>
          </p:cNvPr>
          <p:cNvSpPr/>
          <p:nvPr/>
        </p:nvSpPr>
        <p:spPr>
          <a:xfrm>
            <a:off x="1504159" y="670620"/>
            <a:ext cx="8891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Консультационная и техническая поддержка ППЭ ФЦТ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A2609A-A2A8-7590-8712-8B481AF6E6E5}"/>
              </a:ext>
            </a:extLst>
          </p:cNvPr>
          <p:cNvSpPr/>
          <p:nvPr/>
        </p:nvSpPr>
        <p:spPr>
          <a:xfrm>
            <a:off x="617873" y="2550379"/>
            <a:ext cx="73351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Контакты: 8-800-302-31-56 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8-499-302-31-56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Эл. почта: </a:t>
            </a:r>
            <a:r>
              <a:rPr lang="ru-RU" sz="3400" b="1" u="sng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help-ppe@rustest.ru</a:t>
            </a:r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.</a:t>
            </a:r>
            <a:endParaRPr lang="ru-RU" sz="3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Объект 8">
            <a:extLst>
              <a:ext uri="{FF2B5EF4-FFF2-40B4-BE49-F238E27FC236}">
                <a16:creationId xmlns:a16="http://schemas.microsoft.com/office/drawing/2014/main" id="{8105451E-CE68-C0F9-4DB4-6EBD1FB0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75" y="1690688"/>
            <a:ext cx="4351338" cy="43513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71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8-929-209-08-02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26847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836" y="5793450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DDEB3-D2D3-DA3C-D595-8DC7C86A2F90}"/>
              </a:ext>
            </a:extLst>
          </p:cNvPr>
          <p:cNvSpPr txBox="1"/>
          <p:nvPr/>
        </p:nvSpPr>
        <p:spPr>
          <a:xfrm>
            <a:off x="838200" y="636067"/>
            <a:ext cx="98972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Цель проведения тренировочного экзамена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апробация Программного комплекса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 для проведения ГИА в ППЭ и отработка организационных и технологических процедур, осуществляемых при проведении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ЕГЭ с применением технологий доставки ЭМ по сети «Интернет» и сканирования в аудиториях ППЭ</a:t>
            </a:r>
          </a:p>
        </p:txBody>
      </p:sp>
      <p:pic>
        <p:nvPicPr>
          <p:cNvPr id="8" name="Picture 2" descr="C:\Users\1\Desktop\7.JPG">
            <a:extLst>
              <a:ext uri="{FF2B5EF4-FFF2-40B4-BE49-F238E27FC236}">
                <a16:creationId xmlns:a16="http://schemas.microsoft.com/office/drawing/2014/main" id="{1C78825E-8326-1678-A989-369DCA8CE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56731" r="34949"/>
          <a:stretch/>
        </p:blipFill>
        <p:spPr bwMode="auto">
          <a:xfrm>
            <a:off x="9203039" y="3329075"/>
            <a:ext cx="2147978" cy="230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9">
            <a:extLst>
              <a:ext uri="{FF2B5EF4-FFF2-40B4-BE49-F238E27FC236}">
                <a16:creationId xmlns:a16="http://schemas.microsoft.com/office/drawing/2014/main" id="{DAAFAF90-E45D-CD75-FEB5-18A44139B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52" y="3215333"/>
            <a:ext cx="4951175" cy="274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9D473C-33C6-1BC9-F8DC-9C7CA652BEB0}"/>
              </a:ext>
            </a:extLst>
          </p:cNvPr>
          <p:cNvSpPr txBox="1"/>
          <p:nvPr/>
        </p:nvSpPr>
        <p:spPr>
          <a:xfrm>
            <a:off x="545931" y="5028643"/>
            <a:ext cx="2319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ЭМ по сети «Интернет»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B30F36-E347-134F-BCD8-5A2F0DB1B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1" y="3329075"/>
            <a:ext cx="1646659" cy="164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D90435-87F0-CCC8-21E5-BC31B9D556B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40" y="3913609"/>
            <a:ext cx="637020" cy="7817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34E328-F568-DD44-F29A-3B2442BEBF3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97" y="3828846"/>
            <a:ext cx="680887" cy="8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1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3" y="6210933"/>
            <a:ext cx="1017563" cy="5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15E177-527C-FB6F-3D5D-0359677339C2}"/>
              </a:ext>
            </a:extLst>
          </p:cNvPr>
          <p:cNvSpPr/>
          <p:nvPr/>
        </p:nvSpPr>
        <p:spPr>
          <a:xfrm>
            <a:off x="-247241" y="236929"/>
            <a:ext cx="126864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 о проведении региональных тренировочных мероприятий в 2022-2023 учебном году, регламент проведения РТМ</a:t>
            </a:r>
          </a:p>
        </p:txBody>
      </p:sp>
      <p:pic>
        <p:nvPicPr>
          <p:cNvPr id="15" name="Объект 9">
            <a:extLst>
              <a:ext uri="{FF2B5EF4-FFF2-40B4-BE49-F238E27FC236}">
                <a16:creationId xmlns:a16="http://schemas.microsoft.com/office/drawing/2014/main" id="{C219BFFD-4A7E-F3E0-3C09-D74B01D0B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640013" y="1593134"/>
            <a:ext cx="3515965" cy="35014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FFA7E-F37A-8041-1AF1-55A671CC4BA2}"/>
              </a:ext>
            </a:extLst>
          </p:cNvPr>
          <p:cNvSpPr txBox="1"/>
          <p:nvPr/>
        </p:nvSpPr>
        <p:spPr>
          <a:xfrm>
            <a:off x="133328" y="5286351"/>
            <a:ext cx="4529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Письмо ФГБУ «ФЦТ» от 13.01.2023 № 9/02 </a:t>
            </a:r>
            <a:endParaRPr lang="en-US" sz="1200" i="0" dirty="0">
              <a:solidFill>
                <a:srgbClr val="34394E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sz="14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«О возможности организации региональных тренировочных мероприятий в 2023 году»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D3F31B-5304-45A0-9611-0F99596CB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5" t="1423" r="2279" b="3455"/>
          <a:stretch/>
        </p:blipFill>
        <p:spPr>
          <a:xfrm>
            <a:off x="4581648" y="1311765"/>
            <a:ext cx="3261019" cy="438870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333FD-9C86-4CAF-A51E-1DB34FBEB977}"/>
              </a:ext>
            </a:extLst>
          </p:cNvPr>
          <p:cNvSpPr txBox="1"/>
          <p:nvPr/>
        </p:nvSpPr>
        <p:spPr>
          <a:xfrm>
            <a:off x="4581648" y="5810993"/>
            <a:ext cx="32610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Приказ </a:t>
            </a:r>
            <a:r>
              <a:rPr lang="ru-RU" sz="1100" dirty="0" err="1">
                <a:latin typeface="Century Gothic" panose="020B0502020202020204" pitchFamily="34" charset="0"/>
              </a:rPr>
              <a:t>МОиН</a:t>
            </a:r>
            <a:r>
              <a:rPr lang="ru-RU" sz="1100" dirty="0">
                <a:latin typeface="Century Gothic" panose="020B0502020202020204" pitchFamily="34" charset="0"/>
              </a:rPr>
              <a:t> РК №132 от 02.02.2023 г.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«О проведении тренировочных мероприятий по подготовке к ГИА по образовательным программам среднего общего образования в 2023 году»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3588-07F9-4F83-B07B-D68D26F6945E}"/>
              </a:ext>
            </a:extLst>
          </p:cNvPr>
          <p:cNvSpPr txBox="1"/>
          <p:nvPr/>
        </p:nvSpPr>
        <p:spPr>
          <a:xfrm>
            <a:off x="8257691" y="5859885"/>
            <a:ext cx="3261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Регламент проведения тренировочных мероприятий 20.04.2023</a:t>
            </a:r>
          </a:p>
          <a:p>
            <a:pPr algn="ctr"/>
            <a:r>
              <a:rPr lang="ru-RU" sz="1000" dirty="0">
                <a:latin typeface="Century Gothic" panose="020B0502020202020204" pitchFamily="34" charset="0"/>
              </a:rPr>
              <a:t>(доступен на сайте ФГБУ «ФЦТ» в разделе </a:t>
            </a:r>
            <a:r>
              <a:rPr lang="ru-RU" sz="1000" u="sng" dirty="0">
                <a:latin typeface="Century Gothic" panose="020B0502020202020204" pitchFamily="34" charset="0"/>
              </a:rPr>
              <a:t>тренировки и апробации</a:t>
            </a:r>
            <a:r>
              <a:rPr lang="ru-RU" sz="10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D3C3DD-03B8-4207-97C6-0F43C79B66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1349" b="7237"/>
          <a:stretch/>
        </p:blipFill>
        <p:spPr>
          <a:xfrm>
            <a:off x="8179710" y="1290129"/>
            <a:ext cx="3251691" cy="44713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66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64B4C-FB19-4A99-9282-ABB1025F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053194-6E31-42FB-9605-72F980FCB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Объект 6">
            <a:extLst>
              <a:ext uri="{FF2B5EF4-FFF2-40B4-BE49-F238E27FC236}">
                <a16:creationId xmlns:a16="http://schemas.microsoft.com/office/drawing/2014/main" id="{32AF3969-B9A5-4604-B389-340D79E47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55" y="141903"/>
            <a:ext cx="4154958" cy="56227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8814E0-B091-4074-B12D-EEEBD2256483}"/>
              </a:ext>
            </a:extLst>
          </p:cNvPr>
          <p:cNvSpPr txBox="1"/>
          <p:nvPr/>
        </p:nvSpPr>
        <p:spPr>
          <a:xfrm>
            <a:off x="6441948" y="5890021"/>
            <a:ext cx="50132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Приказ </a:t>
            </a:r>
            <a:r>
              <a:rPr lang="ru-RU" sz="1100" dirty="0" err="1">
                <a:latin typeface="Century Gothic" panose="020B0502020202020204" pitchFamily="34" charset="0"/>
              </a:rPr>
              <a:t>МОиН</a:t>
            </a:r>
            <a:r>
              <a:rPr lang="ru-RU" sz="1100" dirty="0">
                <a:latin typeface="Century Gothic" panose="020B0502020202020204" pitchFamily="34" charset="0"/>
              </a:rPr>
              <a:t> РК №132 от 02.02.2023 г.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«О проведении тренировочных мероприятий по подготовке к ГИА по образовательным программам среднего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общего образования в 2023 году»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249A3313-C4CC-4C79-A79A-088E9319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3" y="6210933"/>
            <a:ext cx="1017563" cy="5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5C1C791-C423-4C52-9119-F658F1F7C2D6}"/>
              </a:ext>
            </a:extLst>
          </p:cNvPr>
          <p:cNvSpPr/>
          <p:nvPr/>
        </p:nvSpPr>
        <p:spPr>
          <a:xfrm>
            <a:off x="7235156" y="3510549"/>
            <a:ext cx="3521488" cy="5907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66D91544-E9BD-4179-8A72-467581B96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55" y="125333"/>
            <a:ext cx="4187302" cy="56227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4ED7AB-E158-4E06-AE5E-658F4DEEAC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/>
          <a:stretch/>
        </p:blipFill>
        <p:spPr>
          <a:xfrm>
            <a:off x="6951011" y="3928943"/>
            <a:ext cx="4106257" cy="1599065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16C720C-D8FC-4554-92AC-F7D834583BBE}"/>
              </a:ext>
            </a:extLst>
          </p:cNvPr>
          <p:cNvSpPr/>
          <p:nvPr/>
        </p:nvSpPr>
        <p:spPr>
          <a:xfrm>
            <a:off x="7181665" y="4895947"/>
            <a:ext cx="3640215" cy="34173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3B9BD-0260-4541-9504-B167E19722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2880"/>
          <a:stretch/>
        </p:blipFill>
        <p:spPr>
          <a:xfrm>
            <a:off x="1687821" y="178523"/>
            <a:ext cx="4219563" cy="554954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5F0467-E766-4507-BE19-A417318F6B66}"/>
              </a:ext>
            </a:extLst>
          </p:cNvPr>
          <p:cNvSpPr txBox="1"/>
          <p:nvPr/>
        </p:nvSpPr>
        <p:spPr>
          <a:xfrm>
            <a:off x="1290979" y="5815367"/>
            <a:ext cx="5013248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100" dirty="0">
                <a:latin typeface="Century Gothic" panose="020B0502020202020204" pitchFamily="34" charset="0"/>
              </a:rPr>
              <a:t>Письмо ФГБУ «ФЦТ» от 24</a:t>
            </a:r>
            <a:r>
              <a:rPr lang="en-US" sz="1100" dirty="0">
                <a:latin typeface="Century Gothic" panose="020B0502020202020204" pitchFamily="34" charset="0"/>
              </a:rPr>
              <a:t>.</a:t>
            </a:r>
            <a:r>
              <a:rPr lang="ru-RU" sz="1100" dirty="0">
                <a:latin typeface="Century Gothic" panose="020B0502020202020204" pitchFamily="34" charset="0"/>
              </a:rPr>
              <a:t>03.2023 г №201/02</a:t>
            </a:r>
          </a:p>
          <a:p>
            <a:pPr algn="ctr">
              <a:lnSpc>
                <a:spcPct val="150000"/>
              </a:lnSpc>
            </a:pPr>
            <a:r>
              <a:rPr lang="ru-RU" sz="1100" b="1" dirty="0">
                <a:latin typeface="Century Gothic" panose="020B0502020202020204" pitchFamily="34" charset="0"/>
              </a:rPr>
              <a:t> О проведении технической апробации 20.04.2023 по русскому языку без обучающихся во всех субъектах РФ.</a:t>
            </a:r>
          </a:p>
        </p:txBody>
      </p:sp>
    </p:spTree>
    <p:extLst>
      <p:ext uri="{BB962C8B-B14F-4D97-AF65-F5344CB8AC3E}">
        <p14:creationId xmlns:p14="http://schemas.microsoft.com/office/powerpoint/2010/main" val="171459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A4BB-121B-48C5-8E27-835D90E4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25746A-0173-4AB4-BF58-9C92DFA45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E5B340-2824-411D-ACCB-7059B3DB69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6DE6811-B36F-4B5F-85B9-E7FD4423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5" y="194352"/>
            <a:ext cx="1819694" cy="103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1FDC0-B207-489F-8BA6-EB1A76D2F68D}"/>
              </a:ext>
            </a:extLst>
          </p:cNvPr>
          <p:cNvSpPr txBox="1"/>
          <p:nvPr/>
        </p:nvSpPr>
        <p:spPr>
          <a:xfrm>
            <a:off x="1274947" y="332566"/>
            <a:ext cx="1028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ТЕХНИЧЕСКАЯ АПРОБАЦИЯ – 20 апреля 2023 г.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Проводится во ВСЕХ субъектах РФ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2278D-65CF-484F-945F-AF5C5A936638}"/>
              </a:ext>
            </a:extLst>
          </p:cNvPr>
          <p:cNvSpPr txBox="1"/>
          <p:nvPr/>
        </p:nvSpPr>
        <p:spPr>
          <a:xfrm>
            <a:off x="354368" y="1244466"/>
            <a:ext cx="93375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Century Gothic" panose="020B0502020202020204" pitchFamily="34" charset="0"/>
              </a:rPr>
              <a:t>Предмет: </a:t>
            </a:r>
            <a:r>
              <a:rPr lang="ru-RU" sz="2400" b="1" dirty="0">
                <a:latin typeface="Century Gothic" panose="020B0502020202020204" pitchFamily="34" charset="0"/>
              </a:rPr>
              <a:t>01-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latin typeface="Century Gothic" panose="020B0502020202020204" pitchFamily="34" charset="0"/>
              </a:rPr>
              <a:t>РУССКИЙ ЯЗЫК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Количество задействованных пунктов проведения 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экзамена: </a:t>
            </a:r>
            <a:r>
              <a:rPr lang="ru-RU" sz="2400" b="1" dirty="0">
                <a:latin typeface="Century Gothic" panose="020B0502020202020204" pitchFamily="34" charset="0"/>
              </a:rPr>
              <a:t>17 ППЭ, 136 аудиторий </a:t>
            </a:r>
          </a:p>
          <a:p>
            <a:r>
              <a:rPr lang="ru-RU" sz="2400" b="1" dirty="0">
                <a:latin typeface="Century Gothic" panose="020B0502020202020204" pitchFamily="34" charset="0"/>
              </a:rPr>
              <a:t>Начало: 15:00 ч.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Проверка экзаменационных работ участников – </a:t>
            </a:r>
          </a:p>
          <a:p>
            <a:r>
              <a:rPr lang="ru-RU" sz="2000" b="1" dirty="0">
                <a:latin typeface="Century Gothic" panose="020B0502020202020204" pitchFamily="34" charset="0"/>
              </a:rPr>
              <a:t>не предусмотрена</a:t>
            </a:r>
          </a:p>
          <a:p>
            <a:pPr algn="just"/>
            <a:r>
              <a:rPr lang="ru-RU" sz="2000" b="1" dirty="0">
                <a:latin typeface="Century Gothic" panose="020B0502020202020204" pitchFamily="34" charset="0"/>
              </a:rPr>
              <a:t>Не позднее 19 апреля </a:t>
            </a:r>
            <a:r>
              <a:rPr lang="ru-RU" sz="2000" dirty="0">
                <a:latin typeface="Century Gothic" panose="020B0502020202020204" pitchFamily="34" charset="0"/>
              </a:rPr>
              <a:t>должно быть завершено проведение контроля технической готовности ППЭ и выполнена передача электронных актов технической готовности</a:t>
            </a:r>
            <a:r>
              <a:rPr lang="ru-RU" sz="2000" b="1" dirty="0">
                <a:latin typeface="Century Gothic" panose="020B0502020202020204" pitchFamily="34" charset="0"/>
              </a:rPr>
              <a:t> до 17:00 часов </a:t>
            </a:r>
            <a:r>
              <a:rPr lang="ru-RU" sz="2000" dirty="0">
                <a:latin typeface="Century Gothic" panose="020B0502020202020204" pitchFamily="34" charset="0"/>
              </a:rPr>
              <a:t>по местному времени</a:t>
            </a:r>
          </a:p>
          <a:p>
            <a:pPr algn="just"/>
            <a:r>
              <a:rPr lang="ru-RU" sz="2000" b="1" dirty="0">
                <a:latin typeface="Century Gothic" panose="020B0502020202020204" pitchFamily="34" charset="0"/>
              </a:rPr>
              <a:t>в систему мониторинга (тренировочная версия).</a:t>
            </a:r>
            <a:endParaRPr lang="ru-RU" sz="28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Century Gothic" panose="020B0502020202020204" pitchFamily="34" charset="0"/>
              </a:rPr>
              <a:t>Общее количество работников ППЭ: 478 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члены ГЭК </a:t>
            </a:r>
            <a:r>
              <a:rPr lang="ru-RU" sz="2400" b="1" dirty="0">
                <a:latin typeface="Century Gothic" panose="020B0502020202020204" pitchFamily="34" charset="0"/>
              </a:rPr>
              <a:t>(35), </a:t>
            </a:r>
            <a:r>
              <a:rPr lang="ru-RU" sz="2400" dirty="0">
                <a:latin typeface="Century Gothic" panose="020B0502020202020204" pitchFamily="34" charset="0"/>
              </a:rPr>
              <a:t>руководители ППЭ </a:t>
            </a:r>
            <a:r>
              <a:rPr lang="ru-RU" sz="2400" b="1" dirty="0">
                <a:latin typeface="Century Gothic" panose="020B0502020202020204" pitchFamily="34" charset="0"/>
              </a:rPr>
              <a:t>(18), </a:t>
            </a:r>
            <a:r>
              <a:rPr lang="ru-RU" sz="2400" dirty="0">
                <a:latin typeface="Century Gothic" panose="020B0502020202020204" pitchFamily="34" charset="0"/>
              </a:rPr>
              <a:t>технические специалисты </a:t>
            </a:r>
            <a:r>
              <a:rPr lang="ru-RU" sz="2400" b="1" dirty="0">
                <a:latin typeface="Century Gothic" panose="020B0502020202020204" pitchFamily="34" charset="0"/>
              </a:rPr>
              <a:t>(28), </a:t>
            </a:r>
            <a:r>
              <a:rPr lang="ru-RU" sz="2400" dirty="0"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sz="2400" b="1" dirty="0">
                <a:latin typeface="Century Gothic" panose="020B0502020202020204" pitchFamily="34" charset="0"/>
              </a:rPr>
              <a:t>(291), </a:t>
            </a:r>
            <a:r>
              <a:rPr lang="ru-RU" sz="2400" dirty="0">
                <a:latin typeface="Century Gothic" panose="020B0502020202020204" pitchFamily="34" charset="0"/>
              </a:rPr>
              <a:t>организаторы вне аудитории </a:t>
            </a:r>
            <a:r>
              <a:rPr lang="ru-RU" sz="2400" b="1" dirty="0">
                <a:latin typeface="Century Gothic" panose="020B0502020202020204" pitchFamily="34" charset="0"/>
              </a:rPr>
              <a:t>(87).</a:t>
            </a:r>
          </a:p>
        </p:txBody>
      </p:sp>
      <p:pic>
        <p:nvPicPr>
          <p:cNvPr id="8" name="Объект 16">
            <a:extLst>
              <a:ext uri="{FF2B5EF4-FFF2-40B4-BE49-F238E27FC236}">
                <a16:creationId xmlns:a16="http://schemas.microsoft.com/office/drawing/2014/main" id="{23F3BA74-D021-4A34-9A3A-39A0645845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9470967" y="4206601"/>
            <a:ext cx="1819694" cy="1650748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59961D00-076B-44B9-AFA8-339CECE8D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72" y="1412197"/>
            <a:ext cx="2157444" cy="203140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80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17C3C-1E7D-9845-326C-3680EE063E59}"/>
              </a:ext>
            </a:extLst>
          </p:cNvPr>
          <p:cNvSpPr txBox="1"/>
          <p:nvPr/>
        </p:nvSpPr>
        <p:spPr>
          <a:xfrm>
            <a:off x="2483880" y="592724"/>
            <a:ext cx="7722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РЕГИОНАЛЬНОЕ ТРЕНИРОВОЧНОЕ МЕРОПРИЯТИЕ   21 апреля 2023 г.  с участием обучающихся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D95EA-6DCC-DF43-E5E9-45A179981467}"/>
              </a:ext>
            </a:extLst>
          </p:cNvPr>
          <p:cNvSpPr txBox="1"/>
          <p:nvPr/>
        </p:nvSpPr>
        <p:spPr>
          <a:xfrm>
            <a:off x="518093" y="1589626"/>
            <a:ext cx="94896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Предмет: </a:t>
            </a:r>
            <a:r>
              <a:rPr lang="ru-RU" sz="2400" b="1" dirty="0">
                <a:latin typeface="Century Gothic" panose="020B0502020202020204" pitchFamily="34" charset="0"/>
              </a:rPr>
              <a:t>01- РУССКИЙ ЯЗЫК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Количество задействованных пунктов проведения 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экзамена: </a:t>
            </a:r>
            <a:r>
              <a:rPr lang="ru-RU" sz="2400" b="1" dirty="0">
                <a:latin typeface="Century Gothic" panose="020B0502020202020204" pitchFamily="34" charset="0"/>
              </a:rPr>
              <a:t>17 ППЭ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Начало</a:t>
            </a:r>
            <a:r>
              <a:rPr lang="ru-RU" sz="2400">
                <a:latin typeface="Century Gothic" panose="020B0502020202020204" pitchFamily="34" charset="0"/>
              </a:rPr>
              <a:t>: </a:t>
            </a:r>
            <a:r>
              <a:rPr lang="ru-RU" sz="2400" b="1">
                <a:latin typeface="Century Gothic" panose="020B0502020202020204" pitchFamily="34" charset="0"/>
              </a:rPr>
              <a:t>10:00 </a:t>
            </a:r>
            <a:r>
              <a:rPr lang="ru-RU" sz="2400" b="1" dirty="0">
                <a:latin typeface="Century Gothic" panose="020B0502020202020204" pitchFamily="34" charset="0"/>
              </a:rPr>
              <a:t>ч. </a:t>
            </a:r>
            <a:r>
              <a:rPr lang="ru-RU" sz="2400" dirty="0">
                <a:latin typeface="Century Gothic" panose="020B0502020202020204" pitchFamily="34" charset="0"/>
              </a:rPr>
              <a:t>Всего участников: </a:t>
            </a:r>
            <a:r>
              <a:rPr lang="ru-RU" sz="2400" b="1" dirty="0">
                <a:latin typeface="Century Gothic" panose="020B0502020202020204" pitchFamily="34" charset="0"/>
              </a:rPr>
              <a:t>1434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Проведение контроля технической готовности ППЭ и передача электронных актов технической готовности должна быть выполнена</a:t>
            </a:r>
            <a:r>
              <a:rPr lang="ru-RU" sz="2400" b="1" dirty="0">
                <a:latin typeface="Century Gothic" panose="020B0502020202020204" pitchFamily="34" charset="0"/>
              </a:rPr>
              <a:t> до 17:00 часов </a:t>
            </a:r>
            <a:r>
              <a:rPr lang="ru-RU" sz="2400" dirty="0">
                <a:latin typeface="Century Gothic" panose="020B0502020202020204" pitchFamily="34" charset="0"/>
              </a:rPr>
              <a:t>по местному времени </a:t>
            </a:r>
            <a:r>
              <a:rPr lang="ru-RU" sz="2400" b="1" dirty="0">
                <a:latin typeface="Century Gothic" panose="020B0502020202020204" pitchFamily="34" charset="0"/>
              </a:rPr>
              <a:t>в систему мониторинга (тренировочная версия).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Century Gothic" panose="020B0502020202020204" pitchFamily="34" charset="0"/>
              </a:rPr>
              <a:t>Общее количество работников ППЭ: 458 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члены ГЭК </a:t>
            </a:r>
            <a:r>
              <a:rPr lang="ru-RU" sz="2400" b="1" dirty="0">
                <a:latin typeface="Century Gothic" panose="020B0502020202020204" pitchFamily="34" charset="0"/>
              </a:rPr>
              <a:t>(35), </a:t>
            </a:r>
            <a:r>
              <a:rPr lang="ru-RU" sz="2400" dirty="0">
                <a:latin typeface="Century Gothic" panose="020B0502020202020204" pitchFamily="34" charset="0"/>
              </a:rPr>
              <a:t>руководители ППЭ </a:t>
            </a:r>
            <a:r>
              <a:rPr lang="ru-RU" sz="2400" b="1" dirty="0">
                <a:latin typeface="Century Gothic" panose="020B0502020202020204" pitchFamily="34" charset="0"/>
              </a:rPr>
              <a:t>(18), </a:t>
            </a:r>
            <a:r>
              <a:rPr lang="ru-RU" sz="2400" dirty="0">
                <a:latin typeface="Century Gothic" panose="020B0502020202020204" pitchFamily="34" charset="0"/>
              </a:rPr>
              <a:t>технические специалисты </a:t>
            </a:r>
            <a:r>
              <a:rPr lang="ru-RU" sz="2400" b="1" dirty="0">
                <a:latin typeface="Century Gothic" panose="020B0502020202020204" pitchFamily="34" charset="0"/>
              </a:rPr>
              <a:t>(28), </a:t>
            </a:r>
            <a:r>
              <a:rPr lang="ru-RU" sz="2400" dirty="0"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sz="2400" b="1" dirty="0">
                <a:latin typeface="Century Gothic" panose="020B0502020202020204" pitchFamily="34" charset="0"/>
              </a:rPr>
              <a:t>(291), </a:t>
            </a:r>
            <a:r>
              <a:rPr lang="ru-RU" sz="2400" dirty="0">
                <a:latin typeface="Century Gothic" panose="020B0502020202020204" pitchFamily="34" charset="0"/>
              </a:rPr>
              <a:t>организаторы вне аудитории </a:t>
            </a:r>
            <a:r>
              <a:rPr lang="ru-RU" sz="2400" b="1" dirty="0">
                <a:latin typeface="Century Gothic" panose="020B0502020202020204" pitchFamily="34" charset="0"/>
              </a:rPr>
              <a:t>(91).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B493FA7A-1A2A-145F-C48E-A7C1AAE5F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10441237" y="1830934"/>
            <a:ext cx="1561501" cy="1416526"/>
          </a:xfr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0282878-FB9C-4CCD-9B94-A5BAFFB7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3" y="460911"/>
            <a:ext cx="1819694" cy="103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15FFFF-060A-4673-981E-AA8EE3218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33" y="4177722"/>
            <a:ext cx="2240175" cy="19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5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20F2F-F6A2-45B8-A65E-F3A4CF4B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43D668-D968-4153-A619-F859674BF5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24BC5-8DDD-451E-A874-F1E35FA7AF00}"/>
              </a:ext>
            </a:extLst>
          </p:cNvPr>
          <p:cNvSpPr txBox="1"/>
          <p:nvPr/>
        </p:nvSpPr>
        <p:spPr>
          <a:xfrm>
            <a:off x="1981200" y="5872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Личный кабинет ППЭ</a:t>
            </a:r>
          </a:p>
        </p:txBody>
      </p:sp>
      <p:pic>
        <p:nvPicPr>
          <p:cNvPr id="6" name="Объект 9">
            <a:extLst>
              <a:ext uri="{FF2B5EF4-FFF2-40B4-BE49-F238E27FC236}">
                <a16:creationId xmlns:a16="http://schemas.microsoft.com/office/drawing/2014/main" id="{B49168F7-F8B8-4985-987F-940D70290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3" y="1642307"/>
            <a:ext cx="5132773" cy="284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F8D988-6222-4DFD-A678-BD3F28366184}"/>
              </a:ext>
            </a:extLst>
          </p:cNvPr>
          <p:cNvSpPr txBox="1"/>
          <p:nvPr/>
        </p:nvSpPr>
        <p:spPr>
          <a:xfrm>
            <a:off x="685451" y="5138658"/>
            <a:ext cx="393058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</a:rPr>
              <a:t>Технический специалист имеет доступ к личным кабинетам ППЭ на даты экзаменов, на которые был назначен.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213F3-9136-4C9F-9451-177C75289BB9}"/>
              </a:ext>
            </a:extLst>
          </p:cNvPr>
          <p:cNvSpPr txBox="1"/>
          <p:nvPr/>
        </p:nvSpPr>
        <p:spPr>
          <a:xfrm>
            <a:off x="1334282" y="4696317"/>
            <a:ext cx="2831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Страница входа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C053DBAD-5BA1-49C8-A2DE-A7A19BC4A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01" y="1331651"/>
            <a:ext cx="6532116" cy="358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07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799" y="5699626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6">
            <a:extLst>
              <a:ext uri="{FF2B5EF4-FFF2-40B4-BE49-F238E27FC236}">
                <a16:creationId xmlns:a16="http://schemas.microsoft.com/office/drawing/2014/main" id="{BE0E1BFD-B3C8-62C6-A2AF-2E263CBA2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3" y="492369"/>
            <a:ext cx="11395455" cy="600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99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8BF31-1DBF-127E-7C86-91BE3C605AFC}"/>
              </a:ext>
            </a:extLst>
          </p:cNvPr>
          <p:cNvSpPr txBox="1"/>
          <p:nvPr/>
        </p:nvSpPr>
        <p:spPr>
          <a:xfrm>
            <a:off x="1981200" y="39039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Порядок действий на технической апробации в ППЭ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B83ED-52DB-BE5D-91C6-94E4D63CBC21}"/>
              </a:ext>
            </a:extLst>
          </p:cNvPr>
          <p:cNvSpPr txBox="1"/>
          <p:nvPr/>
        </p:nvSpPr>
        <p:spPr>
          <a:xfrm>
            <a:off x="2152106" y="849769"/>
            <a:ext cx="788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b="1" u="sng" dirty="0">
                <a:latin typeface="Century Gothic" panose="020B0502020202020204" pitchFamily="34" charset="0"/>
              </a:rPr>
              <a:t> Проведение РТМ (Члены ГЭК, технический специалист, руководитель ППЭ и организаторы в аудитории)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880EE65-15D1-0CF9-A461-7525C33E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7" y="1724693"/>
            <a:ext cx="11493121" cy="435133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печати на основных станциях организатора;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Получение, </a:t>
            </a:r>
            <a:r>
              <a:rPr lang="ru-RU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загрузка и активация ключа доступа к ЭМ </a:t>
            </a: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основных станциях организатора в аудиториях;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Расшифровка и печать ЭМ на основных станциях </a:t>
            </a:r>
            <a:r>
              <a:rPr lang="ru-RU" sz="20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организатора в аудиториях ППЭ, заполнение бланков условных участников организаторами;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Заполнение регистрационных данных бланков участников в соответствии с данными форм ППЭ, полученными из РЦОИ на технической апробации;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руководителя ППЭ об успешном завершении печати в аудитории.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экзаменационной работы: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выдать 1-2 дополнительных бланка ответов №2 условному (условным) участнику (участникам) с заполнением соответствующих форм ППЭ и регистрационных полей бланка.</a:t>
            </a:r>
          </a:p>
          <a:p>
            <a:pPr algn="just">
              <a:spcAft>
                <a:spcPts val="800"/>
              </a:spcAft>
            </a:pP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7908D90-B76A-4E32-8CD3-38648077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64" y="5955272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679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669</TotalTime>
  <Words>706</Words>
  <Application>Microsoft Office PowerPoint</Application>
  <PresentationFormat>Широкоэкранный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Franklin Gothic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Yandonova</dc:creator>
  <cp:lastModifiedBy>user</cp:lastModifiedBy>
  <cp:revision>35</cp:revision>
  <dcterms:created xsi:type="dcterms:W3CDTF">2023-02-21T19:03:34Z</dcterms:created>
  <dcterms:modified xsi:type="dcterms:W3CDTF">2023-04-18T12:33:35Z</dcterms:modified>
</cp:coreProperties>
</file>