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4" r:id="rId6"/>
    <p:sldId id="266" r:id="rId7"/>
    <p:sldId id="259" r:id="rId8"/>
    <p:sldId id="260" r:id="rId9"/>
    <p:sldId id="267" r:id="rId10"/>
    <p:sldId id="273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D1C88E-C5EF-4369-B343-87ECC6E12494}">
          <p14:sldIdLst>
            <p14:sldId id="256"/>
          </p14:sldIdLst>
        </p14:section>
        <p14:section name="Раздел без заголовка" id="{3B09D5A4-5CC6-41EC-9FF5-D034328D94C3}">
          <p14:sldIdLst>
            <p14:sldId id="258"/>
            <p14:sldId id="261"/>
            <p14:sldId id="262"/>
            <p14:sldId id="264"/>
            <p14:sldId id="266"/>
            <p14:sldId id="259"/>
            <p14:sldId id="260"/>
            <p14:sldId id="267"/>
            <p14:sldId id="273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A3A"/>
    <a:srgbClr val="EF7050"/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1525-30A3-4B97-A3AA-46680F2154A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ED47-2581-4320-9FF7-18F9B5D6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ED47-2581-4320-9FF7-18F9B5D6C1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16" y="1119911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spc="300" dirty="0"/>
              <a:t>Организация видеонаблюдения при проведении ГИА 2023</a:t>
            </a:r>
            <a:endParaRPr lang="en-US" sz="32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EBEA-EA68-4835-20AA-2542E6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За один день до начала экзамена в ППЭ: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6A869-7C7B-A0D7-8781-904E536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9687"/>
          </a:xfrm>
        </p:spPr>
        <p:txBody>
          <a:bodyPr>
            <a:normAutofit/>
          </a:bodyPr>
          <a:lstStyle/>
          <a:p>
            <a:r>
              <a:rPr lang="ru-RU" sz="1800" dirty="0"/>
              <a:t>Включить запись видеоизображения и звука</a:t>
            </a:r>
          </a:p>
          <a:p>
            <a:r>
              <a:rPr lang="ru-RU" sz="1800" dirty="0"/>
              <a:t>проверить посредством CCTV-решения работу камер видеонаблюдения</a:t>
            </a:r>
          </a:p>
          <a:p>
            <a:r>
              <a:rPr lang="ru-RU" sz="1800" dirty="0"/>
              <a:t>проверить соответствие ракурсов камер</a:t>
            </a:r>
          </a:p>
          <a:p>
            <a:r>
              <a:rPr lang="ru-RU" sz="1800" dirty="0"/>
              <a:t>убедиться, что на средствах видеонаблюдения установлено точное местное время.</a:t>
            </a:r>
          </a:p>
          <a:p>
            <a:r>
              <a:rPr lang="ru-RU" sz="1800" dirty="0"/>
              <a:t>проводить зарядку стационарных блоков бесперебойного питания или батарей питания у ноутбуков, входящих в состав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136D8-114F-2E04-3924-2A373682EF8D}"/>
              </a:ext>
            </a:extLst>
          </p:cNvPr>
          <p:cNvSpPr txBox="1"/>
          <p:nvPr/>
        </p:nvSpPr>
        <p:spPr>
          <a:xfrm>
            <a:off x="2613837" y="4090249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Акте готовности ППЭ (</a:t>
            </a:r>
            <a:r>
              <a:rPr lang="ru-RU" dirty="0">
                <a:solidFill>
                  <a:srgbClr val="691A3A"/>
                </a:solidFill>
              </a:rPr>
              <a:t>форма ППЭ-01</a:t>
            </a:r>
            <a:r>
              <a:rPr lang="ru-RU" dirty="0"/>
              <a:t>) руководитель ППЭ делает </a:t>
            </a:r>
            <a:r>
              <a:rPr lang="ru-RU" dirty="0">
                <a:solidFill>
                  <a:srgbClr val="691A3A"/>
                </a:solidFill>
              </a:rPr>
              <a:t>отметку</a:t>
            </a:r>
            <a:r>
              <a:rPr lang="ru-RU" dirty="0"/>
              <a:t> о том, что ППЭ оборудован средствами видеонаблюдения с соблюдением требований законодательства к использованию указанных технических средств.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10AE7-3019-B8F4-CC01-E65B22AD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12694" r="8519" b="8412"/>
          <a:stretch/>
        </p:blipFill>
        <p:spPr>
          <a:xfrm>
            <a:off x="11259879" y="0"/>
            <a:ext cx="932121" cy="8931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121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 возникновении нештатных ситуаций в аудитории(видеозапись не ведется или установить факт ведения видеозаписи не представляется возможным) 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200" y="1914553"/>
            <a:ext cx="2074985" cy="797170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в аудитории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691A3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2129" y="1889793"/>
            <a:ext cx="2051538" cy="847238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Технический специалист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19018" y="2680570"/>
            <a:ext cx="785446" cy="60960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0062" y="2672861"/>
            <a:ext cx="580289" cy="633047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403231" y="3290170"/>
            <a:ext cx="1524000" cy="867508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4663" y="4360985"/>
            <a:ext cx="1711569" cy="1043354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Оператор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4242" y="4179116"/>
            <a:ext cx="738553" cy="492369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513919" y="3164909"/>
            <a:ext cx="1582615" cy="738554"/>
          </a:xfrm>
          <a:prstGeom prst="bentConnector3">
            <a:avLst>
              <a:gd name="adj1" fmla="val 50000"/>
            </a:avLst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енадцатиугольник 25"/>
          <p:cNvSpPr/>
          <p:nvPr/>
        </p:nvSpPr>
        <p:spPr>
          <a:xfrm>
            <a:off x="3994565" y="3862592"/>
            <a:ext cx="621322" cy="539262"/>
          </a:xfrm>
          <a:prstGeom prst="dodecagon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15мин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8" y="1828800"/>
            <a:ext cx="4780012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E5EBAD-8779-8ED8-B90A-FC5A9C54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1719" r="10294" b="7552"/>
          <a:stretch/>
        </p:blipFill>
        <p:spPr>
          <a:xfrm>
            <a:off x="11270512" y="-1"/>
            <a:ext cx="921489" cy="8825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0320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DC7A6-F6B6-0682-38E1-13038983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2" y="240231"/>
            <a:ext cx="4924646" cy="67416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Досрочный период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A8CBA-0066-BE21-39D3-6ABB3897EB1B}"/>
              </a:ext>
            </a:extLst>
          </p:cNvPr>
          <p:cNvSpPr txBox="1"/>
          <p:nvPr/>
        </p:nvSpPr>
        <p:spPr>
          <a:xfrm>
            <a:off x="1096925" y="2228671"/>
            <a:ext cx="5826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ППЭ №037 (МБОУ «СОШ №18 им. Б. Б. </a:t>
            </a:r>
            <a:r>
              <a:rPr lang="ru-RU" dirty="0" err="1"/>
              <a:t>Городовикова</a:t>
            </a:r>
            <a:r>
              <a:rPr lang="ru-RU" dirty="0"/>
              <a:t>»)</a:t>
            </a:r>
          </a:p>
          <a:p>
            <a:endParaRPr lang="ru-RU" dirty="0"/>
          </a:p>
          <a:p>
            <a:r>
              <a:rPr lang="ru-RU" dirty="0"/>
              <a:t>Количество аудиторий ППЭ                     - 6</a:t>
            </a:r>
          </a:p>
          <a:p>
            <a:endParaRPr lang="ru-RU" dirty="0"/>
          </a:p>
          <a:p>
            <a:r>
              <a:rPr lang="ru-RU" dirty="0"/>
              <a:t>Количество аудиторий РЦОИ, ПК, КК    - 10</a:t>
            </a:r>
          </a:p>
          <a:p>
            <a:endParaRPr lang="ru-RU" dirty="0"/>
          </a:p>
          <a:p>
            <a:r>
              <a:rPr lang="ru-RU" dirty="0"/>
              <a:t>100% аудиторий в режиме онлайн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1157A-9CFE-5D49-C0B5-B06B3AF9F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6191" r="4896" b="5487"/>
          <a:stretch/>
        </p:blipFill>
        <p:spPr>
          <a:xfrm>
            <a:off x="11318358" y="28321"/>
            <a:ext cx="873421" cy="88607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89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2D64-E795-9287-EF59-31EE6B1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Камеры видеонаблюдения должны быть установлены в аудитории ППЭ таким образом, чтобы в обзор видеокамеры попадали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853BB-B96E-78DA-DBE9-F4DF3C6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25625"/>
            <a:ext cx="10195560" cy="3538855"/>
          </a:xfrm>
        </p:spPr>
        <p:txBody>
          <a:bodyPr>
            <a:normAutofit/>
          </a:bodyPr>
          <a:lstStyle/>
          <a:p>
            <a:r>
              <a:rPr lang="ru-RU" sz="1800" dirty="0"/>
              <a:t>Все участники экзамена</a:t>
            </a:r>
          </a:p>
          <a:p>
            <a:r>
              <a:rPr lang="ru-RU" sz="1800" dirty="0"/>
              <a:t>Номера рабочих мест участников экзаменов</a:t>
            </a:r>
          </a:p>
          <a:p>
            <a:r>
              <a:rPr lang="ru-RU" sz="1800" dirty="0"/>
              <a:t>Номер аудитории</a:t>
            </a:r>
          </a:p>
          <a:p>
            <a:r>
              <a:rPr lang="ru-RU" sz="1800" dirty="0"/>
              <a:t>Организаторы в аудитории</a:t>
            </a:r>
          </a:p>
          <a:p>
            <a:r>
              <a:rPr lang="ru-RU" sz="1800" dirty="0"/>
              <a:t>Процесс печати и сканирования экзаменационных материалов (включая компьютер, принтер и сканер)</a:t>
            </a:r>
          </a:p>
          <a:p>
            <a:r>
              <a:rPr lang="ru-RU" sz="1800" dirty="0"/>
              <a:t>Стол для раскладки и последующей упаковки ЭМ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39D5D-3290-69AF-F217-B5EE25FC32AE}"/>
              </a:ext>
            </a:extLst>
          </p:cNvPr>
          <p:cNvSpPr txBox="1"/>
          <p:nvPr/>
        </p:nvSpPr>
        <p:spPr>
          <a:xfrm>
            <a:off x="1743456" y="5266944"/>
            <a:ext cx="755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день проведения экзамена из аудиторий ППЭ видеотрансляция осуществляется </a:t>
            </a:r>
            <a:r>
              <a:rPr lang="ru-RU" dirty="0">
                <a:solidFill>
                  <a:srgbClr val="691A3A"/>
                </a:solidFill>
              </a:rPr>
              <a:t>с 8:00 до 17:00 </a:t>
            </a:r>
            <a:r>
              <a:rPr lang="ru-RU" dirty="0"/>
              <a:t>по местному времени или до момента завершения зачитывания организатором в аудитории данных протокола о проведении экзамена в аудитории (форма ППЭ-05-02 «Протокол проведения экзамена в аудитории»).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C9559-6E0F-EA96-C53D-52EC4B19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17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E983E-6B2E-FF6D-3986-8316467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4A3B4-8A98-DAE6-E376-F490A6F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229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E789-3E64-6B57-0B1D-918096F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8" y="2079625"/>
            <a:ext cx="3291840" cy="306387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Заранее оценить возможное влияние окружающих объектов на качество изображения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E1BFE1-106E-88DE-E951-EC78595C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2425" r="11335" b="9811"/>
          <a:stretch/>
        </p:blipFill>
        <p:spPr>
          <a:xfrm>
            <a:off x="4401312" y="0"/>
            <a:ext cx="7790688" cy="3429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7025FE2E-71FF-30BB-B879-D35CDEB1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7017" r="5691" b="17457"/>
          <a:stretch/>
        </p:blipFill>
        <p:spPr>
          <a:xfrm>
            <a:off x="4414988" y="3429000"/>
            <a:ext cx="77770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C7AEE-DAC5-89D9-8C42-68F8DA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13" y="219195"/>
            <a:ext cx="6245352" cy="718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Примеры неправильных ракурсов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B0B813-02F7-3C5B-6E11-035E29F3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25788" r="5072" b="7874"/>
          <a:stretch/>
        </p:blipFill>
        <p:spPr>
          <a:xfrm>
            <a:off x="0" y="3061536"/>
            <a:ext cx="8124092" cy="33990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47913-5048-04CA-FA0F-8CB8EADFAC8D}"/>
              </a:ext>
            </a:extLst>
          </p:cNvPr>
          <p:cNvSpPr txBox="1"/>
          <p:nvPr/>
        </p:nvSpPr>
        <p:spPr>
          <a:xfrm>
            <a:off x="0" y="2224879"/>
            <a:ext cx="851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Участники 1А и 2А не попадают в камеру             Участников 1А и 2А не видно из-за занавесок          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1AF862A0-442A-8436-AE86-FB8ABF4B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r="52550" b="9917"/>
          <a:stretch/>
        </p:blipFill>
        <p:spPr>
          <a:xfrm>
            <a:off x="8249455" y="3061535"/>
            <a:ext cx="3942545" cy="3399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327-8471-BDE1-C58C-6D2400DCEA99}"/>
              </a:ext>
            </a:extLst>
          </p:cNvPr>
          <p:cNvSpPr txBox="1"/>
          <p:nvPr/>
        </p:nvSpPr>
        <p:spPr>
          <a:xfrm>
            <a:off x="8249455" y="2224879"/>
            <a:ext cx="33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видно стол организатора. Невозможно отследить печать КИМ</a:t>
            </a:r>
          </a:p>
        </p:txBody>
      </p:sp>
    </p:spTree>
    <p:extLst>
      <p:ext uri="{BB962C8B-B14F-4D97-AF65-F5344CB8AC3E}">
        <p14:creationId xmlns:p14="http://schemas.microsoft.com/office/powerpoint/2010/main" val="22008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265C5-1F26-08E2-F63F-F4F75F3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CDE15-C7C7-127F-A40A-210ACAF7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346"/>
          <a:stretch/>
        </p:blipFill>
        <p:spPr>
          <a:xfrm>
            <a:off x="838200" y="788684"/>
            <a:ext cx="10515600" cy="3961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A9B74-68A1-430F-8DD7-A7EB92343970}"/>
              </a:ext>
            </a:extLst>
          </p:cNvPr>
          <p:cNvSpPr txBox="1"/>
          <p:nvPr/>
        </p:nvSpPr>
        <p:spPr>
          <a:xfrm>
            <a:off x="838200" y="523036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Блик на камере затрудняет наблюдение за участником 4Б         Открытое окно перекрывает обзор камеры</a:t>
            </a:r>
          </a:p>
        </p:txBody>
      </p:sp>
    </p:spTree>
    <p:extLst>
      <p:ext uri="{BB962C8B-B14F-4D97-AF65-F5344CB8AC3E}">
        <p14:creationId xmlns:p14="http://schemas.microsoft.com/office/powerpoint/2010/main" val="9930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FCDD-171A-30CF-5B02-D0A1698B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1A3A"/>
                </a:solidFill>
              </a:rPr>
              <a:t>Камеры видеонаблюдения в Штабе ППЭ следует устанавливать так, чтобы просматривалось всё помещение и входная дверь.</a:t>
            </a:r>
            <a:r>
              <a:rPr lang="ru-RU" sz="1400" dirty="0">
                <a:solidFill>
                  <a:srgbClr val="691A3A"/>
                </a:solidFill>
              </a:rPr>
              <a:t> </a:t>
            </a:r>
            <a:r>
              <a:rPr lang="ru-RU" sz="36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ED231-7BAC-135B-73CE-465E840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2" y="2551813"/>
            <a:ext cx="10122408" cy="3625149"/>
          </a:xfrm>
        </p:spPr>
        <p:txBody>
          <a:bodyPr>
            <a:normAutofit/>
          </a:bodyPr>
          <a:lstStyle/>
          <a:p>
            <a:r>
              <a:rPr lang="ru-RU" sz="1800" dirty="0"/>
              <a:t>Место хранения ЭМ</a:t>
            </a:r>
          </a:p>
          <a:p>
            <a:r>
              <a:rPr lang="ru-RU" sz="1800" dirty="0"/>
              <a:t>Станция авторизации и Личный кабинет ППЭ</a:t>
            </a:r>
          </a:p>
          <a:p>
            <a:r>
              <a:rPr lang="ru-RU" sz="1800" dirty="0"/>
              <a:t>Процесс передачи ЭМ организаторами в аудитории руководителю ППЭ</a:t>
            </a:r>
          </a:p>
          <a:p>
            <a:r>
              <a:rPr lang="ru-RU" sz="1800" dirty="0"/>
              <a:t>Процесс сканирования ЭМ по завершении экзамена , включая компьютер и сканер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8A1DC-0077-59A0-C6AC-92FE1FFAC94E}"/>
              </a:ext>
            </a:extLst>
          </p:cNvPr>
          <p:cNvSpPr txBox="1"/>
          <p:nvPr/>
        </p:nvSpPr>
        <p:spPr>
          <a:xfrm>
            <a:off x="1231392" y="5530632"/>
            <a:ext cx="101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Видеотрансляция в штабе ППЭ начинается </a:t>
            </a:r>
            <a:r>
              <a:rPr lang="ru-RU" dirty="0">
                <a:solidFill>
                  <a:srgbClr val="691A3A"/>
                </a:solidFill>
              </a:rPr>
              <a:t>не позднее 07:30 </a:t>
            </a:r>
            <a:r>
              <a:rPr lang="ru-RU" dirty="0"/>
              <a:t>и завершается после окончания сканирования и передачи экзаменационных материалов (ЭМ) в РЦОИ, но </a:t>
            </a:r>
            <a:r>
              <a:rPr lang="ru-RU" dirty="0">
                <a:solidFill>
                  <a:srgbClr val="691A3A"/>
                </a:solidFill>
              </a:rPr>
              <a:t>не ранее 19:00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49261-2CCC-CF37-11C3-D82E28C3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833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1956-D009-E573-E562-F88F24B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215938"/>
            <a:ext cx="8592879" cy="660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Способы работы с информацией о нарушениях</a:t>
            </a:r>
            <a:endParaRPr lang="ru-RU" sz="2400" dirty="0">
              <a:solidFill>
                <a:srgbClr val="691A3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7" y="952024"/>
            <a:ext cx="3827771" cy="22832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6" y="3379210"/>
            <a:ext cx="3827771" cy="228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77" y="952024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CCTV-решение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677" y="3361540"/>
            <a:ext cx="2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Портал smotriege.ru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4736C-0FD1-816E-22F4-E229642A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5353" r="13673" b="10897"/>
          <a:stretch/>
        </p:blipFill>
        <p:spPr>
          <a:xfrm>
            <a:off x="11205075" y="19836"/>
            <a:ext cx="986925" cy="85675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27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33" y="309540"/>
            <a:ext cx="4233530" cy="5961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Работа с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1" y="973014"/>
            <a:ext cx="10375761" cy="5884985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Получение  сообщения о нарушении</a:t>
            </a:r>
          </a:p>
          <a:p>
            <a:r>
              <a:rPr lang="ru-RU" sz="1800" dirty="0"/>
              <a:t>Просмотр видеозаписи(подтверждение/отклонении информации)</a:t>
            </a:r>
          </a:p>
          <a:p>
            <a:r>
              <a:rPr lang="ru-RU" sz="1800" dirty="0"/>
              <a:t>Принятие мер по пресечению нарушения(предупреждения участника экзамена, работника ППЭ)</a:t>
            </a:r>
          </a:p>
          <a:p>
            <a:r>
              <a:rPr lang="ru-RU" sz="1800" dirty="0"/>
              <a:t>Внесение информации в интерфейс(не подтвердилось/участник предупрежден/участник удален/отработано)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700" dirty="0"/>
              <a:t>Вариант «отработано» применяется только для следующих типов нарушений: </a:t>
            </a:r>
          </a:p>
          <a:p>
            <a:r>
              <a:rPr lang="ru-RU" sz="1700" dirty="0"/>
              <a:t>камера; </a:t>
            </a:r>
          </a:p>
          <a:p>
            <a:r>
              <a:rPr lang="ru-RU" sz="1700" dirty="0"/>
              <a:t>посторонние; </a:t>
            </a:r>
          </a:p>
          <a:p>
            <a:r>
              <a:rPr lang="ru-RU" sz="1700" dirty="0"/>
              <a:t>прочие. </a:t>
            </a:r>
          </a:p>
          <a:p>
            <a:pPr marL="0" indent="0">
              <a:buNone/>
            </a:pPr>
            <a:r>
              <a:rPr lang="ru-RU" sz="1900" dirty="0"/>
              <a:t>Общее количество времени, затраченного на процесс отработки нарушений в дни проведения экзаменов, </a:t>
            </a:r>
            <a:r>
              <a:rPr lang="ru-RU" sz="1900" dirty="0">
                <a:solidFill>
                  <a:srgbClr val="691A3A"/>
                </a:solidFill>
              </a:rPr>
              <a:t>не должно превышать 20 минут</a:t>
            </a:r>
            <a:r>
              <a:rPr lang="ru-RU" sz="1900" dirty="0"/>
              <a:t>. 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ОИВ. </a:t>
            </a:r>
          </a:p>
          <a:p>
            <a:pPr marL="0" indent="0">
              <a:buNone/>
            </a:pPr>
            <a:r>
              <a:rPr lang="ru-RU" sz="1900" dirty="0"/>
              <a:t>ППЭ отрабатывает метки о нарушениях, поступившие в день проведения экзамена </a:t>
            </a:r>
            <a:r>
              <a:rPr lang="ru-RU" sz="1900" dirty="0">
                <a:solidFill>
                  <a:srgbClr val="691A3A"/>
                </a:solidFill>
              </a:rPr>
              <a:t>с 8:00 </a:t>
            </a:r>
            <a:r>
              <a:rPr lang="ru-RU" sz="1900" dirty="0"/>
              <a:t>до времени простановки в системе мониторинга готовности ППЭ отметки «Экзамен завершен», но </a:t>
            </a:r>
            <a:r>
              <a:rPr lang="ru-RU" sz="1900" dirty="0">
                <a:solidFill>
                  <a:srgbClr val="691A3A"/>
                </a:solidFill>
              </a:rPr>
              <a:t>не позднее 15:00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C8991-D0A5-B763-4E2A-F415230E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6052" r="7675" b="6271"/>
          <a:stretch/>
        </p:blipFill>
        <p:spPr>
          <a:xfrm>
            <a:off x="11249247" y="23174"/>
            <a:ext cx="942753" cy="8152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6163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522</Words>
  <Application>Microsoft Office PowerPoint</Application>
  <PresentationFormat>Широкоэкранный</PresentationFormat>
  <Paragraphs>56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Организация видеонаблюдения при проведении ГИА 2023</vt:lpstr>
      <vt:lpstr>Камеры видеонаблюдения должны быть установлены в аудитории ППЭ таким образом, чтобы в обзор видеокамеры попадали</vt:lpstr>
      <vt:lpstr>Презентация PowerPoint</vt:lpstr>
      <vt:lpstr>Заранее оценить возможное влияние окружающих объектов на качество изображения</vt:lpstr>
      <vt:lpstr>Примеры неправильных ракурсов</vt:lpstr>
      <vt:lpstr>Презентация PowerPoint</vt:lpstr>
      <vt:lpstr>Камеры видеонаблюдения в Штабе ППЭ следует устанавливать так, чтобы просматривалось всё помещение и входная дверь. В обзор камеры должны попадать:</vt:lpstr>
      <vt:lpstr>Способы работы с информацией о нарушениях</vt:lpstr>
      <vt:lpstr>Работа с нарушениями</vt:lpstr>
      <vt:lpstr>За один день до начала экзамена в ППЭ:</vt:lpstr>
      <vt:lpstr>При возникновении нештатных ситуаций в аудитории(видеозапись не ведется или установить факт ведения видеозаписи не представляется возможным)  </vt:lpstr>
      <vt:lpstr>Досрочный период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MIILAN</cp:lastModifiedBy>
  <cp:revision>25</cp:revision>
  <dcterms:created xsi:type="dcterms:W3CDTF">2020-10-04T10:38:21Z</dcterms:created>
  <dcterms:modified xsi:type="dcterms:W3CDTF">2023-03-17T10:49:07Z</dcterms:modified>
</cp:coreProperties>
</file>