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26"/>
  </p:notesMasterIdLst>
  <p:sldIdLst>
    <p:sldId id="417" r:id="rId2"/>
    <p:sldId id="430" r:id="rId3"/>
    <p:sldId id="431" r:id="rId4"/>
    <p:sldId id="420" r:id="rId5"/>
    <p:sldId id="429" r:id="rId6"/>
    <p:sldId id="432" r:id="rId7"/>
    <p:sldId id="434" r:id="rId8"/>
    <p:sldId id="446" r:id="rId9"/>
    <p:sldId id="433" r:id="rId10"/>
    <p:sldId id="448" r:id="rId11"/>
    <p:sldId id="449" r:id="rId12"/>
    <p:sldId id="455" r:id="rId13"/>
    <p:sldId id="451" r:id="rId14"/>
    <p:sldId id="457" r:id="rId15"/>
    <p:sldId id="452" r:id="rId16"/>
    <p:sldId id="456" r:id="rId17"/>
    <p:sldId id="458" r:id="rId18"/>
    <p:sldId id="453" r:id="rId19"/>
    <p:sldId id="454" r:id="rId20"/>
    <p:sldId id="459" r:id="rId21"/>
    <p:sldId id="460" r:id="rId22"/>
    <p:sldId id="439" r:id="rId23"/>
    <p:sldId id="445" r:id="rId24"/>
    <p:sldId id="444" r:id="rId25"/>
  </p:sldIdLst>
  <p:sldSz cx="12192000" cy="6858000"/>
  <p:notesSz cx="66706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87"/>
    <a:srgbClr val="0A5BBE"/>
    <a:srgbClr val="AED8F4"/>
    <a:srgbClr val="FF0000"/>
    <a:srgbClr val="C24684"/>
    <a:srgbClr val="99CDF1"/>
    <a:srgbClr val="842C58"/>
    <a:srgbClr val="993366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>
        <p:scale>
          <a:sx n="60" d="100"/>
          <a:sy n="60" d="100"/>
        </p:scale>
        <p:origin x="-768" y="-21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163" y="744538"/>
            <a:ext cx="6594475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768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4513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4513"/>
            <a:ext cx="2874962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-ppe@rustest.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sktop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105835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«Регламент проведения </a:t>
            </a:r>
            <a:r>
              <a:rPr lang="ru-RU" sz="7200" b="1" dirty="0" err="1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техническойапробации</a:t>
            </a:r>
            <a:r>
              <a:rPr lang="ru-RU" sz="72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17.02.2023 </a:t>
            </a:r>
            <a:r>
              <a:rPr lang="ru-RU" sz="72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года»</a:t>
            </a:r>
          </a:p>
        </p:txBody>
      </p:sp>
      <p:pic>
        <p:nvPicPr>
          <p:cNvPr id="7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 rot="342120">
            <a:off x="5455088" y="358530"/>
            <a:ext cx="44538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79">
            <a:off x="8503960" y="0"/>
            <a:ext cx="1342132" cy="7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74" y="836711"/>
            <a:ext cx="10391847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2215" y="10153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74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пункты регламента</a:t>
            </a:r>
            <a:endParaRPr lang="ru-RU" sz="4000" b="1" dirty="0">
              <a:solidFill>
                <a:srgbClr val="0741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1\Desktop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16" y="836711"/>
            <a:ext cx="1040359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2215" y="10153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74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пункты регламента</a:t>
            </a:r>
            <a:endParaRPr lang="ru-RU" sz="4000" b="1" dirty="0">
              <a:solidFill>
                <a:srgbClr val="0741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5560" y="679333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74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пункты регламента</a:t>
            </a:r>
            <a:endParaRPr lang="ru-RU" sz="4000" b="1" dirty="0">
              <a:solidFill>
                <a:srgbClr val="0741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1245"/>
              </p:ext>
            </p:extLst>
          </p:nvPr>
        </p:nvGraphicFramePr>
        <p:xfrm>
          <a:off x="1667150" y="1768551"/>
          <a:ext cx="10401944" cy="36804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15808"/>
                <a:gridCol w="2349312"/>
                <a:gridCol w="1495016"/>
                <a:gridCol w="1541808"/>
              </a:tblGrid>
              <a:tr h="3024337">
                <a:tc>
                  <a:txBody>
                    <a:bodyPr/>
                    <a:lstStyle/>
                    <a:p>
                      <a:pPr marL="103505" marR="92075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ЛК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(тренировочная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версия)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ключа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доступа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ЭМ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расшифровки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ЭМ,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загрузка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активация</a:t>
                      </a:r>
                      <a:r>
                        <a:rPr lang="ru-RU" sz="230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ключа доступа к ЭМ на задействованных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станциях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организатора,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станциях</a:t>
                      </a:r>
                      <a:r>
                        <a:rPr lang="ru-RU" sz="23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КЕГЭ,</a:t>
                      </a:r>
                      <a:r>
                        <a:rPr lang="ru-RU" sz="230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станциях</a:t>
                      </a:r>
                      <a:r>
                        <a:rPr lang="ru-RU" sz="23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 ответов</a:t>
                      </a:r>
                      <a:endParaRPr lang="ru-RU" sz="2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146685" indent="-36830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</a:t>
                      </a:r>
                      <a:r>
                        <a:rPr lang="en-US" sz="240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</a:t>
                      </a:r>
                      <a:r>
                        <a:rPr lang="en-US" sz="24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ГЭК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09:30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3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1\Desktop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59" y="476672"/>
            <a:ext cx="1008184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34121"/>
              </p:ext>
            </p:extLst>
          </p:nvPr>
        </p:nvGraphicFramePr>
        <p:xfrm>
          <a:off x="1919536" y="82200"/>
          <a:ext cx="10153126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25236"/>
                <a:gridCol w="1981574"/>
                <a:gridCol w="1409674"/>
                <a:gridCol w="1536642"/>
              </a:tblGrid>
              <a:tr h="722948">
                <a:tc>
                  <a:txBody>
                    <a:bodyPr/>
                    <a:lstStyle/>
                    <a:p>
                      <a:pPr marL="95885" marR="93345" algn="just">
                        <a:lnSpc>
                          <a:spcPct val="15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Расшифровка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станциях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организатора     (станциях     печати     ЭМ)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аудиториях ППЭ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95885" indent="-67310">
                        <a:lnSpc>
                          <a:spcPct val="15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spc="-285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20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ru-RU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686878">
                <a:tc>
                  <a:txBody>
                    <a:bodyPr/>
                    <a:lstStyle/>
                    <a:p>
                      <a:pPr marL="95885" marR="93345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регистрационных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полей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бланков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данными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условных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участников,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включая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</a:t>
                      </a:r>
                      <a:r>
                        <a:rPr lang="ru-RU" sz="2000" b="0" spc="7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ответов,</a:t>
                      </a:r>
                      <a:r>
                        <a:rPr lang="ru-RU" sz="2000" b="0" spc="7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000" b="0" spc="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</a:t>
                      </a:r>
                    </a:p>
                    <a:p>
                      <a:pPr marL="95885" marR="92710" algn="just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«09 - Английский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язык»,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успешном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начале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r>
                        <a:rPr lang="ru-RU" sz="2000" b="0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720" indent="-36830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ППЭ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(Организаторы</a:t>
                      </a:r>
                      <a:r>
                        <a:rPr lang="ru-RU" sz="2000" b="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аудитории)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10:05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95885" marR="93345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Воспроизведение</a:t>
                      </a:r>
                      <a:r>
                        <a:rPr lang="ru-RU" sz="2000" b="0" spc="-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b="0" spc="-2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прослушивание</a:t>
                      </a:r>
                      <a:r>
                        <a:rPr lang="ru-RU" sz="2000" b="0" spc="-4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2000" b="0" spc="-29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аудированию,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успешном</a:t>
                      </a:r>
                      <a:r>
                        <a:rPr lang="ru-RU" sz="2000" b="0" spc="-28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завершении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воспроизведения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аудированию</a:t>
                      </a:r>
                      <a:r>
                        <a:rPr lang="ru-RU" sz="2000" b="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97790" indent="-1270" algn="ctr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аудитории,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</a:t>
                      </a:r>
                      <a:r>
                        <a:rPr lang="ru-RU" sz="2000" b="0" spc="-6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10:10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11:30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5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1\Desktop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88" y="548680"/>
            <a:ext cx="100446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32663"/>
              </p:ext>
            </p:extLst>
          </p:nvPr>
        </p:nvGraphicFramePr>
        <p:xfrm>
          <a:off x="1670719" y="0"/>
          <a:ext cx="10546681" cy="6720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94181"/>
                <a:gridCol w="1908805"/>
                <a:gridCol w="1394896"/>
                <a:gridCol w="1248799"/>
              </a:tblGrid>
              <a:tr h="602456">
                <a:tc>
                  <a:txBody>
                    <a:bodyPr/>
                    <a:lstStyle/>
                    <a:p>
                      <a:pPr marL="95885" marR="95250" algn="just">
                        <a:lnSpc>
                          <a:spcPct val="15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Расшифровка</a:t>
                      </a:r>
                      <a:r>
                        <a:rPr lang="ru-RU" sz="2000" b="0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b="0" spc="-5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</a:t>
                      </a:r>
                      <a:r>
                        <a:rPr lang="ru-RU" sz="2000" b="0" spc="-6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бланков</a:t>
                      </a:r>
                      <a:r>
                        <a:rPr lang="ru-RU" sz="2000" b="0" spc="-6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станциях организатора (станциях печати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ЭМ)</a:t>
                      </a:r>
                      <a:r>
                        <a:rPr lang="ru-RU" sz="2000" b="0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аудиториях подготовки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06680" algn="ctr">
                        <a:lnSpc>
                          <a:spcPct val="15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r>
                        <a:rPr lang="en-US" sz="18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r>
                        <a:rPr lang="en-US" sz="18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ru-RU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04094">
                <a:tc>
                  <a:txBody>
                    <a:bodyPr/>
                    <a:lstStyle/>
                    <a:p>
                      <a:pPr marL="95885" marR="93980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регистрационных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полей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бланков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данными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условных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участников, информирование руководителя</a:t>
                      </a:r>
                      <a:r>
                        <a:rPr lang="ru-RU" sz="2000" b="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  </a:t>
                      </a:r>
                      <a:r>
                        <a:rPr lang="ru-RU" sz="2000" b="0" spc="1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  </a:t>
                      </a:r>
                      <a:r>
                        <a:rPr lang="ru-RU" sz="2000" b="0" spc="16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успешном   </a:t>
                      </a:r>
                      <a:r>
                        <a:rPr lang="ru-RU" sz="2000" b="0" spc="1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начале   </a:t>
                      </a:r>
                      <a:r>
                        <a:rPr lang="ru-RU" sz="2000" b="0" spc="16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r>
                        <a:rPr lang="ru-RU" sz="2000" b="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06680" algn="ctr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r>
                        <a:rPr lang="en-US" sz="18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spc="-285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5570" marR="106680" algn="ctr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r>
                        <a:rPr lang="en-US" sz="18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02456">
                <a:tc>
                  <a:txBody>
                    <a:bodyPr/>
                    <a:lstStyle/>
                    <a:p>
                      <a:pPr marL="95885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Расшифровка</a:t>
                      </a:r>
                      <a:r>
                        <a:rPr lang="ru-RU" sz="2000" b="0" spc="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</a:t>
                      </a:r>
                      <a:r>
                        <a:rPr lang="ru-RU" sz="2000" b="0" spc="2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0" spc="2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станциях</a:t>
                      </a:r>
                      <a:r>
                        <a:rPr lang="ru-RU" sz="2000" b="0" spc="27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</a:t>
                      </a:r>
                      <a:r>
                        <a:rPr lang="ru-RU" sz="2000" b="0" spc="-28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r>
                        <a:rPr lang="ru-RU" sz="2000" b="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аудиториях проведения ППЭ</a:t>
                      </a:r>
                      <a:endParaRPr lang="ru-RU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06680" algn="ctr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r>
                        <a:rPr lang="en-US" sz="18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spc="-285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5570" marR="106680" algn="ctr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r>
                        <a:rPr lang="en-US" sz="18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10:10</a:t>
                      </a:r>
                      <a:endParaRPr lang="ru-RU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405731">
                <a:tc>
                  <a:txBody>
                    <a:bodyPr/>
                    <a:lstStyle/>
                    <a:p>
                      <a:pPr marL="95885" marR="92710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номера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бланка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станциях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ответов,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кода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активации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lang="ru-RU" sz="2000" b="0" spc="-28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экзаменационной</a:t>
                      </a:r>
                      <a:r>
                        <a:rPr lang="ru-RU" sz="2000" b="0" spc="-5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2000" b="0" spc="-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0" spc="-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</a:t>
                      </a:r>
                      <a:r>
                        <a:rPr lang="ru-RU" sz="2000" b="0" spc="-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</a:t>
                      </a:r>
                      <a:r>
                        <a:rPr lang="ru-RU" sz="2000" b="0" spc="-28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ответов,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r>
                        <a:rPr lang="ru-RU" sz="2000" b="0" spc="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</a:t>
                      </a:r>
                      <a:r>
                        <a:rPr lang="ru-RU" sz="2000" b="0" spc="-28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  </a:t>
                      </a:r>
                      <a:r>
                        <a:rPr lang="ru-RU" sz="2000" b="0" spc="17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  </a:t>
                      </a:r>
                      <a:r>
                        <a:rPr lang="ru-RU" sz="2000" b="0" spc="1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успешном   </a:t>
                      </a:r>
                      <a:r>
                        <a:rPr lang="ru-RU" sz="2000" b="0" spc="17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начале   </a:t>
                      </a:r>
                      <a:r>
                        <a:rPr lang="ru-RU" sz="2000" b="0" spc="16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r>
                        <a:rPr lang="ru-RU" sz="2000" b="0" spc="-29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46355" algn="ctr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ППЭ</a:t>
                      </a:r>
                      <a:r>
                        <a:rPr lang="ru-RU" sz="18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(Организаторы</a:t>
                      </a:r>
                      <a:r>
                        <a:rPr lang="ru-RU" sz="18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аудитории</a:t>
                      </a:r>
                      <a:r>
                        <a:rPr lang="ru-RU" sz="18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проведения)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40311"/>
              </p:ext>
            </p:extLst>
          </p:nvPr>
        </p:nvGraphicFramePr>
        <p:xfrm>
          <a:off x="1775520" y="1768551"/>
          <a:ext cx="10225135" cy="40379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62294"/>
                <a:gridCol w="2082522"/>
                <a:gridCol w="1440160"/>
                <a:gridCol w="1440159"/>
              </a:tblGrid>
              <a:tr h="4037915">
                <a:tc>
                  <a:txBody>
                    <a:bodyPr/>
                    <a:lstStyle/>
                    <a:p>
                      <a:pPr marL="342900" marR="80010" lvl="0" indent="-247650" algn="just">
                        <a:lnSpc>
                          <a:spcPct val="14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92735" algn="l"/>
                        </a:tabLs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произвольного текста в качестве</a:t>
                      </a:r>
                      <a:r>
                        <a:rPr lang="ru-RU" sz="22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r>
                        <a:rPr lang="ru-RU" sz="22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2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каждое</a:t>
                      </a:r>
                      <a:r>
                        <a:rPr lang="ru-RU" sz="22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задание,</a:t>
                      </a:r>
                      <a:r>
                        <a:rPr lang="ru-RU" sz="22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</a:t>
                      </a:r>
                      <a:r>
                        <a:rPr lang="ru-RU" sz="220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r>
                        <a:rPr lang="ru-RU" sz="2200" spc="23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200" spc="2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2200" spc="23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200" spc="5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200" spc="5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200" spc="53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2200" spc="5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200" spc="51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220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22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секунд;</a:t>
                      </a:r>
                    </a:p>
                    <a:p>
                      <a:pPr marL="342900" marR="80010" lvl="0" indent="-342900" algn="just">
                        <a:lnSpc>
                          <a:spcPct val="14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92735" algn="l"/>
                        </a:tabLst>
                      </a:pPr>
                      <a:endParaRPr lang="ru-RU" sz="2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80010" lvl="0" indent="-247650" algn="just">
                        <a:lnSpc>
                          <a:spcPct val="14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92735" algn="l"/>
                        </a:tabLs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20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220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экзаменационной</a:t>
                      </a:r>
                      <a:r>
                        <a:rPr lang="ru-RU" sz="2200" spc="-3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2200" spc="-3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200" spc="-4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</a:t>
                      </a:r>
                      <a:r>
                        <a:rPr lang="ru-RU" sz="2200" spc="-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записи</a:t>
                      </a:r>
                      <a:r>
                        <a:rPr lang="ru-RU" sz="220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ymbo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46355" algn="ctr">
                        <a:lnSpc>
                          <a:spcPct val="15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ППЭ</a:t>
                      </a:r>
                      <a:r>
                        <a:rPr lang="ru-RU" sz="200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(Организаторы</a:t>
                      </a:r>
                      <a:r>
                        <a:rPr lang="ru-RU" sz="20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аудитории</a:t>
                      </a:r>
                      <a:r>
                        <a:rPr lang="ru-RU" sz="200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7568" y="359657"/>
            <a:ext cx="9649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тренировочного экзамена по предмету «29 - Английский язык (устный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)»: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1\Desktop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728699"/>
            <a:ext cx="10297864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1\Desktop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61" y="692696"/>
            <a:ext cx="1024913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3552" y="920621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Цель проведения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тренировочного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экзамена - апробация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доработанного Программного комплекса для проведения ГИА в ППЭ и отработка организационных и технологических процедур, осуществляемых при проведении ЕГЭ с применением технологий доставки ЭМ по сети «Интернет» и сканирования в аудиториях ППЭ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19751"/>
              </p:ext>
            </p:extLst>
          </p:nvPr>
        </p:nvGraphicFramePr>
        <p:xfrm>
          <a:off x="1696119" y="653430"/>
          <a:ext cx="10521281" cy="56629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14704"/>
                <a:gridCol w="2053427"/>
                <a:gridCol w="1460789"/>
                <a:gridCol w="1592361"/>
              </a:tblGrid>
              <a:tr h="1300585">
                <a:tc>
                  <a:txBody>
                    <a:bodyPr/>
                    <a:lstStyle/>
                    <a:p>
                      <a:pPr marL="95885" marR="95250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Расшифровка</a:t>
                      </a:r>
                      <a:r>
                        <a:rPr lang="ru-RU" sz="2000" b="0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b="0" spc="-5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</a:t>
                      </a:r>
                      <a:r>
                        <a:rPr lang="ru-RU" sz="2000" b="0" spc="-6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бланков</a:t>
                      </a:r>
                      <a:r>
                        <a:rPr lang="ru-RU" sz="2000" b="0" spc="-6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станциях организатора (станциях печати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ЭМ)</a:t>
                      </a:r>
                      <a:r>
                        <a:rPr lang="ru-RU" sz="2000" b="0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аудиториях ППЭ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95885" indent="-67310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r>
                        <a:rPr lang="en-US" sz="2000" b="0" spc="-28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2000" b="0" spc="-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12202">
                <a:tc>
                  <a:txBody>
                    <a:bodyPr/>
                    <a:lstStyle/>
                    <a:p>
                      <a:pPr marL="95885" marR="93980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регистрационных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полей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бланков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данными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условных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95885" indent="-67310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r>
                        <a:rPr lang="en-US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20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49015">
                <a:tc>
                  <a:txBody>
                    <a:bodyPr/>
                    <a:lstStyle/>
                    <a:p>
                      <a:pPr marL="95885" marR="90805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Расшифровка</a:t>
                      </a:r>
                      <a:r>
                        <a:rPr lang="ru-RU" sz="2000" b="0" spc="38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 </a:t>
                      </a:r>
                      <a:r>
                        <a:rPr lang="ru-RU" sz="2000" b="0" spc="6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0" spc="8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станциях  </a:t>
                      </a:r>
                      <a:r>
                        <a:rPr lang="ru-RU" sz="2000" b="0" spc="8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КЕГЭ</a:t>
                      </a:r>
                      <a:r>
                        <a:rPr lang="ru-RU" sz="2000" b="0" spc="-285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1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аудиториях ППЭ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95885" indent="-67310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r>
                        <a:rPr lang="en-US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20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462538">
                <a:tc>
                  <a:txBody>
                    <a:bodyPr/>
                    <a:lstStyle/>
                    <a:p>
                      <a:pPr marL="95885" marR="93980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1226185" algn="l"/>
                          <a:tab pos="2164715" algn="l"/>
                        </a:tabLs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номера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бланка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станциях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КЕГЭ,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кода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активации</a:t>
                      </a:r>
                      <a:r>
                        <a:rPr lang="ru-RU" sz="20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экзамена,	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spc="-5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r>
                        <a:rPr lang="ru-RU" sz="2000" b="0" spc="-29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экзаменационной работы на станции КЕГЭ,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r>
                        <a:rPr lang="ru-RU" sz="2000" b="0" spc="7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</a:t>
                      </a:r>
                      <a:r>
                        <a:rPr lang="ru-RU" sz="2000" b="0" spc="7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r>
                        <a:rPr lang="ru-RU" sz="2000" b="0" spc="7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успешном</a:t>
                      </a:r>
                      <a:r>
                        <a:rPr lang="ru-RU" sz="2000" b="0" spc="-15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начале</a:t>
                      </a:r>
                      <a:r>
                        <a:rPr lang="ru-RU" sz="2000" b="0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r>
                        <a:rPr lang="ru-RU" sz="2000" b="0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1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720" indent="-36830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ППЭ</a:t>
                      </a:r>
                      <a:r>
                        <a:rPr lang="ru-RU" sz="20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(Организаторы</a:t>
                      </a:r>
                      <a:r>
                        <a:rPr lang="ru-RU" sz="2000" b="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785" marR="4826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135" marR="5397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8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70012"/>
              </p:ext>
            </p:extLst>
          </p:nvPr>
        </p:nvGraphicFramePr>
        <p:xfrm>
          <a:off x="1786911" y="633603"/>
          <a:ext cx="10441880" cy="5590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73841"/>
                <a:gridCol w="2114990"/>
                <a:gridCol w="1440160"/>
                <a:gridCol w="1512889"/>
              </a:tblGrid>
              <a:tr h="2662555">
                <a:tc>
                  <a:txBody>
                    <a:bodyPr/>
                    <a:lstStyle/>
                    <a:p>
                      <a:pPr marL="342900" marR="81280" lvl="0" indent="-247650" algn="just">
                        <a:lnSpc>
                          <a:spcPct val="14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92735" algn="l"/>
                        </a:tabLst>
                      </a:pP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  <a:r>
                        <a:rPr lang="ru-RU" sz="2300" b="0" spc="-3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произвольных</a:t>
                      </a:r>
                      <a:r>
                        <a:rPr lang="ru-RU" sz="2300" b="0" spc="-3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r>
                        <a:rPr lang="ru-RU" sz="2300" b="0" spc="-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300" b="0" spc="-3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2300" b="0" spc="-3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</a:t>
                      </a:r>
                      <a:r>
                        <a:rPr lang="ru-RU" sz="23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300" b="0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3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заданий;</a:t>
                      </a:r>
                    </a:p>
                    <a:p>
                      <a:pPr marL="342900" marR="81280" lvl="0" indent="-247650" algn="just">
                        <a:lnSpc>
                          <a:spcPct val="14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92735" algn="l"/>
                        </a:tabLst>
                      </a:pPr>
                      <a:r>
                        <a:rPr lang="ru-RU" sz="23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3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2300" b="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экзаменационной</a:t>
                      </a:r>
                      <a:r>
                        <a:rPr lang="ru-RU" sz="2300" b="0" spc="-1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2300" b="0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300" b="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</a:t>
                      </a:r>
                      <a:r>
                        <a:rPr lang="ru-RU" sz="2300" b="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КЕГЭ;</a:t>
                      </a:r>
                    </a:p>
                    <a:p>
                      <a:pPr marL="342900" marR="81280" lvl="0" indent="-247650" algn="just">
                        <a:lnSpc>
                          <a:spcPct val="14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92735" algn="l"/>
                        </a:tabLst>
                      </a:pPr>
                      <a:r>
                        <a:rPr lang="ru-RU" sz="23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</a:t>
                      </a:r>
                      <a:r>
                        <a:rPr lang="ru-RU" sz="2300" b="0" spc="5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контрольной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суммы,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сформированной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</a:t>
                      </a:r>
                      <a:r>
                        <a:rPr lang="ru-RU" sz="23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r>
                        <a:rPr lang="ru-RU" sz="23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3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станцию </a:t>
                      </a:r>
                      <a:r>
                        <a:rPr lang="en-US" sz="23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КЕГЭ;</a:t>
                      </a:r>
                      <a:endParaRPr lang="ru-RU" sz="23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81280" lvl="0" indent="-247650" algn="just">
                        <a:lnSpc>
                          <a:spcPct val="14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Ø"/>
                        <a:tabLst>
                          <a:tab pos="292735" algn="l"/>
                        </a:tabLst>
                      </a:pPr>
                      <a:r>
                        <a:rPr lang="ru-RU" sz="23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</a:t>
                      </a:r>
                      <a:r>
                        <a:rPr lang="ru-RU" sz="2300" b="0" spc="5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контрольной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бланка</a:t>
                      </a:r>
                      <a:r>
                        <a:rPr lang="ru-RU" sz="2300" b="0" spc="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регистрации</a:t>
                      </a:r>
                      <a:r>
                        <a:rPr lang="ru-RU" sz="23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3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 ППЭ-05-02</a:t>
                      </a:r>
                      <a:endParaRPr lang="ru-RU" sz="2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ymbo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720" indent="-36830" algn="just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ППЭ</a:t>
                      </a:r>
                      <a:r>
                        <a:rPr lang="ru-RU" sz="2300" b="0" spc="-28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(Организаторы</a:t>
                      </a:r>
                      <a:r>
                        <a:rPr lang="ru-RU" sz="2300" b="0" spc="-29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300" b="0" spc="-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аудитории)</a:t>
                      </a:r>
                      <a:endParaRPr lang="ru-RU" sz="2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397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17.02.2023</a:t>
                      </a:r>
                      <a:endParaRPr lang="ru-RU" sz="2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3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1816" y="113437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ЭТАП ЗАВЕРШЕНИЯ</a:t>
            </a:r>
            <a:endParaRPr lang="ru-RU" sz="4000" dirty="0">
              <a:solidFill>
                <a:srgbClr val="00206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1654" y="1166842"/>
            <a:ext cx="8814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439738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передача </a:t>
            </a:r>
            <a:r>
              <a:rPr lang="ru-RU" sz="2400" b="1" dirty="0">
                <a:solidFill>
                  <a:srgbClr val="002060"/>
                </a:solidFill>
              </a:rPr>
              <a:t>в РЦОИ посредством основной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станции авторизации зашифрованного пакета с электронными   образами бланков участников и форм </a:t>
            </a:r>
            <a:r>
              <a:rPr lang="ru-RU" sz="2400" b="1" dirty="0" smtClean="0">
                <a:solidFill>
                  <a:srgbClr val="002060"/>
                </a:solidFill>
              </a:rPr>
              <a:t>ППЭ</a:t>
            </a:r>
          </a:p>
          <a:p>
            <a:pPr marL="1588" indent="439738" algn="just"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2060"/>
              </a:solidFill>
            </a:endParaRPr>
          </a:p>
          <a:p>
            <a:pPr marL="1588" indent="439738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передача </a:t>
            </a:r>
            <a:r>
              <a:rPr lang="ru-RU" sz="2400" b="1" dirty="0">
                <a:solidFill>
                  <a:srgbClr val="002060"/>
                </a:solidFill>
              </a:rPr>
              <a:t>статуса завершения передачи </a:t>
            </a:r>
            <a:r>
              <a:rPr lang="ru-RU" sz="2400" b="1" dirty="0" smtClean="0">
                <a:solidFill>
                  <a:srgbClr val="002060"/>
                </a:solidFill>
              </a:rPr>
              <a:t>ЭМ</a:t>
            </a:r>
          </a:p>
          <a:p>
            <a:pPr marL="1588" indent="439738" algn="just"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2060"/>
              </a:solidFill>
            </a:endParaRPr>
          </a:p>
          <a:p>
            <a:pPr marL="1588" indent="439738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получение </a:t>
            </a:r>
            <a:r>
              <a:rPr lang="ru-RU" sz="2400" b="1" dirty="0">
                <a:solidFill>
                  <a:srgbClr val="002060"/>
                </a:solidFill>
              </a:rPr>
              <a:t>подтверждения из РЦОИ о завершении расшифровки и загрузки пакетов на </a:t>
            </a:r>
            <a:r>
              <a:rPr lang="ru-RU" sz="2400" b="1" dirty="0" smtClean="0">
                <a:solidFill>
                  <a:srgbClr val="002060"/>
                </a:solidFill>
              </a:rPr>
              <a:t>обработку</a:t>
            </a:r>
          </a:p>
          <a:p>
            <a:pPr marL="1588" indent="439738" algn="just">
              <a:buFont typeface="Wingdings" panose="05000000000000000000" pitchFamily="2" charset="2"/>
              <a:buChar char="q"/>
            </a:pPr>
            <a:endParaRPr lang="ru-RU" sz="2400" b="1" dirty="0">
              <a:solidFill>
                <a:srgbClr val="002060"/>
              </a:solidFill>
            </a:endParaRPr>
          </a:p>
          <a:p>
            <a:pPr marL="1588" indent="439738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заполнение </a:t>
            </a:r>
            <a:r>
              <a:rPr lang="ru-RU" sz="2400" b="1" dirty="0">
                <a:solidFill>
                  <a:srgbClr val="002060"/>
                </a:solidFill>
              </a:rPr>
              <a:t>в ППЭ и передача в РЦОИ журнала о результатах  проведения тренировочного экзамена в ППЭ. </a:t>
            </a: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2799" y="70246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Консультационная и техническая поддержка </a:t>
            </a:r>
            <a:r>
              <a:rPr lang="ru-RU" sz="36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ППЭ ФЦТ</a:t>
            </a:r>
            <a:endParaRPr lang="ru-RU" sz="36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2472597"/>
            <a:ext cx="118813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телефоны: 8-800-302-31-56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                    8-499-302-31-56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адрес </a:t>
            </a:r>
            <a:r>
              <a:rPr lang="ru-RU" sz="3600" b="1" dirty="0">
                <a:solidFill>
                  <a:srgbClr val="002060"/>
                </a:solidFill>
              </a:rPr>
              <a:t>электронной почты: </a:t>
            </a:r>
            <a:r>
              <a:rPr lang="ru-RU" sz="3600" b="1" u="sng" dirty="0">
                <a:solidFill>
                  <a:srgbClr val="002060"/>
                </a:solidFill>
                <a:hlinkClick r:id="rId4"/>
              </a:rPr>
              <a:t>help-ppe@rustest.ru</a:t>
            </a:r>
            <a:r>
              <a:rPr lang="ru-RU" sz="3600" b="1" dirty="0">
                <a:solidFill>
                  <a:srgbClr val="002060"/>
                </a:solidFill>
                <a:hlinkClick r:id="rId4"/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/>
          <p:cNvSpPr txBox="1"/>
          <p:nvPr/>
        </p:nvSpPr>
        <p:spPr>
          <a:xfrm>
            <a:off x="1199456" y="2648138"/>
            <a:ext cx="374441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Контактная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информация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519936" y="1787931"/>
            <a:ext cx="802964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 smtClean="0">
                <a:solidFill>
                  <a:srgbClr val="002060"/>
                </a:solidFill>
                <a:latin typeface="ICSILK+Evolventa Bold"/>
                <a:cs typeface="ICSILK+Evolventa Bold"/>
              </a:rPr>
              <a:t>САЙТ</a:t>
            </a:r>
            <a:r>
              <a:rPr sz="3200" b="1" dirty="0" smtClean="0">
                <a:solidFill>
                  <a:srgbClr val="002060"/>
                </a:solidFill>
                <a:latin typeface="ICSILK+Evolventa Bold"/>
                <a:cs typeface="ICSILK+Evolventa Bold"/>
              </a:rPr>
              <a:t>:</a:t>
            </a:r>
            <a:r>
              <a:rPr lang="ru-RU" sz="3200" b="1" dirty="0" smtClean="0">
                <a:solidFill>
                  <a:srgbClr val="002060"/>
                </a:solidFill>
                <a:latin typeface="ICSILK+Evolventa Bold"/>
                <a:cs typeface="ICSILK+Evolventa Bold"/>
              </a:rPr>
              <a:t> </a:t>
            </a:r>
            <a:r>
              <a:rPr sz="3200" b="1" spc="419" dirty="0" smtClean="0">
                <a:solidFill>
                  <a:srgbClr val="002060"/>
                </a:solidFill>
                <a:latin typeface="ICSILK+Evolventa Bold"/>
                <a:cs typeface="ICSILK+Evolventa Bold"/>
              </a:rPr>
              <a:t>COKO08.RU</a:t>
            </a:r>
            <a:endParaRPr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 smtClean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 smtClean="0">
                <a:solidFill>
                  <a:srgbClr val="002060"/>
                </a:solidFill>
                <a:latin typeface="ICSILK+Evolventa Bold"/>
                <a:cs typeface="ICSILK+Evolventa Bold"/>
              </a:rPr>
              <a:t>ЭЛ.ПОЧТА</a:t>
            </a: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:</a:t>
            </a:r>
          </a:p>
        </p:txBody>
      </p:sp>
      <p:sp>
        <p:nvSpPr>
          <p:cNvPr id="9" name="object 5"/>
          <p:cNvSpPr txBox="1"/>
          <p:nvPr/>
        </p:nvSpPr>
        <p:spPr>
          <a:xfrm>
            <a:off x="5480768" y="3255000"/>
            <a:ext cx="8007219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 smtClean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 smtClean="0">
                <a:solidFill>
                  <a:srgbClr val="002060"/>
                </a:solidFill>
                <a:latin typeface="ICSILK+Evolventa Bold"/>
                <a:cs typeface="ICSILK+Evolventa Bold"/>
              </a:rPr>
              <a:t>ТЕЛ</a:t>
            </a: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: </a:t>
            </a:r>
            <a:r>
              <a:rPr sz="3200" b="1" spc="419" dirty="0" smtClean="0">
                <a:solidFill>
                  <a:srgbClr val="002060"/>
                </a:solidFill>
                <a:latin typeface="ICSILK+Evolventa Bold"/>
                <a:cs typeface="ICSILK+Evolventa Bold"/>
              </a:rPr>
              <a:t>8(84722)39090</a:t>
            </a:r>
            <a:endParaRPr lang="ru-RU" sz="3200" b="1" spc="419" dirty="0" smtClean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 smtClean="0">
                <a:solidFill>
                  <a:srgbClr val="002060"/>
                </a:solidFill>
                <a:latin typeface="ICSILK+Evolventa Bold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 smtClean="0">
                <a:solidFill>
                  <a:srgbClr val="002060"/>
                </a:solidFill>
                <a:latin typeface="ICSILK+Evolventa Bold"/>
                <a:cs typeface="ICSILK+Evolventa Bold"/>
              </a:rPr>
              <a:t>8-929-209-08-02</a:t>
            </a:r>
            <a:endParaRPr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12758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7856" y="188640"/>
            <a:ext cx="10220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документы, регламентирующие проведения тренировочного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9537" y="1314430"/>
            <a:ext cx="90730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Рособрнадзора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21.10.2022 г. №10-754 «О проведении всероссийских тренировочных мероприятий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</a:p>
          <a:p>
            <a:pPr indent="361950" algn="just">
              <a:buFont typeface="Wingdings" panose="05000000000000000000" pitchFamily="2" charset="2"/>
              <a:buChar char="q"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0" algn="just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РК от 03.02.2023г. №147 «О проведении всероссийских тренировочных экзаменов по образовательным программам среднего общего образования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17.02.2023г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.»;</a:t>
            </a:r>
          </a:p>
          <a:p>
            <a:pPr indent="361950" algn="just">
              <a:buFont typeface="Wingdings" panose="05000000000000000000" pitchFamily="2" charset="2"/>
              <a:buChar char="q"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технической апробации доработанного  Программного комплекса для проведения ГИА в ППЭ в форме тренировочного экзамена по английскому языку (письменная часть), английскому языку (раздел «Говорение»), информатике и ИКТ в компьютерной форме  с применением технологии доставки экзаменационных материалов по сети «Интернет» и сканирования в аудиториях пункта проведения экзаменов.</a:t>
            </a:r>
          </a:p>
          <a:p>
            <a:pPr indent="361950" algn="just">
              <a:buFont typeface="Wingdings" panose="05000000000000000000" pitchFamily="2" charset="2"/>
              <a:buChar char="q"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0"/>
            <a:ext cx="12244939" cy="685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3591" y="627443"/>
            <a:ext cx="7632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chemeClr val="bg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avi" panose="020B0502040204020203" pitchFamily="34" charset="0"/>
              </a:rPr>
              <a:t>Предметы: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avi" panose="020B0502040204020203" pitchFamily="34" charset="0"/>
              </a:rPr>
              <a:t> 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Raav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avi" panose="020B0502040204020203" pitchFamily="34" charset="0"/>
              </a:rPr>
              <a:t>английский язык (письменная часть),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avi" panose="020B0502040204020203" pitchFamily="34" charset="0"/>
              </a:rPr>
              <a:t>английский язык (устная часть),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avi" panose="020B0502040204020203" pitchFamily="34" charset="0"/>
              </a:rPr>
              <a:t>информатика и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avi" panose="020B0502040204020203" pitchFamily="34" charset="0"/>
              </a:rPr>
              <a:t>ИКТ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avi" panose="020B0502040204020203" pitchFamily="34" charset="0"/>
              </a:rPr>
              <a:t>в форме КЕГЭ.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8786" y="3135822"/>
            <a:ext cx="1823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ППЭ</a:t>
            </a:r>
            <a:r>
              <a:rPr lang="ru-RU" sz="3200" b="1" u="sng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2651" y="3135822"/>
            <a:ext cx="86259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Английский язык (письменная часть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– </a:t>
            </a:r>
            <a:r>
              <a:rPr lang="ru-RU" sz="2800" b="1" u="sng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 ППЭ</a:t>
            </a:r>
          </a:p>
          <a:p>
            <a:endParaRPr lang="ru-RU" sz="2800" b="1" u="sng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Английский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язык (устная часть):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0008</a:t>
            </a:r>
            <a:r>
              <a:rPr lang="ru-RU" sz="2400" b="1" dirty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МБОУ «РНГ им. Преподобного С. Радонежского»;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0037</a:t>
            </a:r>
            <a:r>
              <a:rPr lang="ru-RU" sz="2400" b="1" dirty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МБОУ СОШ №18 им. Б.Б. </a:t>
            </a:r>
            <a:r>
              <a:rPr lang="ru-RU" sz="2400" b="1" dirty="0" err="1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Городовикова</a:t>
            </a:r>
            <a:r>
              <a:rPr lang="ru-RU" sz="2400" b="1" dirty="0" smtClean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74187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 ИКТ в форме КЕГЭ</a:t>
            </a:r>
            <a:r>
              <a:rPr lang="ru-RU" sz="2800" b="1" u="sng" dirty="0" smtClean="0">
                <a:solidFill>
                  <a:schemeClr val="bg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2800" b="1" u="sng" dirty="0">
              <a:solidFill>
                <a:schemeClr val="bg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0053 </a:t>
            </a:r>
            <a:r>
              <a:rPr lang="ru-RU" sz="2400" b="1" dirty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МБОУ «СОШ №23</a:t>
            </a:r>
            <a:r>
              <a:rPr lang="ru-RU" sz="2400" b="1" dirty="0" smtClean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74187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00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7608" y="692696"/>
            <a:ext cx="88457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Работники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ППЭ </a:t>
            </a:r>
          </a:p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(приказ </a:t>
            </a:r>
            <a:r>
              <a:rPr lang="ru-RU" sz="3200" b="1" dirty="0" err="1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МОиН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РК от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03.02.2023г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№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147)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0741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34 </a:t>
            </a:r>
            <a:r>
              <a:rPr lang="ru-RU" sz="2800" b="1" dirty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члена ГЭК;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74187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17 </a:t>
            </a:r>
            <a:r>
              <a:rPr lang="ru-RU" sz="2800" b="1" dirty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руководителей ППЭ;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74187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31 </a:t>
            </a:r>
            <a:r>
              <a:rPr lang="ru-RU" sz="2800" b="1" dirty="0" smtClean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технический специалист;</a:t>
            </a:r>
            <a:endParaRPr lang="ru-RU" sz="2800" b="1" dirty="0">
              <a:solidFill>
                <a:srgbClr val="074187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74187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114</a:t>
            </a:r>
            <a:r>
              <a:rPr lang="ru-RU" sz="2800" b="1" dirty="0" smtClean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организаторов в аудитории;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74187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84</a:t>
            </a:r>
            <a:r>
              <a:rPr lang="ru-RU" sz="2800" b="1" dirty="0" smtClean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организатора </a:t>
            </a:r>
            <a:r>
              <a:rPr lang="ru-RU" sz="2800" b="1" dirty="0">
                <a:solidFill>
                  <a:srgbClr val="07418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вне аудитории.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135560" y="692696"/>
            <a:ext cx="8676105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2080" y="883862"/>
            <a:ext cx="8549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проводится без участия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392" y="3090098"/>
            <a:ext cx="9865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демонстрационные версии КИМ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8887" y="5490810"/>
            <a:ext cx="7589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тренировочного экзамена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10.00ч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Рамка 16"/>
          <p:cNvSpPr/>
          <p:nvPr/>
        </p:nvSpPr>
        <p:spPr>
          <a:xfrm>
            <a:off x="2135560" y="692697"/>
            <a:ext cx="8913986" cy="936104"/>
          </a:xfrm>
          <a:prstGeom prst="fram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479375" y="2883656"/>
            <a:ext cx="10009441" cy="936104"/>
          </a:xfrm>
          <a:prstGeom prst="fram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2521880" y="5284368"/>
            <a:ext cx="8017097" cy="936104"/>
          </a:xfrm>
          <a:prstGeom prst="fram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2135560" y="1781201"/>
            <a:ext cx="8913986" cy="936104"/>
          </a:xfrm>
          <a:prstGeom prst="fram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1636625" y="4086654"/>
            <a:ext cx="8913986" cy="936104"/>
          </a:xfrm>
          <a:prstGeom prst="fram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079" y="1987643"/>
            <a:ext cx="854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работ не осуществляется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8825" y="4293096"/>
            <a:ext cx="854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года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60647"/>
            <a:ext cx="8551808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79" y="0"/>
            <a:ext cx="12317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4272" y="197276"/>
            <a:ext cx="7401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Материалы для  ознакомления: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1111" y="1310341"/>
            <a:ext cx="4156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 algn="ctr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rgbClr val="074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ВТМ</a:t>
            </a:r>
            <a:endParaRPr lang="ru-RU" sz="3600" b="1" dirty="0">
              <a:solidFill>
                <a:srgbClr val="0741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1680" y="1310341"/>
            <a:ext cx="6013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rgbClr val="074187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порядок </a:t>
            </a:r>
            <a:r>
              <a:rPr lang="ru-RU" sz="3600" b="1" dirty="0">
                <a:solidFill>
                  <a:srgbClr val="074187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проведения ВТМ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05440" y="6295997"/>
            <a:ext cx="3126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на сайте: </a:t>
            </a:r>
            <a:r>
              <a:rPr lang="en-US" sz="2400" b="1" dirty="0">
                <a:solidFill>
                  <a:srgbClr val="002060"/>
                </a:solidFill>
              </a:rPr>
              <a:t>coko08.ru</a:t>
            </a:r>
          </a:p>
        </p:txBody>
      </p:sp>
      <p:pic>
        <p:nvPicPr>
          <p:cNvPr id="11266" name="Picture 2" descr="C:\Users\1\Desktop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069379"/>
            <a:ext cx="4076968" cy="4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3" y="1956672"/>
            <a:ext cx="4177467" cy="43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14684</TotalTime>
  <Words>788</Words>
  <Application>Microsoft Office PowerPoint</Application>
  <PresentationFormat>Произвольный</PresentationFormat>
  <Paragraphs>158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1</cp:lastModifiedBy>
  <cp:revision>1032</cp:revision>
  <cp:lastPrinted>2014-10-21T12:47:31Z</cp:lastPrinted>
  <dcterms:created xsi:type="dcterms:W3CDTF">2009-03-12T11:49:47Z</dcterms:created>
  <dcterms:modified xsi:type="dcterms:W3CDTF">2023-02-13T21:30:27Z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