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5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992888" cy="3609746"/>
          </a:xfrm>
        </p:spPr>
        <p:txBody>
          <a:bodyPr>
            <a:norm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Тренировочный экзамен по информатике и ИКТ в компьютерной форме с применением технологии доставки экзаменационных материалов по сети «Интернет» в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пункт проведения экзаменов для обучающихся 11-х классов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4149080"/>
            <a:ext cx="4750296" cy="897513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КЕГЭ-2020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5589240"/>
            <a:ext cx="367240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19 ноября 2020 года в 10:00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332656"/>
            <a:ext cx="8496944" cy="5904657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5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6000" u="sng" dirty="0" smtClean="0">
                <a:latin typeface="Arial" pitchFamily="34" charset="0"/>
                <a:cs typeface="Arial" pitchFamily="34" charset="0"/>
              </a:rPr>
              <a:t>Целью проведения тренировочного экзамена является отработка организационных и</a:t>
            </a:r>
            <a:br>
              <a:rPr lang="ru-RU" sz="6000" u="sng" dirty="0" smtClean="0">
                <a:latin typeface="Arial" pitchFamily="34" charset="0"/>
                <a:cs typeface="Arial" pitchFamily="34" charset="0"/>
              </a:rPr>
            </a:br>
            <a:r>
              <a:rPr lang="ru-RU" sz="6000" u="sng" dirty="0" smtClean="0">
                <a:latin typeface="Arial" pitchFamily="34" charset="0"/>
                <a:cs typeface="Arial" pitchFamily="34" charset="0"/>
              </a:rPr>
              <a:t>технологических процедур, осуществляемых при проведении КЕГЭ с применением</a:t>
            </a:r>
            <a:br>
              <a:rPr lang="ru-RU" sz="6000" u="sng" dirty="0" smtClean="0">
                <a:latin typeface="Arial" pitchFamily="34" charset="0"/>
                <a:cs typeface="Arial" pitchFamily="34" charset="0"/>
              </a:rPr>
            </a:br>
            <a:r>
              <a:rPr lang="ru-RU" sz="6000" u="sng" dirty="0" smtClean="0">
                <a:latin typeface="Arial" pitchFamily="34" charset="0"/>
                <a:cs typeface="Arial" pitchFamily="34" charset="0"/>
              </a:rPr>
              <a:t>технологии доставки ЭМ по сети «Интернет» и сканирования в аудитории ППЭ/штабе ППЭ</a:t>
            </a:r>
            <a:br>
              <a:rPr lang="ru-RU" sz="6000" u="sng" dirty="0" smtClean="0">
                <a:latin typeface="Arial" pitchFamily="34" charset="0"/>
                <a:cs typeface="Arial" pitchFamily="34" charset="0"/>
              </a:rPr>
            </a:br>
            <a:r>
              <a:rPr lang="ru-RU" sz="6000" u="sng" dirty="0" smtClean="0">
                <a:latin typeface="Arial" pitchFamily="34" charset="0"/>
                <a:cs typeface="Arial" pitchFamily="34" charset="0"/>
              </a:rPr>
              <a:t>в соответствии с технологией сканирования, используемой в субъекте Российской Федерации,</a:t>
            </a:r>
            <a:br>
              <a:rPr lang="ru-RU" sz="6000" u="sng" dirty="0" smtClean="0">
                <a:latin typeface="Arial" pitchFamily="34" charset="0"/>
                <a:cs typeface="Arial" pitchFamily="34" charset="0"/>
              </a:rPr>
            </a:br>
            <a:r>
              <a:rPr lang="ru-RU" sz="6000" u="sng" dirty="0" smtClean="0">
                <a:latin typeface="Arial" pitchFamily="34" charset="0"/>
                <a:cs typeface="Arial" pitchFamily="34" charset="0"/>
              </a:rPr>
              <a:t>с участием обучающихся, в том числе включающих:</a:t>
            </a:r>
          </a:p>
          <a:p>
            <a:pPr>
              <a:buNone/>
            </a:pPr>
            <a:r>
              <a:rPr lang="ru-RU" sz="6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6000" dirty="0" smtClean="0">
                <a:latin typeface="Arial" pitchFamily="34" charset="0"/>
                <a:cs typeface="Arial" pitchFamily="34" charset="0"/>
              </a:rPr>
            </a:br>
            <a:r>
              <a:rPr lang="ru-RU" sz="6000" dirty="0" smtClean="0">
                <a:latin typeface="Arial" pitchFamily="34" charset="0"/>
                <a:cs typeface="Arial" pitchFamily="34" charset="0"/>
              </a:rPr>
              <a:t>- проведение сбора, планирования и рассадки участников в РИС «Планирование ГИА</a:t>
            </a:r>
            <a:br>
              <a:rPr lang="ru-RU" sz="6000" dirty="0" smtClean="0">
                <a:latin typeface="Arial" pitchFamily="34" charset="0"/>
                <a:cs typeface="Arial" pitchFamily="34" charset="0"/>
              </a:rPr>
            </a:br>
            <a:r>
              <a:rPr lang="ru-RU" sz="6000" dirty="0" smtClean="0">
                <a:latin typeface="Arial" pitchFamily="34" charset="0"/>
                <a:cs typeface="Arial" pitchFamily="34" charset="0"/>
              </a:rPr>
              <a:t>(ЕГЭ) 2020 (апробация 2)» версии 22.00, включая назначение членов ГЭК, имеющих токены;</a:t>
            </a:r>
            <a:br>
              <a:rPr lang="ru-RU" sz="6000" dirty="0" smtClean="0">
                <a:latin typeface="Arial" pitchFamily="34" charset="0"/>
                <a:cs typeface="Arial" pitchFamily="34" charset="0"/>
              </a:rPr>
            </a:br>
            <a:r>
              <a:rPr lang="ru-RU" sz="6000" dirty="0" smtClean="0">
                <a:latin typeface="Arial" pitchFamily="34" charset="0"/>
                <a:cs typeface="Arial" pitchFamily="34" charset="0"/>
              </a:rPr>
              <a:t>- формирование заказа ЭМ для обеспечения технологии доставки по сети «Интернет»</a:t>
            </a:r>
            <a:br>
              <a:rPr lang="ru-RU" sz="6000" dirty="0" smtClean="0">
                <a:latin typeface="Arial" pitchFamily="34" charset="0"/>
                <a:cs typeface="Arial" pitchFamily="34" charset="0"/>
              </a:rPr>
            </a:br>
            <a:r>
              <a:rPr lang="ru-RU" sz="6000" dirty="0" smtClean="0">
                <a:latin typeface="Arial" pitchFamily="34" charset="0"/>
                <a:cs typeface="Arial" pitchFamily="34" charset="0"/>
              </a:rPr>
              <a:t>в РИС «Планирование ГИА (ЕГЭ) 2020 (апробация 2)» версии 22.00 с учетом сведений о ППЭ</a:t>
            </a:r>
            <a:br>
              <a:rPr lang="ru-RU" sz="6000" dirty="0" smtClean="0">
                <a:latin typeface="Arial" pitchFamily="34" charset="0"/>
                <a:cs typeface="Arial" pitchFamily="34" charset="0"/>
              </a:rPr>
            </a:br>
            <a:r>
              <a:rPr lang="ru-RU" sz="6000" dirty="0" smtClean="0">
                <a:latin typeface="Arial" pitchFamily="34" charset="0"/>
                <a:cs typeface="Arial" pitchFamily="34" charset="0"/>
              </a:rPr>
              <a:t>и участниках тренировочного экзамена, распределенных по ППЭ;</a:t>
            </a:r>
            <a:br>
              <a:rPr lang="ru-RU" sz="6000" dirty="0" smtClean="0">
                <a:latin typeface="Arial" pitchFamily="34" charset="0"/>
                <a:cs typeface="Arial" pitchFamily="34" charset="0"/>
              </a:rPr>
            </a:br>
            <a:r>
              <a:rPr lang="ru-RU" sz="6000" dirty="0" smtClean="0">
                <a:latin typeface="Arial" pitchFamily="34" charset="0"/>
                <a:cs typeface="Arial" pitchFamily="34" charset="0"/>
              </a:rPr>
              <a:t>- подготовку ЭМ КЕГЭ (бланков регистрации и КИМ) на основе выполненного заказа</a:t>
            </a:r>
            <a:br>
              <a:rPr lang="ru-RU" sz="6000" dirty="0" smtClean="0">
                <a:latin typeface="Arial" pitchFamily="34" charset="0"/>
                <a:cs typeface="Arial" pitchFamily="34" charset="0"/>
              </a:rPr>
            </a:br>
            <a:r>
              <a:rPr lang="ru-RU" sz="6000" dirty="0" smtClean="0">
                <a:latin typeface="Arial" pitchFamily="34" charset="0"/>
                <a:cs typeface="Arial" pitchFamily="34" charset="0"/>
              </a:rPr>
              <a:t>ЭМ;</a:t>
            </a:r>
            <a:br>
              <a:rPr lang="ru-RU" sz="6000" dirty="0" smtClean="0">
                <a:latin typeface="Arial" pitchFamily="34" charset="0"/>
                <a:cs typeface="Arial" pitchFamily="34" charset="0"/>
              </a:rPr>
            </a:br>
            <a:r>
              <a:rPr lang="ru-RU" sz="6000" dirty="0" smtClean="0">
                <a:latin typeface="Arial" pitchFamily="34" charset="0"/>
                <a:cs typeface="Arial" pitchFamily="34" charset="0"/>
              </a:rPr>
              <a:t>- формирование и размещение на федеральном портале (тренировочная версия)</a:t>
            </a:r>
            <a:br>
              <a:rPr lang="ru-RU" sz="6000" dirty="0" smtClean="0">
                <a:latin typeface="Arial" pitchFamily="34" charset="0"/>
                <a:cs typeface="Arial" pitchFamily="34" charset="0"/>
              </a:rPr>
            </a:br>
            <a:r>
              <a:rPr lang="ru-RU" sz="6000" dirty="0" smtClean="0">
                <a:latin typeface="Arial" pitchFamily="34" charset="0"/>
                <a:cs typeface="Arial" pitchFamily="34" charset="0"/>
              </a:rPr>
              <a:t>интернет-пакетов с учетом сведений о распределенных по ППЭ участниках и выполненном</a:t>
            </a:r>
            <a:br>
              <a:rPr lang="ru-RU" sz="6000" dirty="0" smtClean="0">
                <a:latin typeface="Arial" pitchFamily="34" charset="0"/>
                <a:cs typeface="Arial" pitchFamily="34" charset="0"/>
              </a:rPr>
            </a:br>
            <a:r>
              <a:rPr lang="ru-RU" sz="6000" dirty="0" smtClean="0">
                <a:latin typeface="Arial" pitchFamily="34" charset="0"/>
                <a:cs typeface="Arial" pitchFamily="34" charset="0"/>
              </a:rPr>
              <a:t>назначении аудиторий ППЭ на тренировочный экзамен;</a:t>
            </a:r>
            <a:br>
              <a:rPr lang="ru-RU" sz="6000" dirty="0" smtClean="0">
                <a:latin typeface="Arial" pitchFamily="34" charset="0"/>
                <a:cs typeface="Arial" pitchFamily="34" charset="0"/>
              </a:rPr>
            </a:br>
            <a:r>
              <a:rPr lang="ru-RU" sz="6000" dirty="0" smtClean="0">
                <a:latin typeface="Arial" pitchFamily="34" charset="0"/>
                <a:cs typeface="Arial" pitchFamily="34" charset="0"/>
              </a:rPr>
              <a:t>- доставку ЭМ до ППЭ по сети «Интернет»: скачивание файлов интернет-пакетов на</a:t>
            </a:r>
            <a:br>
              <a:rPr lang="ru-RU" sz="6000" dirty="0" smtClean="0">
                <a:latin typeface="Arial" pitchFamily="34" charset="0"/>
                <a:cs typeface="Arial" pitchFamily="34" charset="0"/>
              </a:rPr>
            </a:br>
            <a:r>
              <a:rPr lang="ru-RU" sz="6000" dirty="0" smtClean="0">
                <a:latin typeface="Arial" pitchFamily="34" charset="0"/>
                <a:cs typeface="Arial" pitchFamily="34" charset="0"/>
              </a:rPr>
              <a:t>станции авторизации в ППЭ;</a:t>
            </a:r>
            <a:br>
              <a:rPr lang="ru-RU" sz="6000" dirty="0" smtClean="0">
                <a:latin typeface="Arial" pitchFamily="34" charset="0"/>
                <a:cs typeface="Arial" pitchFamily="34" charset="0"/>
              </a:rPr>
            </a:br>
            <a:r>
              <a:rPr lang="ru-RU" sz="6000" dirty="0" smtClean="0">
                <a:latin typeface="Arial" pitchFamily="34" charset="0"/>
                <a:cs typeface="Arial" pitchFamily="34" charset="0"/>
              </a:rPr>
              <a:t>- мониторинг технической оснащенности ППЭ субъектов Российской Федерации</a:t>
            </a:r>
            <a:br>
              <a:rPr lang="ru-RU" sz="6000" dirty="0" smtClean="0">
                <a:latin typeface="Arial" pitchFamily="34" charset="0"/>
                <a:cs typeface="Arial" pitchFamily="34" charset="0"/>
              </a:rPr>
            </a:br>
            <a:r>
              <a:rPr lang="ru-RU" sz="6000" dirty="0" smtClean="0">
                <a:latin typeface="Arial" pitchFamily="34" charset="0"/>
                <a:cs typeface="Arial" pitchFamily="34" charset="0"/>
              </a:rPr>
              <a:t>путем сбора данных о технической оснащённости аудиторий и ППЭ, которые будут</a:t>
            </a:r>
            <a:br>
              <a:rPr lang="ru-RU" sz="6000" dirty="0" smtClean="0">
                <a:latin typeface="Arial" pitchFamily="34" charset="0"/>
                <a:cs typeface="Arial" pitchFamily="34" charset="0"/>
              </a:rPr>
            </a:br>
            <a:r>
              <a:rPr lang="ru-RU" sz="6000" dirty="0" smtClean="0">
                <a:latin typeface="Arial" pitchFamily="34" charset="0"/>
                <a:cs typeface="Arial" pitchFamily="34" charset="0"/>
              </a:rPr>
              <a:t>задействованы при проведении КЕГЭ в 2021 году;</a:t>
            </a:r>
            <a:br>
              <a:rPr lang="ru-RU" sz="6000" dirty="0" smtClean="0">
                <a:latin typeface="Arial" pitchFamily="34" charset="0"/>
                <a:cs typeface="Arial" pitchFamily="34" charset="0"/>
              </a:rPr>
            </a:br>
            <a:r>
              <a:rPr lang="ru-RU" sz="6000" dirty="0" smtClean="0">
                <a:latin typeface="Arial" pitchFamily="34" charset="0"/>
                <a:cs typeface="Arial" pitchFamily="34" charset="0"/>
              </a:rPr>
              <a:t>- техническую подготовку и контроль технической готовности к проведению</a:t>
            </a:r>
            <a:br>
              <a:rPr lang="ru-RU" sz="6000" dirty="0" smtClean="0">
                <a:latin typeface="Arial" pitchFamily="34" charset="0"/>
                <a:cs typeface="Arial" pitchFamily="34" charset="0"/>
              </a:rPr>
            </a:br>
            <a:r>
              <a:rPr lang="ru-RU" sz="6000" dirty="0" smtClean="0">
                <a:latin typeface="Arial" pitchFamily="34" charset="0"/>
                <a:cs typeface="Arial" pitchFamily="34" charset="0"/>
              </a:rPr>
              <a:t>экзамена в ППЭ и РЦОИ;</a:t>
            </a:r>
            <a:r>
              <a:rPr lang="ru-RU" sz="5600" dirty="0" smtClean="0"/>
              <a:t/>
            </a:r>
            <a:br>
              <a:rPr lang="ru-RU" sz="56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5832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	- формирование и размещение ключей доступа к ЭМ на каждый ППЭ;</a:t>
            </a:r>
            <a:br>
              <a:rPr lang="ru-RU" sz="1500" dirty="0" smtClean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- печать бланков регистрации в аудиториях ППЭ;</a:t>
            </a:r>
            <a:br>
              <a:rPr lang="ru-RU" sz="1500" dirty="0" smtClean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- выполнение участниками тренировочного экзамена на станциях КЕГЭ в аудиториях</a:t>
            </a:r>
            <a:br>
              <a:rPr lang="ru-RU" sz="1500" dirty="0" smtClean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ППЭ;</a:t>
            </a:r>
            <a:br>
              <a:rPr lang="ru-RU" sz="1500" dirty="0" smtClean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- экспорт ответов участников КЕГЭ на станциях КЕГЭ на флеш-накопитель,</a:t>
            </a:r>
            <a:br>
              <a:rPr lang="ru-RU" sz="1500" dirty="0" smtClean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формирование пакета с ответами участников КЕГЭ на последней станции КЕГЭ для передачи</a:t>
            </a:r>
            <a:br>
              <a:rPr lang="ru-RU" sz="1500" dirty="0" smtClean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в РЦОИ; </a:t>
            </a:r>
          </a:p>
          <a:p>
            <a:pPr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	- сканирование бланков регистрации, форм ППЭ в соответствии с технологией</a:t>
            </a:r>
            <a:br>
              <a:rPr lang="ru-RU" sz="1500" dirty="0" smtClean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сканирования, используемой в субъекте Российской Федерации:</a:t>
            </a:r>
          </a:p>
          <a:p>
            <a:pPr>
              <a:buFont typeface="Wingdings" pitchFamily="2" charset="2"/>
              <a:buChar char="q"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 сканирование в аудитории ППЭ - сканирование бланков регистрации и</a:t>
            </a:r>
            <a:br>
              <a:rPr lang="ru-RU" sz="1500" dirty="0" smtClean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аудиторных форм в аудиториях ППЭ на станции организатора, общих форм</a:t>
            </a:r>
            <a:br>
              <a:rPr lang="ru-RU" sz="1500" dirty="0" smtClean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ППЭ - в штабе ППЭ на станции сканирования в ППЭ;</a:t>
            </a:r>
            <a:br>
              <a:rPr lang="ru-RU" sz="1500" dirty="0" smtClean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сканирование в штабе ППЭ - сканирование бланков регистрации и форм ППЭ в</a:t>
            </a:r>
            <a:br>
              <a:rPr lang="ru-RU" sz="1500" dirty="0" smtClean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штабе ППЭ на станции сканирования в ППЭ;</a:t>
            </a:r>
          </a:p>
          <a:p>
            <a:pPr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500" dirty="0" smtClean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- обеспечение передачи пакетов с электронными образами бланков регистрации и</a:t>
            </a:r>
            <a:br>
              <a:rPr lang="ru-RU" sz="1500" dirty="0" smtClean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форм ППЭ, а также пакетов с ответами участников КЕГЭ из штаба ППЭ в РЦОИ по каналам</a:t>
            </a:r>
            <a:br>
              <a:rPr lang="ru-RU" sz="1500" dirty="0" smtClean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сети «Интернет» с использованием станции авторизации;</a:t>
            </a:r>
            <a:br>
              <a:rPr lang="ru-RU" sz="1500" dirty="0" smtClean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- обеспечение приёмки переданных из ППЭ материалов в РЦОИ;</a:t>
            </a:r>
            <a:br>
              <a:rPr lang="ru-RU" sz="1500" dirty="0" smtClean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- обработку бланков регистрации и загрузку ответов участников КЕГЭ;</a:t>
            </a:r>
            <a:br>
              <a:rPr lang="ru-RU" sz="1500" dirty="0" smtClean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- обработку результатов участников на федеральном уровне;</a:t>
            </a:r>
            <a:br>
              <a:rPr lang="ru-RU" sz="1500" dirty="0" smtClean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- доведение результатов тренировочного экзамена (первичный балл) до участников</a:t>
            </a:r>
            <a:br>
              <a:rPr lang="ru-RU" sz="1500" dirty="0" smtClean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через РЦОИ субъектов Российской Федерации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620688"/>
            <a:ext cx="8352928" cy="561662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1900" u="sng" dirty="0" smtClean="0">
                <a:latin typeface="Arial" pitchFamily="34" charset="0"/>
                <a:cs typeface="Arial" pitchFamily="34" charset="0"/>
              </a:rPr>
              <a:t>Определены следующие количественные показатели по участию в тренировочном экзамене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– количество ППЭ – все ППЭ, которые планируется задействовать для проведения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КЕГЭ в 2021 году;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– количество участников в одной аудитории ППЭ – до 15;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– количество членов ГЭК, имеющих токен – от 1-2 на ППЭ;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– количество специалистов РЦОИ, имеющих токен – не менее 2. </a:t>
            </a:r>
          </a:p>
          <a:p>
            <a:pPr>
              <a:buNone/>
            </a:pPr>
            <a:endParaRPr lang="ru-RU" sz="1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		В качестве членов ГЭК должны привлекаться лица, которым выдан токен для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использования при проведении ЕГЭ 2020 года.</a:t>
            </a:r>
          </a:p>
          <a:p>
            <a:pPr>
              <a:buNone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		В качестве руководителей ППЭ, технических специалистов, организаторов в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аудитории, организаторов вне аудитории и членов ГЭК рекомендуется привлекать лиц,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которых планируется задействовать при проведении ЕГЭ 2021 года.</a:t>
            </a:r>
          </a:p>
          <a:p>
            <a:pPr>
              <a:buNone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	 При проведении тренировочного экзамена не предусмотрено привлечение экспертов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предметных комиссий.</a:t>
            </a:r>
          </a:p>
          <a:p>
            <a:pPr>
              <a:buNone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		Проверка ответов участников на региональном уровне не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производится. 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576064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		В каждой аудитории ППЭ, в которой запланировано проведение</a:t>
            </a:r>
          </a:p>
          <a:p>
            <a:pPr>
              <a:buNone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		ТЭ должны быть установлены:</a:t>
            </a:r>
          </a:p>
          <a:p>
            <a:pPr>
              <a:buNone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– одна станция для печати (станция печати ЭМ/станция организатора);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Российской Федерации технологией сканирования.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– станции КЕГЭ для каждого участника экзамена.</a:t>
            </a:r>
          </a:p>
          <a:p>
            <a:pPr>
              <a:buNone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	В штабе ППЭ должны быть установлены:</a:t>
            </a:r>
          </a:p>
          <a:p>
            <a:pPr>
              <a:buNone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– основная и резервная станции авторизации;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– принтер для печати сопроводительных материалов;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– основная и резервная станции сканирования в ППЭ;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– резервные станции печати ЭМ/станции организатора (допускается размещение в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соответствии с порядком, определенным в субъекте Российской Федерации);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– резервные станции КЕГЭ (2-3 на 15 участников, допускается размещение в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latin typeface="Arial" pitchFamily="34" charset="0"/>
                <a:cs typeface="Arial" pitchFamily="34" charset="0"/>
              </a:rPr>
              <a:t>соответствии с порядком, определенным в субъекте Российской Федерации).</a:t>
            </a:r>
            <a:br>
              <a:rPr lang="ru-RU" sz="1900" dirty="0" smtClean="0">
                <a:latin typeface="Arial" pitchFamily="34" charset="0"/>
                <a:cs typeface="Arial" pitchFamily="34" charset="0"/>
              </a:rPr>
            </a:br>
            <a:endParaRPr lang="ru-RU" sz="1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		В тренировочном экзамене на добровольной основе без создания особых условий могут участвовать обучающиеся с ограниченными возможностями здоровья, дети- инвалиды, инвалиды.</a:t>
            </a:r>
            <a:r>
              <a:rPr lang="ru-RU" sz="1900" dirty="0" smtClean="0"/>
              <a:t/>
            </a:r>
            <a:br>
              <a:rPr lang="ru-RU" sz="19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611560" y="476672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683568" y="1988840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5008" y="548680"/>
            <a:ext cx="8928992" cy="5400600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sz="5600" dirty="0" smtClean="0">
                <a:latin typeface="Arial" pitchFamily="34" charset="0"/>
                <a:cs typeface="Arial" pitchFamily="34" charset="0"/>
              </a:rPr>
              <a:t>Не позднее </a:t>
            </a:r>
            <a:r>
              <a:rPr lang="ru-RU" sz="5600" b="1" u="sng" dirty="0" smtClean="0">
                <a:latin typeface="Arial" pitchFamily="34" charset="0"/>
                <a:cs typeface="Arial" pitchFamily="34" charset="0"/>
              </a:rPr>
              <a:t>23 октября 2020 года </a:t>
            </a:r>
            <a:r>
              <a:rPr lang="ru-RU" sz="5600" dirty="0" smtClean="0">
                <a:latin typeface="Arial" pitchFamily="34" charset="0"/>
                <a:cs typeface="Arial" pitchFamily="34" charset="0"/>
              </a:rPr>
              <a:t>вносятся сведения о:</a:t>
            </a:r>
            <a:br>
              <a:rPr lang="ru-RU" sz="5600" dirty="0" smtClean="0">
                <a:latin typeface="Arial" pitchFamily="34" charset="0"/>
                <a:cs typeface="Arial" pitchFamily="34" charset="0"/>
              </a:rPr>
            </a:br>
            <a:r>
              <a:rPr lang="ru-RU" sz="5600" dirty="0" smtClean="0">
                <a:latin typeface="Arial" pitchFamily="34" charset="0"/>
                <a:cs typeface="Arial" pitchFamily="34" charset="0"/>
              </a:rPr>
              <a:t>– ППЭ, которые планируется задействовать в тренировочном экзамене;</a:t>
            </a:r>
            <a:br>
              <a:rPr lang="ru-RU" sz="5600" dirty="0" smtClean="0">
                <a:latin typeface="Arial" pitchFamily="34" charset="0"/>
                <a:cs typeface="Arial" pitchFamily="34" charset="0"/>
              </a:rPr>
            </a:br>
            <a:r>
              <a:rPr lang="ru-RU" sz="5600" dirty="0" smtClean="0">
                <a:latin typeface="Arial" pitchFamily="34" charset="0"/>
                <a:cs typeface="Arial" pitchFamily="34" charset="0"/>
              </a:rPr>
              <a:t>– аудиторном фонде ППЭ;</a:t>
            </a:r>
            <a:br>
              <a:rPr lang="ru-RU" sz="5600" dirty="0" smtClean="0">
                <a:latin typeface="Arial" pitchFamily="34" charset="0"/>
                <a:cs typeface="Arial" pitchFamily="34" charset="0"/>
              </a:rPr>
            </a:br>
            <a:r>
              <a:rPr lang="ru-RU" sz="5600" dirty="0" smtClean="0">
                <a:latin typeface="Arial" pitchFamily="34" charset="0"/>
                <a:cs typeface="Arial" pitchFamily="34" charset="0"/>
              </a:rPr>
              <a:t>– участниках тренировочного экзамена и их распределении по ППЭ.</a:t>
            </a:r>
          </a:p>
          <a:p>
            <a:pPr>
              <a:buFont typeface="Wingdings" pitchFamily="2" charset="2"/>
              <a:buChar char="q"/>
            </a:pPr>
            <a:r>
              <a:rPr lang="ru-RU" sz="5600" dirty="0" smtClean="0">
                <a:latin typeface="Arial" pitchFamily="34" charset="0"/>
                <a:cs typeface="Arial" pitchFamily="34" charset="0"/>
              </a:rPr>
              <a:t>Не позднее </a:t>
            </a:r>
            <a:r>
              <a:rPr lang="ru-RU" sz="5600" b="1" u="sng" dirty="0" smtClean="0">
                <a:latin typeface="Arial" pitchFamily="34" charset="0"/>
                <a:cs typeface="Arial" pitchFamily="34" charset="0"/>
              </a:rPr>
              <a:t>27 октября 2020 года </a:t>
            </a:r>
            <a:r>
              <a:rPr lang="ru-RU" sz="5600" dirty="0" smtClean="0">
                <a:latin typeface="Arial" pitchFamily="34" charset="0"/>
                <a:cs typeface="Arial" pitchFamily="34" charset="0"/>
              </a:rPr>
              <a:t>вносятся сведения о заказе ЭМ на тренировочный</a:t>
            </a:r>
            <a:br>
              <a:rPr lang="ru-RU" sz="5600" dirty="0" smtClean="0">
                <a:latin typeface="Arial" pitchFamily="34" charset="0"/>
                <a:cs typeface="Arial" pitchFamily="34" charset="0"/>
              </a:rPr>
            </a:br>
            <a:r>
              <a:rPr lang="ru-RU" sz="5600" dirty="0" smtClean="0">
                <a:latin typeface="Arial" pitchFamily="34" charset="0"/>
                <a:cs typeface="Arial" pitchFamily="34" charset="0"/>
              </a:rPr>
              <a:t>экзамен, сформированном на основе введенных сведений о ППЭ, аудиторном фонде и</a:t>
            </a:r>
            <a:br>
              <a:rPr lang="ru-RU" sz="5600" dirty="0" smtClean="0">
                <a:latin typeface="Arial" pitchFamily="34" charset="0"/>
                <a:cs typeface="Arial" pitchFamily="34" charset="0"/>
              </a:rPr>
            </a:br>
            <a:r>
              <a:rPr lang="ru-RU" sz="5600" dirty="0" smtClean="0">
                <a:latin typeface="Arial" pitchFamily="34" charset="0"/>
                <a:cs typeface="Arial" pitchFamily="34" charset="0"/>
              </a:rPr>
              <a:t>участниках тренировочного экзамена, распределенных по ППЭ.</a:t>
            </a:r>
          </a:p>
          <a:p>
            <a:pPr>
              <a:buFont typeface="Wingdings" pitchFamily="2" charset="2"/>
              <a:buChar char="q"/>
            </a:pPr>
            <a:r>
              <a:rPr lang="ru-RU" sz="5600" dirty="0" smtClean="0">
                <a:latin typeface="Arial" pitchFamily="34" charset="0"/>
                <a:cs typeface="Arial" pitchFamily="34" charset="0"/>
              </a:rPr>
              <a:t>Не позднее </a:t>
            </a:r>
            <a:r>
              <a:rPr lang="ru-RU" sz="5600" b="1" u="sng" dirty="0" smtClean="0">
                <a:latin typeface="Arial" pitchFamily="34" charset="0"/>
                <a:cs typeface="Arial" pitchFamily="34" charset="0"/>
              </a:rPr>
              <a:t>11 ноября 2020 года </a:t>
            </a:r>
            <a:r>
              <a:rPr lang="ru-RU" sz="5600" dirty="0" smtClean="0">
                <a:latin typeface="Arial" pitchFamily="34" charset="0"/>
                <a:cs typeface="Arial" pitchFamily="34" charset="0"/>
              </a:rPr>
              <a:t>вносятся сведения о:</a:t>
            </a:r>
            <a:br>
              <a:rPr lang="ru-RU" sz="5600" dirty="0" smtClean="0">
                <a:latin typeface="Arial" pitchFamily="34" charset="0"/>
                <a:cs typeface="Arial" pitchFamily="34" charset="0"/>
              </a:rPr>
            </a:br>
            <a:r>
              <a:rPr lang="ru-RU" sz="5600" dirty="0" smtClean="0">
                <a:latin typeface="Arial" pitchFamily="34" charset="0"/>
                <a:cs typeface="Arial" pitchFamily="34" charset="0"/>
              </a:rPr>
              <a:t>– работниках ППЭ и членах ГЭК;</a:t>
            </a:r>
            <a:br>
              <a:rPr lang="ru-RU" sz="5600" dirty="0" smtClean="0">
                <a:latin typeface="Arial" pitchFamily="34" charset="0"/>
                <a:cs typeface="Arial" pitchFamily="34" charset="0"/>
              </a:rPr>
            </a:br>
            <a:r>
              <a:rPr lang="ru-RU" sz="5600" dirty="0" smtClean="0">
                <a:latin typeface="Arial" pitchFamily="34" charset="0"/>
                <a:cs typeface="Arial" pitchFamily="34" charset="0"/>
              </a:rPr>
              <a:t>– выдаче токенов членам ГЭК;</a:t>
            </a:r>
            <a:br>
              <a:rPr lang="ru-RU" sz="5600" dirty="0" smtClean="0">
                <a:latin typeface="Arial" pitchFamily="34" charset="0"/>
                <a:cs typeface="Arial" pitchFamily="34" charset="0"/>
              </a:rPr>
            </a:br>
            <a:r>
              <a:rPr lang="ru-RU" sz="5600" dirty="0" smtClean="0">
                <a:latin typeface="Arial" pitchFamily="34" charset="0"/>
                <a:cs typeface="Arial" pitchFamily="34" charset="0"/>
              </a:rPr>
              <a:t>– специалистах РЦОИ, обеспечивающих расшифровку электронных образов бланков</a:t>
            </a:r>
            <a:br>
              <a:rPr lang="ru-RU" sz="5600" dirty="0" smtClean="0">
                <a:latin typeface="Arial" pitchFamily="34" charset="0"/>
                <a:cs typeface="Arial" pitchFamily="34" charset="0"/>
              </a:rPr>
            </a:br>
            <a:r>
              <a:rPr lang="ru-RU" sz="5600" dirty="0" smtClean="0">
                <a:latin typeface="Arial" pitchFamily="34" charset="0"/>
                <a:cs typeface="Arial" pitchFamily="34" charset="0"/>
              </a:rPr>
              <a:t>регистрации, и сертификатах их токенов;</a:t>
            </a:r>
            <a:br>
              <a:rPr lang="ru-RU" sz="5600" dirty="0" smtClean="0">
                <a:latin typeface="Arial" pitchFamily="34" charset="0"/>
                <a:cs typeface="Arial" pitchFamily="34" charset="0"/>
              </a:rPr>
            </a:br>
            <a:r>
              <a:rPr lang="ru-RU" sz="5600" dirty="0" smtClean="0">
                <a:latin typeface="Arial" pitchFamily="34" charset="0"/>
                <a:cs typeface="Arial" pitchFamily="34" charset="0"/>
              </a:rPr>
              <a:t>– назначении аудиторий ППЭ на тренировочный экзамен;</a:t>
            </a:r>
            <a:br>
              <a:rPr lang="ru-RU" sz="5600" dirty="0" smtClean="0">
                <a:latin typeface="Arial" pitchFamily="34" charset="0"/>
                <a:cs typeface="Arial" pitchFamily="34" charset="0"/>
              </a:rPr>
            </a:br>
            <a:r>
              <a:rPr lang="ru-RU" sz="5600" dirty="0" smtClean="0">
                <a:latin typeface="Arial" pitchFamily="34" charset="0"/>
                <a:cs typeface="Arial" pitchFamily="34" charset="0"/>
              </a:rPr>
              <a:t>– назначении работников ППЭ и членов ГЭК на тренировочный экзамен </a:t>
            </a:r>
          </a:p>
          <a:p>
            <a:pPr>
              <a:buFont typeface="Wingdings" pitchFamily="2" charset="2"/>
              <a:buChar char="q"/>
            </a:pPr>
            <a:r>
              <a:rPr lang="ru-RU" sz="5600" dirty="0" smtClean="0">
                <a:latin typeface="Arial" pitchFamily="34" charset="0"/>
                <a:cs typeface="Arial" pitchFamily="34" charset="0"/>
              </a:rPr>
              <a:t>Не позднее </a:t>
            </a:r>
            <a:r>
              <a:rPr lang="ru-RU" sz="5600" b="1" u="sng" dirty="0" smtClean="0">
                <a:latin typeface="Arial" pitchFamily="34" charset="0"/>
                <a:cs typeface="Arial" pitchFamily="34" charset="0"/>
              </a:rPr>
              <a:t>11 ноября 2020 года </a:t>
            </a:r>
            <a:r>
              <a:rPr lang="ru-RU" sz="5600" dirty="0" smtClean="0">
                <a:latin typeface="Arial" pitchFamily="34" charset="0"/>
                <a:cs typeface="Arial" pitchFamily="34" charset="0"/>
              </a:rPr>
              <a:t>субъектом Российской Федерации должен быть</a:t>
            </a:r>
            <a:br>
              <a:rPr lang="ru-RU" sz="5600" dirty="0" smtClean="0">
                <a:latin typeface="Arial" pitchFamily="34" charset="0"/>
                <a:cs typeface="Arial" pitchFamily="34" charset="0"/>
              </a:rPr>
            </a:br>
            <a:r>
              <a:rPr lang="ru-RU" sz="5600" dirty="0" smtClean="0">
                <a:latin typeface="Arial" pitchFamily="34" charset="0"/>
                <a:cs typeface="Arial" pitchFamily="34" charset="0"/>
              </a:rPr>
              <a:t>определен перечень версий стандартного ПО, предоставляемого участнику для выполнения</a:t>
            </a:r>
            <a:br>
              <a:rPr lang="ru-RU" sz="5600" dirty="0" smtClean="0">
                <a:latin typeface="Arial" pitchFamily="34" charset="0"/>
                <a:cs typeface="Arial" pitchFamily="34" charset="0"/>
              </a:rPr>
            </a:br>
            <a:r>
              <a:rPr lang="ru-RU" sz="5600" dirty="0" smtClean="0">
                <a:latin typeface="Arial" pitchFamily="34" charset="0"/>
                <a:cs typeface="Arial" pitchFamily="34" charset="0"/>
              </a:rPr>
              <a:t>тренировочного экзамена (редакторы электронных таблиц, текстовые редакторы, среды</a:t>
            </a:r>
            <a:br>
              <a:rPr lang="ru-RU" sz="5600" dirty="0" smtClean="0">
                <a:latin typeface="Arial" pitchFamily="34" charset="0"/>
                <a:cs typeface="Arial" pitchFamily="34" charset="0"/>
              </a:rPr>
            </a:br>
            <a:r>
              <a:rPr lang="ru-RU" sz="5600" dirty="0" smtClean="0">
                <a:latin typeface="Arial" pitchFamily="34" charset="0"/>
                <a:cs typeface="Arial" pitchFamily="34" charset="0"/>
              </a:rPr>
              <a:t>программирования на языках: Школьный алгоритмический язык, C#, C++, Pascal, Java,</a:t>
            </a:r>
            <a:br>
              <a:rPr lang="ru-RU" sz="5600" dirty="0" smtClean="0">
                <a:latin typeface="Arial" pitchFamily="34" charset="0"/>
                <a:cs typeface="Arial" pitchFamily="34" charset="0"/>
              </a:rPr>
            </a:br>
            <a:r>
              <a:rPr lang="ru-RU" sz="5600" dirty="0" smtClean="0">
                <a:latin typeface="Arial" pitchFamily="34" charset="0"/>
                <a:cs typeface="Arial" pitchFamily="34" charset="0"/>
              </a:rPr>
              <a:t>Python).</a:t>
            </a:r>
          </a:p>
          <a:p>
            <a:pPr>
              <a:buFont typeface="Wingdings" pitchFamily="2" charset="2"/>
              <a:buChar char="q"/>
            </a:pPr>
            <a:r>
              <a:rPr lang="ru-RU" sz="5600" dirty="0" smtClean="0">
                <a:latin typeface="Arial" pitchFamily="34" charset="0"/>
                <a:cs typeface="Arial" pitchFamily="34" charset="0"/>
              </a:rPr>
              <a:t>Не позднее </a:t>
            </a:r>
            <a:r>
              <a:rPr lang="ru-RU" sz="5600" b="1" u="sng" dirty="0" smtClean="0">
                <a:latin typeface="Arial" pitchFamily="34" charset="0"/>
                <a:cs typeface="Arial" pitchFamily="34" charset="0"/>
              </a:rPr>
              <a:t>18 ноября 2020 года </a:t>
            </a:r>
            <a:r>
              <a:rPr lang="ru-RU" sz="5600" dirty="0" smtClean="0">
                <a:latin typeface="Arial" pitchFamily="34" charset="0"/>
                <a:cs typeface="Arial" pitchFamily="34" charset="0"/>
              </a:rPr>
              <a:t>должно быть:</a:t>
            </a:r>
            <a:br>
              <a:rPr lang="ru-RU" sz="5600" dirty="0" smtClean="0">
                <a:latin typeface="Arial" pitchFamily="34" charset="0"/>
                <a:cs typeface="Arial" pitchFamily="34" charset="0"/>
              </a:rPr>
            </a:br>
            <a:r>
              <a:rPr lang="ru-RU" sz="5600" dirty="0" smtClean="0">
                <a:latin typeface="Arial" pitchFamily="34" charset="0"/>
                <a:cs typeface="Arial" pitchFamily="34" charset="0"/>
              </a:rPr>
              <a:t>– выполнено автоматизированное распределение участников («рассадка») до 15-00</a:t>
            </a:r>
            <a:br>
              <a:rPr lang="ru-RU" sz="5600" dirty="0" smtClean="0">
                <a:latin typeface="Arial" pitchFamily="34" charset="0"/>
                <a:cs typeface="Arial" pitchFamily="34" charset="0"/>
              </a:rPr>
            </a:br>
            <a:r>
              <a:rPr lang="ru-RU" sz="5600" dirty="0" smtClean="0">
                <a:latin typeface="Arial" pitchFamily="34" charset="0"/>
                <a:cs typeface="Arial" pitchFamily="34" charset="0"/>
              </a:rPr>
              <a:t>часов по местному времени;</a:t>
            </a:r>
            <a:br>
              <a:rPr lang="ru-RU" sz="5600" dirty="0" smtClean="0">
                <a:latin typeface="Arial" pitchFamily="34" charset="0"/>
                <a:cs typeface="Arial" pitchFamily="34" charset="0"/>
              </a:rPr>
            </a:br>
            <a:r>
              <a:rPr lang="ru-RU" sz="5600" dirty="0" smtClean="0">
                <a:latin typeface="Arial" pitchFamily="34" charset="0"/>
                <a:cs typeface="Arial" pitchFamily="34" charset="0"/>
              </a:rPr>
              <a:t>– завершено проведение контроля технической готовности и выполнена передача</a:t>
            </a:r>
            <a:br>
              <a:rPr lang="ru-RU" sz="5600" dirty="0" smtClean="0">
                <a:latin typeface="Arial" pitchFamily="34" charset="0"/>
                <a:cs typeface="Arial" pitchFamily="34" charset="0"/>
              </a:rPr>
            </a:br>
            <a:r>
              <a:rPr lang="ru-RU" sz="5600" dirty="0" smtClean="0">
                <a:latin typeface="Arial" pitchFamily="34" charset="0"/>
                <a:cs typeface="Arial" pitchFamily="34" charset="0"/>
              </a:rPr>
              <a:t>электронных актов технической готовности до 17-00 часов по местному времени.</a:t>
            </a:r>
            <a:br>
              <a:rPr lang="ru-RU" sz="5600" dirty="0" smtClean="0">
                <a:latin typeface="Arial" pitchFamily="34" charset="0"/>
                <a:cs typeface="Arial" pitchFamily="34" charset="0"/>
              </a:rPr>
            </a:br>
            <a:endParaRPr lang="ru-RU" sz="5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5600" dirty="0" smtClean="0">
                <a:latin typeface="Arial" pitchFamily="34" charset="0"/>
                <a:cs typeface="Arial" pitchFamily="34" charset="0"/>
              </a:rPr>
              <a:t> 	ЭМ для проведения тренировочного экзамена доставляются по сети «Интернет». ППЭ должны иметь стабильные основной и резервный каналы связи с доступом к</a:t>
            </a:r>
            <a:br>
              <a:rPr lang="ru-RU" sz="5600" dirty="0" smtClean="0">
                <a:latin typeface="Arial" pitchFamily="34" charset="0"/>
                <a:cs typeface="Arial" pitchFamily="34" charset="0"/>
              </a:rPr>
            </a:br>
            <a:r>
              <a:rPr lang="ru-RU" sz="5600" dirty="0" smtClean="0">
                <a:latin typeface="Arial" pitchFamily="34" charset="0"/>
                <a:cs typeface="Arial" pitchFamily="34" charset="0"/>
              </a:rPr>
              <a:t>сети «Интернет»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60262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Тренировочный экзамен в ППЭ проводится с учетом особенностей проведения КЕГЭ.</a:t>
            </a:r>
          </a:p>
          <a:p>
            <a:pPr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	Для сдачи КЕГЭ используются КИМ, соответствующие следующим основным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принципам: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– участнику должен быть доступен на протяжении всего экзамена компьютер с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установленным ПО: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 редакторы электронных таблиц;</a:t>
            </a:r>
          </a:p>
          <a:p>
            <a:pPr>
              <a:buFont typeface="Wingdings" pitchFamily="2" charset="2"/>
              <a:buChar char="q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 текстовые редакторы;</a:t>
            </a:r>
          </a:p>
          <a:p>
            <a:pPr>
              <a:buFont typeface="Wingdings" pitchFamily="2" charset="2"/>
              <a:buChar char="q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 среды программирования на языках: Школьный алгоритмический язык, C#,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C++, Pascal, Java, Python.</a:t>
            </a:r>
          </a:p>
          <a:p>
            <a:pPr>
              <a:buNone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Версии устанавливаемого ПО определяются субъектом Российской Федерации.</a:t>
            </a:r>
          </a:p>
          <a:p>
            <a:pPr>
              <a:buNone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на протяжении сдачи экзамена на компьютере доступ в Интернет отсутствует;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ни ручная, ни автоматизированная проверка текстов программ, промежуточных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выкладок в редакторе электронных таблиц не производится;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вся проверка сводится к анализу кратких и расширенных ответов (набор данных) с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числовыми результатами выполнения задания. Основная цель участника –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выполнение задания. Право выбора инструмента – воспользоваться ли редактором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электронных таблиц, системой программирования на том или ином языке – остается</a:t>
            </a:r>
            <a:br>
              <a:rPr lang="ru-RU" sz="1400" dirty="0" smtClean="0"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latin typeface="Arial" pitchFamily="34" charset="0"/>
                <a:cs typeface="Arial" pitchFamily="34" charset="0"/>
              </a:rPr>
              <a:t>за участником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55576" y="476673"/>
            <a:ext cx="7931224" cy="518457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экспертная проверка развёрнутых ответов участников не выполняется, т.е.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для обработки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результатов экзамена не требуется привлечение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экспертов предметной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комиссии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по информатике и ИКТ;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состав инструментов, используемых участником для решения заданий (версий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программного обеспечения), не регламентируется, и определяется на уровне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субъекта Российской Федерации.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ЭМ для проведения КЕГЭ доставляются в электронном виде и включают в себя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КИМ 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бланки регистрации.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602627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В день проведения экзамена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не ранее 10-00 организаторы в аудитории выполняют печать бланков регистрации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и выдают участникам экзамена для заполнения;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во время заполнения участниками бланков регистрации организатор в аудитории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выполняет запуск расшифровки КИМ на станциях КЕГЭ;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участникам экзамена дается указание по вводу номера бланка регистрации в ПО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станции КЕГЭ;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организаторы проверяют правильность заполнения бланков регистрации и ввода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номера бланка регистрации в ПО;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 окончании проверки объявляется начало экзамена и всем участникам сообщается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код активации экзамена на станции КЕГЭ;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участник самостоятельно вводит код активации экзамена на станции КЕГЭ, после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чего КИМ отобразится на экране станции КЕГЭ;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время окончания экзамена единое для всех участников экзамена, определяется при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объявлении начала экзамена.</a:t>
            </a:r>
          </a:p>
          <a:p>
            <a:pPr>
              <a:buFont typeface="Wingdings" pitchFamily="2" charset="2"/>
              <a:buChar char="q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 окончании выполнения экзамена участники должны вписать контрольную сумму ответов, сгенерированную автоматически на станции КЕГЭ, в бланк регистрации. При приеме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бланка регистрации и черновиков от участника организатор в аудитории вписывает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контрольную сумму ответов в форму ППЭ-05-02-К, участник своей подписью удостоверяет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правильность записанного значения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143</TotalTime>
  <Words>93</Words>
  <Application>Microsoft Office PowerPoint</Application>
  <PresentationFormat>Экран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Тренировочный экзамен по информатике и ИКТ в компьютерной форме с применением технологии доставки экзаменационных материалов по сети «Интернет» в пункт проведения экзаменов для обучающихся 11-х классов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Тренировочный экзамен по информатике и ИКТ в компьютерной форме с применением технологии доставки экзаменационных материалов по сети «Интернет» в пункт проведения экзаменов для обучающихся 11-х классов </dc:title>
  <dc:creator>Диана С. Манджиева</dc:creator>
  <cp:lastModifiedBy>MandjievaDS</cp:lastModifiedBy>
  <cp:revision>18</cp:revision>
  <dcterms:created xsi:type="dcterms:W3CDTF">2020-10-12T06:49:20Z</dcterms:created>
  <dcterms:modified xsi:type="dcterms:W3CDTF">2020-11-11T13:48:07Z</dcterms:modified>
</cp:coreProperties>
</file>