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61" r:id="rId3"/>
    <p:sldId id="287" r:id="rId4"/>
    <p:sldId id="291" r:id="rId5"/>
    <p:sldId id="325" r:id="rId6"/>
    <p:sldId id="275" r:id="rId7"/>
    <p:sldId id="278" r:id="rId8"/>
    <p:sldId id="324" r:id="rId9"/>
    <p:sldId id="337" r:id="rId10"/>
    <p:sldId id="338" r:id="rId11"/>
    <p:sldId id="339" r:id="rId12"/>
    <p:sldId id="340" r:id="rId13"/>
    <p:sldId id="294" r:id="rId14"/>
    <p:sldId id="274" r:id="rId15"/>
    <p:sldId id="296" r:id="rId16"/>
    <p:sldId id="297" r:id="rId17"/>
    <p:sldId id="279" r:id="rId18"/>
    <p:sldId id="265" r:id="rId19"/>
    <p:sldId id="266" r:id="rId20"/>
    <p:sldId id="299" r:id="rId21"/>
    <p:sldId id="303" r:id="rId22"/>
    <p:sldId id="305" r:id="rId23"/>
    <p:sldId id="306" r:id="rId24"/>
    <p:sldId id="330" r:id="rId25"/>
    <p:sldId id="334" r:id="rId26"/>
    <p:sldId id="335" r:id="rId27"/>
    <p:sldId id="341" r:id="rId28"/>
    <p:sldId id="29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E2C1-B717-4B4C-9DA8-71AF4E53B36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848E-7902-45F5-98B1-F4D4BF649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7D94F-16CA-4256-AFC7-60990E963D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1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7D94F-16CA-4256-AFC7-60990E963D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5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507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17487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1594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55109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46999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17130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0547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8103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6107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51944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9520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87647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7943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412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4128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5040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0752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4D0B-026F-46B7-A319-BD7516358A4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9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>
    <p:wip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2.jp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40A1-1B13-4CDC-8419-D0C54C03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48" y="2516275"/>
            <a:ext cx="11398504" cy="2387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Инструктаж</a:t>
            </a:r>
            <a:r>
              <a:rPr lang="en-US" sz="3600" b="1" dirty="0"/>
              <a:t> </a:t>
            </a:r>
            <a:r>
              <a:rPr lang="ru-RU" sz="3600" b="1" dirty="0"/>
              <a:t>ДЛЯ </a:t>
            </a:r>
            <a:r>
              <a:rPr lang="xal-Cyrl-001" sz="3600" b="1" dirty="0"/>
              <a:t>технических специалистов</a:t>
            </a:r>
            <a:br>
              <a:rPr lang="ru-RU" sz="3600" b="1" dirty="0"/>
            </a:br>
            <a:r>
              <a:rPr lang="ru-RU" sz="3600" b="1" dirty="0"/>
              <a:t>ПО ПОРЯДКУ ПРОВЕДЕНИЯ</a:t>
            </a:r>
            <a:r>
              <a:rPr lang="xal-Cyrl-001" sz="3600" b="1" dirty="0"/>
              <a:t> </a:t>
            </a:r>
            <a:r>
              <a:rPr lang="ru-RU" sz="3600" b="1" dirty="0"/>
              <a:t>регионального ТРЕНИРОВОЧНОГО МЕРОПРИЯТИЯ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D2A95B-839B-45B6-82CE-BEF6F8E05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8" y="944017"/>
            <a:ext cx="1868424" cy="17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0250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C99AB-E916-8F39-C082-9A8BF186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0" y="290513"/>
            <a:ext cx="5899150" cy="1030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/>
              <a:t>Передача актов</a:t>
            </a:r>
            <a:endParaRPr lang="en-US" sz="3600" b="1" dirty="0"/>
          </a:p>
        </p:txBody>
      </p:sp>
      <p:pic>
        <p:nvPicPr>
          <p:cNvPr id="23555" name="Рисунок 3" descr="Изображение выглядит как текст, снимок экрана, число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F790861B-F822-F768-55EA-09AAC47B0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422400"/>
            <a:ext cx="10469562" cy="52689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9E03B966-3BAF-007F-67CE-D0AE1E5BB4C1}"/>
              </a:ext>
            </a:extLst>
          </p:cNvPr>
          <p:cNvSpPr/>
          <p:nvPr/>
        </p:nvSpPr>
        <p:spPr>
          <a:xfrm>
            <a:off x="3316288" y="1863725"/>
            <a:ext cx="700087" cy="273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5985B1A-0173-6FE8-5267-C1F4541A1538}"/>
              </a:ext>
            </a:extLst>
          </p:cNvPr>
          <p:cNvSpPr/>
          <p:nvPr/>
        </p:nvSpPr>
        <p:spPr>
          <a:xfrm>
            <a:off x="9664700" y="2460625"/>
            <a:ext cx="1077913" cy="454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A009E09-00CB-F390-D7A9-77149F74CD51}"/>
              </a:ext>
            </a:extLst>
          </p:cNvPr>
          <p:cNvCxnSpPr/>
          <p:nvPr/>
        </p:nvCxnSpPr>
        <p:spPr>
          <a:xfrm>
            <a:off x="1760538" y="3571875"/>
            <a:ext cx="5246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97B7C93-BFF7-A3A8-FB18-FA527B9FD747}"/>
              </a:ext>
            </a:extLst>
          </p:cNvPr>
          <p:cNvCxnSpPr/>
          <p:nvPr/>
        </p:nvCxnSpPr>
        <p:spPr>
          <a:xfrm>
            <a:off x="1760538" y="5741988"/>
            <a:ext cx="5246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Изображение выглядит как текст, программное обеспечение, веб-страница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FA5E7F56-04A7-50A0-EC92-10E9CC7E1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492250"/>
            <a:ext cx="10639425" cy="5302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0CEA8-FEBB-0A81-2F82-0F4B5F08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905" y="415925"/>
            <a:ext cx="7001854" cy="10302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/>
              <a:t>Передача тестовых пакетов</a:t>
            </a:r>
            <a:endParaRPr lang="en-US" sz="3600" b="1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B700979-5135-428C-80C8-2376481DD03B}"/>
              </a:ext>
            </a:extLst>
          </p:cNvPr>
          <p:cNvSpPr/>
          <p:nvPr/>
        </p:nvSpPr>
        <p:spPr>
          <a:xfrm>
            <a:off x="2273300" y="1922463"/>
            <a:ext cx="1119188" cy="290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248FE3E-B376-AB38-9F5A-A64E60DFE7EF}"/>
              </a:ext>
            </a:extLst>
          </p:cNvPr>
          <p:cNvSpPr/>
          <p:nvPr/>
        </p:nvSpPr>
        <p:spPr>
          <a:xfrm>
            <a:off x="9109075" y="2614613"/>
            <a:ext cx="1042988" cy="307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D700F77-7614-720E-698D-BCE612B3D99C}"/>
              </a:ext>
            </a:extLst>
          </p:cNvPr>
          <p:cNvSpPr/>
          <p:nvPr/>
        </p:nvSpPr>
        <p:spPr>
          <a:xfrm>
            <a:off x="10225088" y="2614613"/>
            <a:ext cx="611187" cy="307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Изображение выглядит как текст, программное обеспечение, веб-страница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A3BFFCDF-964F-004E-5501-B21901FEA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22400"/>
            <a:ext cx="10733088" cy="5367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68B57-C8B9-4718-7274-B477EF53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0" y="290513"/>
            <a:ext cx="5899150" cy="1030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/>
              <a:t>Передача статусов</a:t>
            </a:r>
            <a:endParaRPr lang="en-US" sz="3600"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08A36F0-A4C0-D3DC-77F5-2CA04ADBA425}"/>
              </a:ext>
            </a:extLst>
          </p:cNvPr>
          <p:cNvSpPr/>
          <p:nvPr/>
        </p:nvSpPr>
        <p:spPr>
          <a:xfrm>
            <a:off x="6435725" y="3973513"/>
            <a:ext cx="639763" cy="29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5C4E04D-30E1-0376-E690-095DE25497AB}"/>
              </a:ext>
            </a:extLst>
          </p:cNvPr>
          <p:cNvSpPr/>
          <p:nvPr/>
        </p:nvSpPr>
        <p:spPr>
          <a:xfrm>
            <a:off x="6096000" y="4683125"/>
            <a:ext cx="792163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A807E04-8931-4F7F-9162-1D1466C1EE83}"/>
              </a:ext>
            </a:extLst>
          </p:cNvPr>
          <p:cNvSpPr/>
          <p:nvPr/>
        </p:nvSpPr>
        <p:spPr>
          <a:xfrm>
            <a:off x="1487488" y="1914525"/>
            <a:ext cx="785812" cy="212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40A1-1B13-4CDC-8419-D0C54C03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156" y="3770758"/>
            <a:ext cx="10203688" cy="644652"/>
          </a:xfrm>
        </p:spPr>
        <p:txBody>
          <a:bodyPr>
            <a:noAutofit/>
          </a:bodyPr>
          <a:lstStyle/>
          <a:p>
            <a:r>
              <a:rPr lang="ru-RU" sz="3600" b="1" dirty="0"/>
              <a:t>Р</a:t>
            </a:r>
            <a:r>
              <a:rPr lang="xal-Cyrl-001" sz="3600" b="1" dirty="0"/>
              <a:t>абота со станциями в день экзамена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7F4F2-EF65-4584-B5EF-622E42EDD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0" y="1258774"/>
            <a:ext cx="2084500" cy="2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2955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54" y="199248"/>
            <a:ext cx="8331199" cy="1030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К</a:t>
            </a:r>
            <a:r>
              <a:rPr lang="xal-Cyrl-001" sz="3600" b="1" dirty="0"/>
              <a:t>лючи доступа к эм </a:t>
            </a:r>
            <a:r>
              <a:rPr lang="xal-Cyrl" sz="3600" b="1" dirty="0"/>
              <a:t>в</a:t>
            </a:r>
            <a:r>
              <a:rPr lang="xal-Cyrl-001" sz="3600" b="1" dirty="0"/>
              <a:t> лк ппэ</a:t>
            </a:r>
            <a:endParaRPr lang="en-US" sz="3600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9598367-48AD-4EBF-9AFB-7F85C913A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34" y="1747305"/>
            <a:ext cx="9633531" cy="4801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AC8C3F-0D43-4B29-8640-351383AE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93" y="4896960"/>
            <a:ext cx="2159114" cy="1651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56C2E778-6CF3-4DD6-B770-398BC3A548AB}"/>
              </a:ext>
            </a:extLst>
          </p:cNvPr>
          <p:cNvSpPr txBox="1">
            <a:spLocks/>
          </p:cNvSpPr>
          <p:nvPr/>
        </p:nvSpPr>
        <p:spPr>
          <a:xfrm>
            <a:off x="1826541" y="984769"/>
            <a:ext cx="8670009" cy="489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ru-RU" b="1" dirty="0"/>
              <a:t>Проведение экзамена </a:t>
            </a:r>
            <a:r>
              <a:rPr lang="en-US" b="1" dirty="0"/>
              <a:t>&gt;</a:t>
            </a:r>
            <a:r>
              <a:rPr lang="ru-RU" b="1" dirty="0"/>
              <a:t> Получение ключей доступа</a:t>
            </a:r>
            <a:r>
              <a:rPr lang="en-US" b="1" dirty="0"/>
              <a:t> &gt; </a:t>
            </a:r>
            <a:r>
              <a:rPr lang="ru-RU" b="1" dirty="0"/>
              <a:t>получить основной или резервный ключ</a:t>
            </a:r>
          </a:p>
        </p:txBody>
      </p:sp>
    </p:spTree>
    <p:extLst>
      <p:ext uri="{BB962C8B-B14F-4D97-AF65-F5344CB8AC3E}">
        <p14:creationId xmlns:p14="http://schemas.microsoft.com/office/powerpoint/2010/main" val="3143831246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77" y="126900"/>
            <a:ext cx="6136862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Станция </a:t>
            </a:r>
            <a:r>
              <a:rPr lang="xal-Cyrl-001" sz="3600" b="1" dirty="0"/>
              <a:t>организатора</a:t>
            </a:r>
            <a:r>
              <a:rPr lang="ru-RU" sz="3600" b="1" dirty="0"/>
              <a:t> </a:t>
            </a:r>
            <a:r>
              <a:rPr lang="ru-RU" sz="3600" b="1" dirty="0" err="1"/>
              <a:t>ппэ</a:t>
            </a:r>
            <a:r>
              <a:rPr lang="ru-RU" sz="3600" b="1" dirty="0"/>
              <a:t>. Загрузка ключа эм</a:t>
            </a:r>
            <a:endParaRPr lang="en-US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71CE5-5FEF-4C00-9E89-E936419F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80" y="1112684"/>
            <a:ext cx="9958439" cy="5618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6AE539-52E2-427A-B037-E841372A0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881" y="2553018"/>
            <a:ext cx="6449325" cy="3629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A156F-0EEE-42F8-837F-5D7D73502307}"/>
              </a:ext>
            </a:extLst>
          </p:cNvPr>
          <p:cNvSpPr txBox="1"/>
          <p:nvPr/>
        </p:nvSpPr>
        <p:spPr>
          <a:xfrm>
            <a:off x="4321587" y="2004468"/>
            <a:ext cx="3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D391F-1D4A-43A6-B026-DDDA1C5C3D7A}"/>
              </a:ext>
            </a:extLst>
          </p:cNvPr>
          <p:cNvSpPr txBox="1"/>
          <p:nvPr/>
        </p:nvSpPr>
        <p:spPr>
          <a:xfrm>
            <a:off x="7461386" y="5856943"/>
            <a:ext cx="3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0F4B2-5044-48C5-A42C-7CBF6C82A34D}"/>
              </a:ext>
            </a:extLst>
          </p:cNvPr>
          <p:cNvSpPr txBox="1"/>
          <p:nvPr/>
        </p:nvSpPr>
        <p:spPr>
          <a:xfrm>
            <a:off x="11075219" y="6361768"/>
            <a:ext cx="3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42328B-3E52-4CCC-A272-84B70E199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732" y="564635"/>
            <a:ext cx="1172147" cy="1396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4942033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612" y="181204"/>
            <a:ext cx="6589588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Станция </a:t>
            </a:r>
            <a:r>
              <a:rPr lang="xal-Cyrl-001" sz="3600" b="1" dirty="0"/>
              <a:t>организатора</a:t>
            </a:r>
            <a:r>
              <a:rPr lang="ru-RU" sz="3600" b="1" dirty="0"/>
              <a:t> </a:t>
            </a:r>
            <a:r>
              <a:rPr lang="ru-RU" sz="3600" b="1" dirty="0" err="1"/>
              <a:t>ппэ</a:t>
            </a:r>
            <a:r>
              <a:rPr lang="ru-RU" sz="3600" b="1" dirty="0"/>
              <a:t>. ПОДГОТОВКА К ПЕЧАТИ ЭМ</a:t>
            </a:r>
            <a:endParaRPr lang="en-US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04F689-6806-41F0-8D09-39E649E3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14" y="1220331"/>
            <a:ext cx="8729285" cy="48829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81AF9EB-0FEE-4A02-A6A0-E2418569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240" y="2499856"/>
            <a:ext cx="3116332" cy="12667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B37A21-FAB1-49FD-AE3E-6EB174324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732" y="564635"/>
            <a:ext cx="1172147" cy="1396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4338535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6684" y="279194"/>
            <a:ext cx="7287345" cy="756617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7"/>
              </a:spcBef>
            </a:pPr>
            <a:r>
              <a:rPr sz="2400" spc="127" dirty="0" err="1"/>
              <a:t>Формирование</a:t>
            </a:r>
            <a:r>
              <a:rPr sz="2400" spc="-73" dirty="0"/>
              <a:t> </a:t>
            </a:r>
            <a:r>
              <a:rPr sz="2400" spc="40" dirty="0"/>
              <a:t>акта</a:t>
            </a:r>
            <a:r>
              <a:rPr sz="2400" spc="-20" dirty="0"/>
              <a:t> </a:t>
            </a:r>
            <a:r>
              <a:rPr sz="2400" spc="73" dirty="0"/>
              <a:t>для</a:t>
            </a:r>
            <a:r>
              <a:rPr sz="2400" spc="-47" dirty="0"/>
              <a:t> </a:t>
            </a:r>
            <a:r>
              <a:rPr sz="2400" spc="67" dirty="0"/>
              <a:t>ДБО№2</a:t>
            </a:r>
            <a:r>
              <a:rPr sz="2400" spc="-53" dirty="0"/>
              <a:t> </a:t>
            </a:r>
            <a:r>
              <a:rPr sz="2400" spc="67" dirty="0"/>
              <a:t>на</a:t>
            </a:r>
            <a:r>
              <a:rPr sz="2400" spc="-20" dirty="0"/>
              <a:t> </a:t>
            </a:r>
            <a:r>
              <a:rPr sz="2400" spc="113" dirty="0"/>
              <a:t>станции</a:t>
            </a:r>
            <a:r>
              <a:rPr sz="2400" spc="-40" dirty="0"/>
              <a:t> </a:t>
            </a:r>
            <a:r>
              <a:rPr sz="2400" spc="60" dirty="0"/>
              <a:t>штаба</a:t>
            </a:r>
            <a:r>
              <a:rPr sz="2400" spc="-13" dirty="0"/>
              <a:t> </a:t>
            </a:r>
            <a:r>
              <a:rPr sz="2400" spc="127" dirty="0"/>
              <a:t>ППЭ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xfrm>
            <a:off x="11684000" y="665922"/>
            <a:ext cx="3657600" cy="170987"/>
          </a:xfrm>
          <a:prstGeom prst="rect">
            <a:avLst/>
          </a:prstGeom>
        </p:spPr>
        <p:txBody>
          <a:bodyPr vert="horz" wrap="square" lIns="0" tIns="9313" rIns="0" bIns="0" rtlCol="0" anchor="ctr">
            <a:spAutoFit/>
          </a:bodyPr>
          <a:lstStyle/>
          <a:p>
            <a:pPr marL="56725">
              <a:spcBef>
                <a:spcPts val="73"/>
              </a:spcBef>
            </a:pPr>
            <a:fld id="{81D60167-4931-47E6-BA6A-407CBD079E47}" type="slidenum">
              <a:rPr spc="-120" dirty="0"/>
              <a:pPr marL="56725">
                <a:spcBef>
                  <a:spcPts val="73"/>
                </a:spcBef>
              </a:pPr>
              <a:t>17</a:t>
            </a:fld>
            <a:endParaRPr spc="-120" dirty="0"/>
          </a:p>
        </p:txBody>
      </p:sp>
      <p:grpSp>
        <p:nvGrpSpPr>
          <p:cNvPr id="3" name="object 3"/>
          <p:cNvGrpSpPr/>
          <p:nvPr/>
        </p:nvGrpSpPr>
        <p:grpSpPr>
          <a:xfrm>
            <a:off x="7240016" y="4320032"/>
            <a:ext cx="4671905" cy="2249593"/>
            <a:chOff x="5430011" y="3240023"/>
            <a:chExt cx="3503929" cy="1687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0011" y="3255251"/>
              <a:ext cx="3503676" cy="16169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3059" y="3240023"/>
              <a:ext cx="3494532" cy="16870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7255" y="3282695"/>
              <a:ext cx="3413759" cy="152704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37313" y="1804585"/>
            <a:ext cx="6467687" cy="5030893"/>
            <a:chOff x="174752" y="763016"/>
            <a:chExt cx="4850765" cy="3773170"/>
          </a:xfrm>
        </p:grpSpPr>
        <p:sp>
          <p:nvSpPr>
            <p:cNvPr id="8" name="object 8"/>
            <p:cNvSpPr/>
            <p:nvPr/>
          </p:nvSpPr>
          <p:spPr>
            <a:xfrm>
              <a:off x="744474" y="3454145"/>
              <a:ext cx="478790" cy="157480"/>
            </a:xfrm>
            <a:custGeom>
              <a:avLst/>
              <a:gdLst/>
              <a:ahLst/>
              <a:cxnLst/>
              <a:rect l="l" t="t" r="r" b="b"/>
              <a:pathLst>
                <a:path w="478790" h="157479">
                  <a:moveTo>
                    <a:pt x="0" y="156971"/>
                  </a:moveTo>
                  <a:lnTo>
                    <a:pt x="478536" y="156971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56971"/>
                  </a:lnTo>
                  <a:close/>
                </a:path>
              </a:pathLst>
            </a:custGeom>
            <a:ln w="19050">
              <a:solidFill>
                <a:srgbClr val="68718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2" y="775716"/>
              <a:ext cx="4824984" cy="37475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1102" y="769366"/>
              <a:ext cx="4838065" cy="3760470"/>
            </a:xfrm>
            <a:custGeom>
              <a:avLst/>
              <a:gdLst/>
              <a:ahLst/>
              <a:cxnLst/>
              <a:rect l="l" t="t" r="r" b="b"/>
              <a:pathLst>
                <a:path w="4838065" h="3760470">
                  <a:moveTo>
                    <a:pt x="0" y="3760215"/>
                  </a:moveTo>
                  <a:lnTo>
                    <a:pt x="4837684" y="3760215"/>
                  </a:lnTo>
                  <a:lnTo>
                    <a:pt x="4837684" y="0"/>
                  </a:lnTo>
                  <a:lnTo>
                    <a:pt x="0" y="0"/>
                  </a:lnTo>
                  <a:lnTo>
                    <a:pt x="0" y="3760215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6398" y="1544574"/>
              <a:ext cx="1053465" cy="254635"/>
            </a:xfrm>
            <a:custGeom>
              <a:avLst/>
              <a:gdLst/>
              <a:ahLst/>
              <a:cxnLst/>
              <a:rect l="l" t="t" r="r" b="b"/>
              <a:pathLst>
                <a:path w="1053464" h="254635">
                  <a:moveTo>
                    <a:pt x="0" y="254508"/>
                  </a:moveTo>
                  <a:lnTo>
                    <a:pt x="1053084" y="254508"/>
                  </a:lnTo>
                  <a:lnTo>
                    <a:pt x="1053084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03007" y="4376929"/>
            <a:ext cx="4551680" cy="2004821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4712" rIns="0" bIns="0" rtlCol="0">
            <a:spAutoFit/>
          </a:bodyPr>
          <a:lstStyle/>
          <a:p>
            <a:pPr marL="353051" marR="112604" indent="-230288" algn="just">
              <a:spcBef>
                <a:spcPts val="272"/>
              </a:spcBef>
              <a:buClr>
                <a:srgbClr val="36C2C2"/>
              </a:buClr>
              <a:buSzPct val="108333"/>
              <a:buFont typeface="Wingdings"/>
              <a:buChar char=""/>
              <a:tabLst>
                <a:tab pos="353898" algn="l"/>
              </a:tabLst>
            </a:pPr>
            <a:r>
              <a:rPr sz="1600" spc="27" dirty="0">
                <a:solidFill>
                  <a:srgbClr val="373B48"/>
                </a:solidFill>
                <a:latin typeface="Verdana"/>
                <a:cs typeface="Verdana"/>
              </a:rPr>
              <a:t>Для </a:t>
            </a:r>
            <a:r>
              <a:rPr sz="1600" spc="13" dirty="0">
                <a:solidFill>
                  <a:srgbClr val="373B48"/>
                </a:solidFill>
                <a:latin typeface="Verdana"/>
                <a:cs typeface="Verdana"/>
              </a:rPr>
              <a:t>печати </a:t>
            </a:r>
            <a:r>
              <a:rPr sz="1600" spc="67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600" spc="67" dirty="0">
                <a:solidFill>
                  <a:srgbClr val="373B48"/>
                </a:solidFill>
                <a:latin typeface="Tahoma"/>
                <a:cs typeface="Tahoma"/>
              </a:rPr>
              <a:t>2 </a:t>
            </a:r>
            <a:r>
              <a:rPr sz="1600" spc="40" dirty="0">
                <a:solidFill>
                  <a:srgbClr val="373B48"/>
                </a:solidFill>
                <a:latin typeface="Verdana"/>
                <a:cs typeface="Verdana"/>
              </a:rPr>
              <a:t>предусмотрена </a:t>
            </a:r>
            <a:r>
              <a:rPr sz="1600" spc="4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33" dirty="0">
                <a:solidFill>
                  <a:srgbClr val="373B48"/>
                </a:solidFill>
                <a:latin typeface="Verdana"/>
                <a:cs typeface="Verdana"/>
              </a:rPr>
              <a:t>регистрация </a:t>
            </a:r>
            <a:r>
              <a:rPr sz="1600" b="1" spc="40" dirty="0">
                <a:solidFill>
                  <a:srgbClr val="7C88AC"/>
                </a:solidFill>
                <a:latin typeface="Tahoma"/>
                <a:cs typeface="Tahoma"/>
              </a:rPr>
              <a:t>только </a:t>
            </a:r>
            <a:r>
              <a:rPr sz="1600" b="1" spc="67" dirty="0">
                <a:solidFill>
                  <a:srgbClr val="7C88AC"/>
                </a:solidFill>
                <a:latin typeface="Tahoma"/>
                <a:cs typeface="Tahoma"/>
              </a:rPr>
              <a:t>одной </a:t>
            </a:r>
            <a:r>
              <a:rPr sz="1600" spc="33" dirty="0">
                <a:solidFill>
                  <a:srgbClr val="373B48"/>
                </a:solidFill>
                <a:latin typeface="Verdana"/>
                <a:cs typeface="Verdana"/>
              </a:rPr>
              <a:t>станции </a:t>
            </a:r>
            <a:r>
              <a:rPr sz="1600" spc="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87" dirty="0">
                <a:solidFill>
                  <a:srgbClr val="373B48"/>
                </a:solidFill>
                <a:latin typeface="Verdana"/>
                <a:cs typeface="Verdana"/>
              </a:rPr>
              <a:t>ППЭ</a:t>
            </a:r>
            <a:endParaRPr sz="1600" dirty="0">
              <a:latin typeface="Verdana"/>
              <a:cs typeface="Verdana"/>
            </a:endParaRPr>
          </a:p>
          <a:p>
            <a:pPr marL="353051" marR="109217" indent="-230288" algn="just">
              <a:buClr>
                <a:srgbClr val="36C2C2"/>
              </a:buClr>
              <a:buSzPct val="108333"/>
              <a:buFont typeface="Wingdings"/>
              <a:buChar char=""/>
              <a:tabLst>
                <a:tab pos="353898" algn="l"/>
              </a:tabLst>
            </a:pPr>
            <a:r>
              <a:rPr sz="1600" spc="40" dirty="0">
                <a:solidFill>
                  <a:srgbClr val="373B48"/>
                </a:solidFill>
                <a:latin typeface="Verdana"/>
                <a:cs typeface="Verdana"/>
              </a:rPr>
              <a:t>Регистрация</a:t>
            </a:r>
            <a:r>
              <a:rPr sz="1600" spc="4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13" dirty="0">
                <a:solidFill>
                  <a:srgbClr val="373B48"/>
                </a:solidFill>
                <a:latin typeface="Verdana"/>
                <a:cs typeface="Verdana"/>
              </a:rPr>
              <a:t>требуется</a:t>
            </a:r>
            <a:r>
              <a:rPr sz="1600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b="1" spc="73" dirty="0">
                <a:solidFill>
                  <a:srgbClr val="7C88AC"/>
                </a:solidFill>
                <a:latin typeface="Tahoma"/>
                <a:cs typeface="Tahoma"/>
              </a:rPr>
              <a:t>один</a:t>
            </a:r>
            <a:r>
              <a:rPr sz="1600" b="1" spc="8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7C88AC"/>
                </a:solidFill>
                <a:latin typeface="Tahoma"/>
                <a:cs typeface="Tahoma"/>
              </a:rPr>
              <a:t>раз </a:t>
            </a:r>
            <a:r>
              <a:rPr sz="1600" b="1" spc="-453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600" spc="53" dirty="0">
                <a:solidFill>
                  <a:srgbClr val="373B48"/>
                </a:solidFill>
                <a:latin typeface="Verdana"/>
                <a:cs typeface="Verdana"/>
              </a:rPr>
              <a:t>перед</a:t>
            </a:r>
            <a:r>
              <a:rPr sz="1600" spc="6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27" dirty="0">
                <a:solidFill>
                  <a:srgbClr val="373B48"/>
                </a:solidFill>
                <a:latin typeface="Verdana"/>
                <a:cs typeface="Verdana"/>
              </a:rPr>
              <a:t>началом</a:t>
            </a:r>
            <a:r>
              <a:rPr sz="1600" spc="33" dirty="0">
                <a:solidFill>
                  <a:srgbClr val="373B48"/>
                </a:solidFill>
                <a:latin typeface="Verdana"/>
                <a:cs typeface="Verdana"/>
              </a:rPr>
              <a:t> экзаменационного </a:t>
            </a:r>
            <a:r>
              <a:rPr sz="1600" spc="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7" dirty="0">
                <a:solidFill>
                  <a:srgbClr val="373B48"/>
                </a:solidFill>
                <a:latin typeface="Verdana"/>
                <a:cs typeface="Verdana"/>
              </a:rPr>
              <a:t>периода,</a:t>
            </a:r>
            <a:r>
              <a:rPr sz="1600" spc="13" dirty="0">
                <a:solidFill>
                  <a:srgbClr val="373B48"/>
                </a:solidFill>
                <a:latin typeface="Verdana"/>
                <a:cs typeface="Verdana"/>
              </a:rPr>
              <a:t> новая</a:t>
            </a:r>
            <a:r>
              <a:rPr sz="1600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33" dirty="0">
                <a:solidFill>
                  <a:srgbClr val="373B48"/>
                </a:solidFill>
                <a:latin typeface="Verdana"/>
                <a:cs typeface="Verdana"/>
              </a:rPr>
              <a:t>регистрация </a:t>
            </a:r>
            <a:r>
              <a:rPr sz="1600" spc="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13" dirty="0">
                <a:solidFill>
                  <a:srgbClr val="373B48"/>
                </a:solidFill>
                <a:latin typeface="Verdana"/>
                <a:cs typeface="Verdana"/>
              </a:rPr>
              <a:t>требуется</a:t>
            </a:r>
            <a:r>
              <a:rPr sz="1600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73B48"/>
                </a:solidFill>
                <a:latin typeface="Verdana"/>
                <a:cs typeface="Verdana"/>
              </a:rPr>
              <a:t>только</a:t>
            </a:r>
            <a:r>
              <a:rPr sz="1600" spc="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600" spc="2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73B48"/>
                </a:solidFill>
                <a:latin typeface="Verdana"/>
                <a:cs typeface="Verdana"/>
              </a:rPr>
              <a:t>случае</a:t>
            </a:r>
            <a:r>
              <a:rPr sz="1600" spc="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33" dirty="0">
                <a:solidFill>
                  <a:srgbClr val="373B48"/>
                </a:solidFill>
                <a:latin typeface="Verdana"/>
                <a:cs typeface="Verdana"/>
              </a:rPr>
              <a:t>замены </a:t>
            </a:r>
            <a:r>
              <a:rPr sz="1600" spc="-5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33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600" spc="-33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600" spc="-53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600" spc="6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600" spc="53" dirty="0">
                <a:solidFill>
                  <a:srgbClr val="373B48"/>
                </a:solidFill>
                <a:latin typeface="Verdana"/>
                <a:cs typeface="Verdana"/>
              </a:rPr>
              <a:t>ц</a:t>
            </a:r>
            <a:r>
              <a:rPr sz="1600" spc="73" dirty="0">
                <a:solidFill>
                  <a:srgbClr val="373B48"/>
                </a:solidFill>
                <a:latin typeface="Verdana"/>
                <a:cs typeface="Verdana"/>
              </a:rPr>
              <a:t>ии</a:t>
            </a:r>
            <a:r>
              <a:rPr sz="16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7" dirty="0">
                <a:solidFill>
                  <a:srgbClr val="373B48"/>
                </a:solidFill>
                <a:latin typeface="Verdana"/>
                <a:cs typeface="Verdana"/>
              </a:rPr>
              <a:t>шт</a:t>
            </a:r>
            <a:r>
              <a:rPr sz="1600" spc="-13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600" spc="20" dirty="0">
                <a:solidFill>
                  <a:srgbClr val="373B48"/>
                </a:solidFill>
                <a:latin typeface="Verdana"/>
                <a:cs typeface="Verdana"/>
              </a:rPr>
              <a:t>ба</a:t>
            </a:r>
            <a:r>
              <a:rPr sz="1600" spc="-152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87" dirty="0">
                <a:solidFill>
                  <a:srgbClr val="373B48"/>
                </a:solidFill>
                <a:latin typeface="Verdana"/>
                <a:cs typeface="Verdana"/>
              </a:rPr>
              <a:t>ПП</a:t>
            </a:r>
            <a:r>
              <a:rPr sz="1600" spc="73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r>
              <a:rPr sz="1600" spc="-16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600" spc="13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600" spc="-152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600" spc="6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600" spc="4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600" spc="-20" dirty="0">
                <a:solidFill>
                  <a:srgbClr val="373B48"/>
                </a:solidFill>
                <a:latin typeface="Verdana"/>
                <a:cs typeface="Verdana"/>
              </a:rPr>
              <a:t>ву</a:t>
            </a:r>
            <a:r>
              <a:rPr sz="1600" spc="40" dirty="0">
                <a:solidFill>
                  <a:srgbClr val="373B48"/>
                </a:solidFill>
                <a:latin typeface="Verdana"/>
                <a:cs typeface="Verdana"/>
              </a:rPr>
              <a:t>ю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86073" y="1031578"/>
            <a:ext cx="4585547" cy="3064087"/>
            <a:chOff x="5464555" y="773683"/>
            <a:chExt cx="3439160" cy="229806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7255" y="786383"/>
              <a:ext cx="2321052" cy="12633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70905" y="780033"/>
              <a:ext cx="2334260" cy="1276350"/>
            </a:xfrm>
            <a:custGeom>
              <a:avLst/>
              <a:gdLst/>
              <a:ahLst/>
              <a:cxnLst/>
              <a:rect l="l" t="t" r="r" b="b"/>
              <a:pathLst>
                <a:path w="2334259" h="1276350">
                  <a:moveTo>
                    <a:pt x="0" y="1276095"/>
                  </a:moveTo>
                  <a:lnTo>
                    <a:pt x="2333752" y="1276095"/>
                  </a:lnTo>
                  <a:lnTo>
                    <a:pt x="2333752" y="0"/>
                  </a:lnTo>
                  <a:lnTo>
                    <a:pt x="0" y="0"/>
                  </a:lnTo>
                  <a:lnTo>
                    <a:pt x="0" y="1276095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491477" y="1780794"/>
              <a:ext cx="647700" cy="234950"/>
            </a:xfrm>
            <a:custGeom>
              <a:avLst/>
              <a:gdLst/>
              <a:ahLst/>
              <a:cxnLst/>
              <a:rect l="l" t="t" r="r" b="b"/>
              <a:pathLst>
                <a:path w="647700" h="234950">
                  <a:moveTo>
                    <a:pt x="0" y="234696"/>
                  </a:moveTo>
                  <a:lnTo>
                    <a:pt x="647700" y="234696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9275" y="2275331"/>
              <a:ext cx="2491739" cy="78333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92925" y="2268981"/>
              <a:ext cx="2504440" cy="796290"/>
            </a:xfrm>
            <a:custGeom>
              <a:avLst/>
              <a:gdLst/>
              <a:ahLst/>
              <a:cxnLst/>
              <a:rect l="l" t="t" r="r" b="b"/>
              <a:pathLst>
                <a:path w="2504440" h="796289">
                  <a:moveTo>
                    <a:pt x="0" y="796036"/>
                  </a:moveTo>
                  <a:lnTo>
                    <a:pt x="2504439" y="796036"/>
                  </a:lnTo>
                  <a:lnTo>
                    <a:pt x="2504439" y="0"/>
                  </a:lnTo>
                  <a:lnTo>
                    <a:pt x="0" y="0"/>
                  </a:lnTo>
                  <a:lnTo>
                    <a:pt x="0" y="796036"/>
                  </a:lnTo>
                  <a:close/>
                </a:path>
              </a:pathLst>
            </a:custGeom>
            <a:ln w="1269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6841" y="1985009"/>
              <a:ext cx="293370" cy="267335"/>
            </a:xfrm>
            <a:custGeom>
              <a:avLst/>
              <a:gdLst/>
              <a:ahLst/>
              <a:cxnLst/>
              <a:rect l="l" t="t" r="r" b="b"/>
              <a:pathLst>
                <a:path w="293370" h="267335">
                  <a:moveTo>
                    <a:pt x="157225" y="155956"/>
                  </a:moveTo>
                  <a:lnTo>
                    <a:pt x="152653" y="158622"/>
                  </a:lnTo>
                  <a:lnTo>
                    <a:pt x="148208" y="161289"/>
                  </a:lnTo>
                  <a:lnTo>
                    <a:pt x="146557" y="167131"/>
                  </a:lnTo>
                  <a:lnTo>
                    <a:pt x="204850" y="267334"/>
                  </a:lnTo>
                  <a:lnTo>
                    <a:pt x="220123" y="254253"/>
                  </a:lnTo>
                  <a:lnTo>
                    <a:pt x="216788" y="254253"/>
                  </a:lnTo>
                  <a:lnTo>
                    <a:pt x="197992" y="251078"/>
                  </a:lnTo>
                  <a:lnTo>
                    <a:pt x="198890" y="245363"/>
                  </a:lnTo>
                  <a:lnTo>
                    <a:pt x="200151" y="226313"/>
                  </a:lnTo>
                  <a:lnTo>
                    <a:pt x="199936" y="220950"/>
                  </a:lnTo>
                  <a:lnTo>
                    <a:pt x="163067" y="157479"/>
                  </a:lnTo>
                  <a:lnTo>
                    <a:pt x="157225" y="155956"/>
                  </a:lnTo>
                  <a:close/>
                </a:path>
                <a:path w="293370" h="267335">
                  <a:moveTo>
                    <a:pt x="199936" y="220950"/>
                  </a:moveTo>
                  <a:lnTo>
                    <a:pt x="200151" y="226313"/>
                  </a:lnTo>
                  <a:lnTo>
                    <a:pt x="198881" y="245490"/>
                  </a:lnTo>
                  <a:lnTo>
                    <a:pt x="197992" y="251078"/>
                  </a:lnTo>
                  <a:lnTo>
                    <a:pt x="216788" y="254253"/>
                  </a:lnTo>
                  <a:lnTo>
                    <a:pt x="217677" y="248665"/>
                  </a:lnTo>
                  <a:lnTo>
                    <a:pt x="217736" y="247776"/>
                  </a:lnTo>
                  <a:lnTo>
                    <a:pt x="215518" y="247776"/>
                  </a:lnTo>
                  <a:lnTo>
                    <a:pt x="201167" y="245363"/>
                  </a:lnTo>
                  <a:lnTo>
                    <a:pt x="209814" y="237956"/>
                  </a:lnTo>
                  <a:lnTo>
                    <a:pt x="199936" y="220950"/>
                  </a:lnTo>
                  <a:close/>
                </a:path>
                <a:path w="293370" h="267335">
                  <a:moveTo>
                    <a:pt x="280542" y="177419"/>
                  </a:moveTo>
                  <a:lnTo>
                    <a:pt x="276478" y="180847"/>
                  </a:lnTo>
                  <a:lnTo>
                    <a:pt x="218903" y="230170"/>
                  </a:lnTo>
                  <a:lnTo>
                    <a:pt x="217677" y="248665"/>
                  </a:lnTo>
                  <a:lnTo>
                    <a:pt x="216788" y="254253"/>
                  </a:lnTo>
                  <a:lnTo>
                    <a:pt x="220123" y="254253"/>
                  </a:lnTo>
                  <a:lnTo>
                    <a:pt x="288925" y="195325"/>
                  </a:lnTo>
                  <a:lnTo>
                    <a:pt x="292861" y="191896"/>
                  </a:lnTo>
                  <a:lnTo>
                    <a:pt x="293369" y="185927"/>
                  </a:lnTo>
                  <a:lnTo>
                    <a:pt x="289940" y="181990"/>
                  </a:lnTo>
                  <a:lnTo>
                    <a:pt x="286511" y="177926"/>
                  </a:lnTo>
                  <a:lnTo>
                    <a:pt x="280542" y="177419"/>
                  </a:lnTo>
                  <a:close/>
                </a:path>
                <a:path w="293370" h="267335">
                  <a:moveTo>
                    <a:pt x="209814" y="237956"/>
                  </a:moveTo>
                  <a:lnTo>
                    <a:pt x="201167" y="245363"/>
                  </a:lnTo>
                  <a:lnTo>
                    <a:pt x="215518" y="247776"/>
                  </a:lnTo>
                  <a:lnTo>
                    <a:pt x="209814" y="237956"/>
                  </a:lnTo>
                  <a:close/>
                </a:path>
                <a:path w="293370" h="267335">
                  <a:moveTo>
                    <a:pt x="218903" y="230170"/>
                  </a:moveTo>
                  <a:lnTo>
                    <a:pt x="209814" y="237956"/>
                  </a:lnTo>
                  <a:lnTo>
                    <a:pt x="215518" y="247776"/>
                  </a:lnTo>
                  <a:lnTo>
                    <a:pt x="217736" y="247776"/>
                  </a:lnTo>
                  <a:lnTo>
                    <a:pt x="218903" y="230170"/>
                  </a:lnTo>
                  <a:close/>
                </a:path>
                <a:path w="293370" h="267335">
                  <a:moveTo>
                    <a:pt x="1650" y="0"/>
                  </a:moveTo>
                  <a:lnTo>
                    <a:pt x="0" y="19050"/>
                  </a:lnTo>
                  <a:lnTo>
                    <a:pt x="11049" y="20065"/>
                  </a:lnTo>
                  <a:lnTo>
                    <a:pt x="21716" y="21462"/>
                  </a:lnTo>
                  <a:lnTo>
                    <a:pt x="62864" y="32512"/>
                  </a:lnTo>
                  <a:lnTo>
                    <a:pt x="99059" y="50291"/>
                  </a:lnTo>
                  <a:lnTo>
                    <a:pt x="130809" y="73913"/>
                  </a:lnTo>
                  <a:lnTo>
                    <a:pt x="157352" y="102362"/>
                  </a:lnTo>
                  <a:lnTo>
                    <a:pt x="177926" y="134873"/>
                  </a:lnTo>
                  <a:lnTo>
                    <a:pt x="196595" y="188594"/>
                  </a:lnTo>
                  <a:lnTo>
                    <a:pt x="199936" y="220950"/>
                  </a:lnTo>
                  <a:lnTo>
                    <a:pt x="209814" y="237956"/>
                  </a:lnTo>
                  <a:lnTo>
                    <a:pt x="218903" y="230170"/>
                  </a:lnTo>
                  <a:lnTo>
                    <a:pt x="219028" y="226313"/>
                  </a:lnTo>
                  <a:lnTo>
                    <a:pt x="218312" y="206628"/>
                  </a:lnTo>
                  <a:lnTo>
                    <a:pt x="210692" y="165734"/>
                  </a:lnTo>
                  <a:lnTo>
                    <a:pt x="195199" y="126872"/>
                  </a:lnTo>
                  <a:lnTo>
                    <a:pt x="172974" y="91566"/>
                  </a:lnTo>
                  <a:lnTo>
                    <a:pt x="144144" y="60325"/>
                  </a:lnTo>
                  <a:lnTo>
                    <a:pt x="109854" y="34543"/>
                  </a:lnTo>
                  <a:lnTo>
                    <a:pt x="70484" y="15112"/>
                  </a:lnTo>
                  <a:lnTo>
                    <a:pt x="25400" y="2793"/>
                  </a:lnTo>
                  <a:lnTo>
                    <a:pt x="13461" y="1142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0" name="object 20"/>
          <p:cNvSpPr/>
          <p:nvPr/>
        </p:nvSpPr>
        <p:spPr>
          <a:xfrm>
            <a:off x="6841067" y="1898480"/>
            <a:ext cx="408940" cy="264160"/>
          </a:xfrm>
          <a:custGeom>
            <a:avLst/>
            <a:gdLst/>
            <a:ahLst/>
            <a:cxnLst/>
            <a:rect l="l" t="t" r="r" b="b"/>
            <a:pathLst>
              <a:path w="306704" h="198119">
                <a:moveTo>
                  <a:pt x="1778" y="176910"/>
                </a:moveTo>
                <a:lnTo>
                  <a:pt x="0" y="195833"/>
                </a:lnTo>
                <a:lnTo>
                  <a:pt x="22352" y="197992"/>
                </a:lnTo>
                <a:lnTo>
                  <a:pt x="43434" y="197738"/>
                </a:lnTo>
                <a:lnTo>
                  <a:pt x="64262" y="195452"/>
                </a:lnTo>
                <a:lnTo>
                  <a:pt x="84836" y="191134"/>
                </a:lnTo>
                <a:lnTo>
                  <a:pt x="104902" y="185038"/>
                </a:lnTo>
                <a:lnTo>
                  <a:pt x="119609" y="178942"/>
                </a:lnTo>
                <a:lnTo>
                  <a:pt x="22098" y="178942"/>
                </a:lnTo>
                <a:lnTo>
                  <a:pt x="1778" y="176910"/>
                </a:lnTo>
                <a:close/>
              </a:path>
              <a:path w="306704" h="198119">
                <a:moveTo>
                  <a:pt x="248366" y="28927"/>
                </a:moveTo>
                <a:lnTo>
                  <a:pt x="232992" y="40353"/>
                </a:lnTo>
                <a:lnTo>
                  <a:pt x="226695" y="54228"/>
                </a:lnTo>
                <a:lnTo>
                  <a:pt x="217043" y="71119"/>
                </a:lnTo>
                <a:lnTo>
                  <a:pt x="193548" y="102488"/>
                </a:lnTo>
                <a:lnTo>
                  <a:pt x="165227" y="129539"/>
                </a:lnTo>
                <a:lnTo>
                  <a:pt x="132969" y="151383"/>
                </a:lnTo>
                <a:lnTo>
                  <a:pt x="97663" y="167385"/>
                </a:lnTo>
                <a:lnTo>
                  <a:pt x="60579" y="176783"/>
                </a:lnTo>
                <a:lnTo>
                  <a:pt x="22098" y="178942"/>
                </a:lnTo>
                <a:lnTo>
                  <a:pt x="119609" y="178942"/>
                </a:lnTo>
                <a:lnTo>
                  <a:pt x="160782" y="156463"/>
                </a:lnTo>
                <a:lnTo>
                  <a:pt x="193548" y="129793"/>
                </a:lnTo>
                <a:lnTo>
                  <a:pt x="221615" y="98170"/>
                </a:lnTo>
                <a:lnTo>
                  <a:pt x="244094" y="62102"/>
                </a:lnTo>
                <a:lnTo>
                  <a:pt x="253721" y="39840"/>
                </a:lnTo>
                <a:lnTo>
                  <a:pt x="248366" y="28927"/>
                </a:lnTo>
                <a:close/>
              </a:path>
              <a:path w="306704" h="198119">
                <a:moveTo>
                  <a:pt x="261383" y="12191"/>
                </a:moveTo>
                <a:lnTo>
                  <a:pt x="242697" y="12191"/>
                </a:lnTo>
                <a:lnTo>
                  <a:pt x="261112" y="16763"/>
                </a:lnTo>
                <a:lnTo>
                  <a:pt x="259842" y="22351"/>
                </a:lnTo>
                <a:lnTo>
                  <a:pt x="253721" y="39840"/>
                </a:lnTo>
                <a:lnTo>
                  <a:pt x="287020" y="107695"/>
                </a:lnTo>
                <a:lnTo>
                  <a:pt x="289433" y="112394"/>
                </a:lnTo>
                <a:lnTo>
                  <a:pt x="295148" y="114426"/>
                </a:lnTo>
                <a:lnTo>
                  <a:pt x="299847" y="112140"/>
                </a:lnTo>
                <a:lnTo>
                  <a:pt x="304546" y="109727"/>
                </a:lnTo>
                <a:lnTo>
                  <a:pt x="306451" y="104012"/>
                </a:lnTo>
                <a:lnTo>
                  <a:pt x="304165" y="99313"/>
                </a:lnTo>
                <a:lnTo>
                  <a:pt x="261383" y="12191"/>
                </a:lnTo>
                <a:close/>
              </a:path>
              <a:path w="306704" h="198119">
                <a:moveTo>
                  <a:pt x="255397" y="0"/>
                </a:moveTo>
                <a:lnTo>
                  <a:pt x="166497" y="65912"/>
                </a:lnTo>
                <a:lnTo>
                  <a:pt x="162306" y="69087"/>
                </a:lnTo>
                <a:lnTo>
                  <a:pt x="161417" y="75056"/>
                </a:lnTo>
                <a:lnTo>
                  <a:pt x="164592" y="79247"/>
                </a:lnTo>
                <a:lnTo>
                  <a:pt x="167640" y="83438"/>
                </a:lnTo>
                <a:lnTo>
                  <a:pt x="232992" y="40353"/>
                </a:lnTo>
                <a:lnTo>
                  <a:pt x="242697" y="12191"/>
                </a:lnTo>
                <a:lnTo>
                  <a:pt x="261383" y="12191"/>
                </a:lnTo>
                <a:lnTo>
                  <a:pt x="255397" y="0"/>
                </a:lnTo>
                <a:close/>
              </a:path>
              <a:path w="306704" h="198119">
                <a:moveTo>
                  <a:pt x="242697" y="12191"/>
                </a:moveTo>
                <a:lnTo>
                  <a:pt x="241300" y="17779"/>
                </a:lnTo>
                <a:lnTo>
                  <a:pt x="234823" y="36321"/>
                </a:lnTo>
                <a:lnTo>
                  <a:pt x="232992" y="40353"/>
                </a:lnTo>
                <a:lnTo>
                  <a:pt x="248366" y="28927"/>
                </a:lnTo>
                <a:lnTo>
                  <a:pt x="243332" y="18668"/>
                </a:lnTo>
                <a:lnTo>
                  <a:pt x="260679" y="18668"/>
                </a:lnTo>
                <a:lnTo>
                  <a:pt x="261112" y="16763"/>
                </a:lnTo>
                <a:lnTo>
                  <a:pt x="242697" y="12191"/>
                </a:lnTo>
                <a:close/>
              </a:path>
              <a:path w="306704" h="198119">
                <a:moveTo>
                  <a:pt x="260679" y="18668"/>
                </a:moveTo>
                <a:lnTo>
                  <a:pt x="243332" y="18668"/>
                </a:lnTo>
                <a:lnTo>
                  <a:pt x="257556" y="22097"/>
                </a:lnTo>
                <a:lnTo>
                  <a:pt x="248366" y="28927"/>
                </a:lnTo>
                <a:lnTo>
                  <a:pt x="253721" y="39840"/>
                </a:lnTo>
                <a:lnTo>
                  <a:pt x="259842" y="22351"/>
                </a:lnTo>
                <a:lnTo>
                  <a:pt x="260679" y="18668"/>
                </a:lnTo>
                <a:close/>
              </a:path>
              <a:path w="306704" h="198119">
                <a:moveTo>
                  <a:pt x="243332" y="18668"/>
                </a:moveTo>
                <a:lnTo>
                  <a:pt x="248366" y="28927"/>
                </a:lnTo>
                <a:lnTo>
                  <a:pt x="257556" y="22097"/>
                </a:lnTo>
                <a:lnTo>
                  <a:pt x="243332" y="18668"/>
                </a:lnTo>
                <a:close/>
              </a:path>
            </a:pathLst>
          </a:custGeom>
          <a:solidFill>
            <a:srgbClr val="7C88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5259E22-7B0A-4CF3-87FE-92CC9573C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7290" y="493046"/>
            <a:ext cx="1060189" cy="137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3004" y="1015322"/>
            <a:ext cx="10885593" cy="5673513"/>
            <a:chOff x="174752" y="761491"/>
            <a:chExt cx="8164195" cy="4255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774191"/>
              <a:ext cx="6175248" cy="40507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1102" y="767841"/>
              <a:ext cx="6188075" cy="4064000"/>
            </a:xfrm>
            <a:custGeom>
              <a:avLst/>
              <a:gdLst/>
              <a:ahLst/>
              <a:cxnLst/>
              <a:rect l="l" t="t" r="r" b="b"/>
              <a:pathLst>
                <a:path w="6188075" h="4064000">
                  <a:moveTo>
                    <a:pt x="0" y="4063491"/>
                  </a:moveTo>
                  <a:lnTo>
                    <a:pt x="6187948" y="4063491"/>
                  </a:lnTo>
                  <a:lnTo>
                    <a:pt x="6187948" y="0"/>
                  </a:lnTo>
                  <a:lnTo>
                    <a:pt x="0" y="0"/>
                  </a:lnTo>
                  <a:lnTo>
                    <a:pt x="0" y="4063491"/>
                  </a:lnTo>
                  <a:close/>
                </a:path>
              </a:pathLst>
            </a:custGeom>
            <a:ln w="127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258062" y="3455669"/>
              <a:ext cx="1245235" cy="367665"/>
            </a:xfrm>
            <a:custGeom>
              <a:avLst/>
              <a:gdLst/>
              <a:ahLst/>
              <a:cxnLst/>
              <a:rect l="l" t="t" r="r" b="b"/>
              <a:pathLst>
                <a:path w="1245235" h="367664">
                  <a:moveTo>
                    <a:pt x="0" y="367283"/>
                  </a:moveTo>
                  <a:lnTo>
                    <a:pt x="1245108" y="367283"/>
                  </a:lnTo>
                  <a:lnTo>
                    <a:pt x="1245108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19049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2567178" y="3463416"/>
              <a:ext cx="265430" cy="170815"/>
            </a:xfrm>
            <a:custGeom>
              <a:avLst/>
              <a:gdLst/>
              <a:ahLst/>
              <a:cxnLst/>
              <a:rect l="l" t="t" r="r" b="b"/>
              <a:pathLst>
                <a:path w="265430" h="170814">
                  <a:moveTo>
                    <a:pt x="244569" y="23225"/>
                  </a:moveTo>
                  <a:lnTo>
                    <a:pt x="228718" y="26437"/>
                  </a:lnTo>
                  <a:lnTo>
                    <a:pt x="226187" y="29336"/>
                  </a:lnTo>
                  <a:lnTo>
                    <a:pt x="210693" y="45465"/>
                  </a:lnTo>
                  <a:lnTo>
                    <a:pt x="178562" y="74929"/>
                  </a:lnTo>
                  <a:lnTo>
                    <a:pt x="145415" y="100075"/>
                  </a:lnTo>
                  <a:lnTo>
                    <a:pt x="111760" y="120649"/>
                  </a:lnTo>
                  <a:lnTo>
                    <a:pt x="61976" y="141985"/>
                  </a:lnTo>
                  <a:lnTo>
                    <a:pt x="14859" y="151129"/>
                  </a:lnTo>
                  <a:lnTo>
                    <a:pt x="0" y="151383"/>
                  </a:lnTo>
                  <a:lnTo>
                    <a:pt x="381" y="170433"/>
                  </a:lnTo>
                  <a:lnTo>
                    <a:pt x="51054" y="164845"/>
                  </a:lnTo>
                  <a:lnTo>
                    <a:pt x="103632" y="146049"/>
                  </a:lnTo>
                  <a:lnTo>
                    <a:pt x="138938" y="126872"/>
                  </a:lnTo>
                  <a:lnTo>
                    <a:pt x="173990" y="102869"/>
                  </a:lnTo>
                  <a:lnTo>
                    <a:pt x="208026" y="74421"/>
                  </a:lnTo>
                  <a:lnTo>
                    <a:pt x="240538" y="41909"/>
                  </a:lnTo>
                  <a:lnTo>
                    <a:pt x="244833" y="36975"/>
                  </a:lnTo>
                  <a:lnTo>
                    <a:pt x="244569" y="23225"/>
                  </a:lnTo>
                  <a:close/>
                </a:path>
                <a:path w="265430" h="170814">
                  <a:moveTo>
                    <a:pt x="263253" y="5587"/>
                  </a:moveTo>
                  <a:lnTo>
                    <a:pt x="246507" y="5587"/>
                  </a:lnTo>
                  <a:lnTo>
                    <a:pt x="261366" y="17525"/>
                  </a:lnTo>
                  <a:lnTo>
                    <a:pt x="255905" y="24256"/>
                  </a:lnTo>
                  <a:lnTo>
                    <a:pt x="244833" y="36975"/>
                  </a:lnTo>
                  <a:lnTo>
                    <a:pt x="246248" y="110616"/>
                  </a:lnTo>
                  <a:lnTo>
                    <a:pt x="246253" y="116204"/>
                  </a:lnTo>
                  <a:lnTo>
                    <a:pt x="250698" y="120395"/>
                  </a:lnTo>
                  <a:lnTo>
                    <a:pt x="261112" y="120141"/>
                  </a:lnTo>
                  <a:lnTo>
                    <a:pt x="265303" y="115823"/>
                  </a:lnTo>
                  <a:lnTo>
                    <a:pt x="265303" y="110616"/>
                  </a:lnTo>
                  <a:lnTo>
                    <a:pt x="263253" y="5587"/>
                  </a:lnTo>
                  <a:close/>
                </a:path>
                <a:path w="265430" h="170814">
                  <a:moveTo>
                    <a:pt x="263144" y="0"/>
                  </a:moveTo>
                  <a:lnTo>
                    <a:pt x="149606" y="22986"/>
                  </a:lnTo>
                  <a:lnTo>
                    <a:pt x="146304" y="28066"/>
                  </a:lnTo>
                  <a:lnTo>
                    <a:pt x="148336" y="38353"/>
                  </a:lnTo>
                  <a:lnTo>
                    <a:pt x="153416" y="41655"/>
                  </a:lnTo>
                  <a:lnTo>
                    <a:pt x="228718" y="26437"/>
                  </a:lnTo>
                  <a:lnTo>
                    <a:pt x="241046" y="12318"/>
                  </a:lnTo>
                  <a:lnTo>
                    <a:pt x="246507" y="5587"/>
                  </a:lnTo>
                  <a:lnTo>
                    <a:pt x="263253" y="5587"/>
                  </a:lnTo>
                  <a:lnTo>
                    <a:pt x="263144" y="0"/>
                  </a:lnTo>
                  <a:close/>
                </a:path>
                <a:path w="265430" h="170814">
                  <a:moveTo>
                    <a:pt x="254094" y="11683"/>
                  </a:moveTo>
                  <a:lnTo>
                    <a:pt x="244348" y="11683"/>
                  </a:lnTo>
                  <a:lnTo>
                    <a:pt x="255778" y="20954"/>
                  </a:lnTo>
                  <a:lnTo>
                    <a:pt x="244569" y="23225"/>
                  </a:lnTo>
                  <a:lnTo>
                    <a:pt x="244833" y="36975"/>
                  </a:lnTo>
                  <a:lnTo>
                    <a:pt x="255905" y="24256"/>
                  </a:lnTo>
                  <a:lnTo>
                    <a:pt x="261366" y="17525"/>
                  </a:lnTo>
                  <a:lnTo>
                    <a:pt x="254094" y="11683"/>
                  </a:lnTo>
                  <a:close/>
                </a:path>
                <a:path w="265430" h="170814">
                  <a:moveTo>
                    <a:pt x="246507" y="5587"/>
                  </a:moveTo>
                  <a:lnTo>
                    <a:pt x="241046" y="12318"/>
                  </a:lnTo>
                  <a:lnTo>
                    <a:pt x="228718" y="26437"/>
                  </a:lnTo>
                  <a:lnTo>
                    <a:pt x="244569" y="23225"/>
                  </a:lnTo>
                  <a:lnTo>
                    <a:pt x="244348" y="11683"/>
                  </a:lnTo>
                  <a:lnTo>
                    <a:pt x="254094" y="11683"/>
                  </a:lnTo>
                  <a:lnTo>
                    <a:pt x="246507" y="5587"/>
                  </a:lnTo>
                  <a:close/>
                </a:path>
                <a:path w="265430" h="170814">
                  <a:moveTo>
                    <a:pt x="244348" y="11683"/>
                  </a:moveTo>
                  <a:lnTo>
                    <a:pt x="244569" y="23225"/>
                  </a:lnTo>
                  <a:lnTo>
                    <a:pt x="255778" y="20954"/>
                  </a:lnTo>
                  <a:lnTo>
                    <a:pt x="244348" y="11683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3980" y="3827144"/>
              <a:ext cx="1309979" cy="11116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0107" y="1845563"/>
              <a:ext cx="3017520" cy="15803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40582" y="1836038"/>
              <a:ext cx="3036570" cy="1599565"/>
            </a:xfrm>
            <a:custGeom>
              <a:avLst/>
              <a:gdLst/>
              <a:ahLst/>
              <a:cxnLst/>
              <a:rect l="l" t="t" r="r" b="b"/>
              <a:pathLst>
                <a:path w="3036570" h="1599564">
                  <a:moveTo>
                    <a:pt x="0" y="1599438"/>
                  </a:moveTo>
                  <a:lnTo>
                    <a:pt x="3036570" y="1599438"/>
                  </a:lnTo>
                  <a:lnTo>
                    <a:pt x="3036570" y="0"/>
                  </a:lnTo>
                  <a:lnTo>
                    <a:pt x="0" y="0"/>
                  </a:lnTo>
                  <a:lnTo>
                    <a:pt x="0" y="1599438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7367" y="3238753"/>
              <a:ext cx="257175" cy="383540"/>
            </a:xfrm>
            <a:custGeom>
              <a:avLst/>
              <a:gdLst/>
              <a:ahLst/>
              <a:cxnLst/>
              <a:rect l="l" t="t" r="r" b="b"/>
              <a:pathLst>
                <a:path w="257175" h="383539">
                  <a:moveTo>
                    <a:pt x="122809" y="293750"/>
                  </a:moveTo>
                  <a:lnTo>
                    <a:pt x="116840" y="294258"/>
                  </a:lnTo>
                  <a:lnTo>
                    <a:pt x="113411" y="298322"/>
                  </a:lnTo>
                  <a:lnTo>
                    <a:pt x="109982" y="302259"/>
                  </a:lnTo>
                  <a:lnTo>
                    <a:pt x="110490" y="308355"/>
                  </a:lnTo>
                  <a:lnTo>
                    <a:pt x="114554" y="311657"/>
                  </a:lnTo>
                  <a:lnTo>
                    <a:pt x="199136" y="383031"/>
                  </a:lnTo>
                  <a:lnTo>
                    <a:pt x="206538" y="370077"/>
                  </a:lnTo>
                  <a:lnTo>
                    <a:pt x="187071" y="370077"/>
                  </a:lnTo>
                  <a:lnTo>
                    <a:pt x="184404" y="355091"/>
                  </a:lnTo>
                  <a:lnTo>
                    <a:pt x="181961" y="343593"/>
                  </a:lnTo>
                  <a:lnTo>
                    <a:pt x="122809" y="293750"/>
                  </a:lnTo>
                  <a:close/>
                </a:path>
                <a:path w="257175" h="383539">
                  <a:moveTo>
                    <a:pt x="181961" y="343593"/>
                  </a:moveTo>
                  <a:lnTo>
                    <a:pt x="184404" y="355091"/>
                  </a:lnTo>
                  <a:lnTo>
                    <a:pt x="187071" y="370077"/>
                  </a:lnTo>
                  <a:lnTo>
                    <a:pt x="205867" y="366775"/>
                  </a:lnTo>
                  <a:lnTo>
                    <a:pt x="205324" y="363727"/>
                  </a:lnTo>
                  <a:lnTo>
                    <a:pt x="188214" y="363727"/>
                  </a:lnTo>
                  <a:lnTo>
                    <a:pt x="193953" y="353698"/>
                  </a:lnTo>
                  <a:lnTo>
                    <a:pt x="181961" y="343593"/>
                  </a:lnTo>
                  <a:close/>
                </a:path>
                <a:path w="257175" h="383539">
                  <a:moveTo>
                    <a:pt x="245872" y="271398"/>
                  </a:moveTo>
                  <a:lnTo>
                    <a:pt x="240030" y="273050"/>
                  </a:lnTo>
                  <a:lnTo>
                    <a:pt x="237490" y="277621"/>
                  </a:lnTo>
                  <a:lnTo>
                    <a:pt x="200994" y="341394"/>
                  </a:lnTo>
                  <a:lnTo>
                    <a:pt x="203200" y="351789"/>
                  </a:lnTo>
                  <a:lnTo>
                    <a:pt x="205867" y="366775"/>
                  </a:lnTo>
                  <a:lnTo>
                    <a:pt x="187071" y="370077"/>
                  </a:lnTo>
                  <a:lnTo>
                    <a:pt x="206538" y="370077"/>
                  </a:lnTo>
                  <a:lnTo>
                    <a:pt x="254000" y="287019"/>
                  </a:lnTo>
                  <a:lnTo>
                    <a:pt x="256667" y="282447"/>
                  </a:lnTo>
                  <a:lnTo>
                    <a:pt x="255016" y="276606"/>
                  </a:lnTo>
                  <a:lnTo>
                    <a:pt x="250444" y="274065"/>
                  </a:lnTo>
                  <a:lnTo>
                    <a:pt x="245872" y="271398"/>
                  </a:lnTo>
                  <a:close/>
                </a:path>
                <a:path w="257175" h="383539">
                  <a:moveTo>
                    <a:pt x="193953" y="353698"/>
                  </a:moveTo>
                  <a:lnTo>
                    <a:pt x="188214" y="363727"/>
                  </a:lnTo>
                  <a:lnTo>
                    <a:pt x="202692" y="361060"/>
                  </a:lnTo>
                  <a:lnTo>
                    <a:pt x="193953" y="353698"/>
                  </a:lnTo>
                  <a:close/>
                </a:path>
                <a:path w="257175" h="383539">
                  <a:moveTo>
                    <a:pt x="200994" y="341394"/>
                  </a:moveTo>
                  <a:lnTo>
                    <a:pt x="193953" y="353698"/>
                  </a:lnTo>
                  <a:lnTo>
                    <a:pt x="202692" y="361060"/>
                  </a:lnTo>
                  <a:lnTo>
                    <a:pt x="188214" y="363727"/>
                  </a:lnTo>
                  <a:lnTo>
                    <a:pt x="205324" y="363727"/>
                  </a:lnTo>
                  <a:lnTo>
                    <a:pt x="203200" y="351789"/>
                  </a:lnTo>
                  <a:lnTo>
                    <a:pt x="200994" y="341394"/>
                  </a:lnTo>
                  <a:close/>
                </a:path>
                <a:path w="257175" h="383539">
                  <a:moveTo>
                    <a:pt x="12573" y="0"/>
                  </a:moveTo>
                  <a:lnTo>
                    <a:pt x="0" y="14223"/>
                  </a:lnTo>
                  <a:lnTo>
                    <a:pt x="17907" y="30225"/>
                  </a:lnTo>
                  <a:lnTo>
                    <a:pt x="35179" y="47370"/>
                  </a:lnTo>
                  <a:lnTo>
                    <a:pt x="67437" y="84708"/>
                  </a:lnTo>
                  <a:lnTo>
                    <a:pt x="96520" y="125983"/>
                  </a:lnTo>
                  <a:lnTo>
                    <a:pt x="122174" y="171069"/>
                  </a:lnTo>
                  <a:lnTo>
                    <a:pt x="144526" y="219582"/>
                  </a:lnTo>
                  <a:lnTo>
                    <a:pt x="163322" y="271398"/>
                  </a:lnTo>
                  <a:lnTo>
                    <a:pt x="178308" y="326389"/>
                  </a:lnTo>
                  <a:lnTo>
                    <a:pt x="181961" y="343593"/>
                  </a:lnTo>
                  <a:lnTo>
                    <a:pt x="193953" y="353698"/>
                  </a:lnTo>
                  <a:lnTo>
                    <a:pt x="200994" y="341394"/>
                  </a:lnTo>
                  <a:lnTo>
                    <a:pt x="196977" y="322452"/>
                  </a:lnTo>
                  <a:lnTo>
                    <a:pt x="189700" y="293750"/>
                  </a:lnTo>
                  <a:lnTo>
                    <a:pt x="172339" y="239013"/>
                  </a:lnTo>
                  <a:lnTo>
                    <a:pt x="151384" y="187325"/>
                  </a:lnTo>
                  <a:lnTo>
                    <a:pt x="126619" y="139064"/>
                  </a:lnTo>
                  <a:lnTo>
                    <a:pt x="98171" y="94233"/>
                  </a:lnTo>
                  <a:lnTo>
                    <a:pt x="66548" y="53466"/>
                  </a:lnTo>
                  <a:lnTo>
                    <a:pt x="31369" y="16763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0107" y="3653027"/>
              <a:ext cx="5169408" cy="13441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40582" y="3643502"/>
              <a:ext cx="5188585" cy="1363345"/>
            </a:xfrm>
            <a:custGeom>
              <a:avLst/>
              <a:gdLst/>
              <a:ahLst/>
              <a:cxnLst/>
              <a:rect l="l" t="t" r="r" b="b"/>
              <a:pathLst>
                <a:path w="5188584" h="1363345">
                  <a:moveTo>
                    <a:pt x="0" y="1363218"/>
                  </a:moveTo>
                  <a:lnTo>
                    <a:pt x="5188458" y="1363218"/>
                  </a:lnTo>
                  <a:lnTo>
                    <a:pt x="5188458" y="0"/>
                  </a:lnTo>
                  <a:lnTo>
                    <a:pt x="0" y="0"/>
                  </a:lnTo>
                  <a:lnTo>
                    <a:pt x="0" y="1363218"/>
                  </a:lnTo>
                  <a:close/>
                </a:path>
              </a:pathLst>
            </a:custGeom>
            <a:ln w="19050">
              <a:solidFill>
                <a:srgbClr val="68718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6213" y="2497074"/>
              <a:ext cx="4657725" cy="2312035"/>
            </a:xfrm>
            <a:custGeom>
              <a:avLst/>
              <a:gdLst/>
              <a:ahLst/>
              <a:cxnLst/>
              <a:rect l="l" t="t" r="r" b="b"/>
              <a:pathLst>
                <a:path w="4657725" h="2312035">
                  <a:moveTo>
                    <a:pt x="0" y="787907"/>
                  </a:moveTo>
                  <a:lnTo>
                    <a:pt x="766572" y="787907"/>
                  </a:lnTo>
                  <a:lnTo>
                    <a:pt x="766572" y="528827"/>
                  </a:lnTo>
                  <a:lnTo>
                    <a:pt x="0" y="528827"/>
                  </a:lnTo>
                  <a:lnTo>
                    <a:pt x="0" y="787907"/>
                  </a:lnTo>
                  <a:close/>
                </a:path>
                <a:path w="4657725" h="2312035">
                  <a:moveTo>
                    <a:pt x="0" y="405383"/>
                  </a:moveTo>
                  <a:lnTo>
                    <a:pt x="2673095" y="405383"/>
                  </a:lnTo>
                  <a:lnTo>
                    <a:pt x="2673095" y="0"/>
                  </a:lnTo>
                  <a:lnTo>
                    <a:pt x="0" y="0"/>
                  </a:lnTo>
                  <a:lnTo>
                    <a:pt x="0" y="405383"/>
                  </a:lnTo>
                  <a:close/>
                </a:path>
                <a:path w="4657725" h="2312035">
                  <a:moveTo>
                    <a:pt x="0" y="2311908"/>
                  </a:moveTo>
                  <a:lnTo>
                    <a:pt x="4657344" y="2311908"/>
                  </a:lnTo>
                  <a:lnTo>
                    <a:pt x="4657344" y="1703832"/>
                  </a:lnTo>
                  <a:lnTo>
                    <a:pt x="0" y="1703832"/>
                  </a:lnTo>
                  <a:lnTo>
                    <a:pt x="0" y="2311908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53498" y="465943"/>
            <a:ext cx="10878652" cy="428387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7"/>
              </a:spcBef>
            </a:pPr>
            <a:r>
              <a:rPr sz="2667" spc="107" dirty="0" err="1"/>
              <a:t>Получение</a:t>
            </a:r>
            <a:r>
              <a:rPr sz="2667" spc="-73" dirty="0"/>
              <a:t> </a:t>
            </a:r>
            <a:r>
              <a:rPr sz="2667" spc="27" dirty="0"/>
              <a:t>ключа</a:t>
            </a:r>
            <a:r>
              <a:rPr sz="2667" spc="-53" dirty="0"/>
              <a:t> </a:t>
            </a:r>
            <a:r>
              <a:rPr sz="2667" spc="73" dirty="0"/>
              <a:t>для</a:t>
            </a:r>
            <a:r>
              <a:rPr sz="2667" spc="-53" dirty="0"/>
              <a:t> </a:t>
            </a:r>
            <a:r>
              <a:rPr sz="2667" spc="67" dirty="0"/>
              <a:t>ДБО№2</a:t>
            </a:r>
            <a:r>
              <a:rPr sz="2667" spc="-67" dirty="0"/>
              <a:t> </a:t>
            </a:r>
            <a:r>
              <a:rPr sz="2667" spc="40" dirty="0"/>
              <a:t>в</a:t>
            </a:r>
            <a:r>
              <a:rPr sz="2667" spc="-27" dirty="0"/>
              <a:t> </a:t>
            </a:r>
            <a:r>
              <a:rPr sz="2667" spc="73" dirty="0"/>
              <a:t>ЛК</a:t>
            </a:r>
            <a:r>
              <a:rPr sz="2667" spc="-20" dirty="0"/>
              <a:t> </a:t>
            </a:r>
            <a:r>
              <a:rPr sz="2667" spc="127" dirty="0"/>
              <a:t>ППЭ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11684000" y="665922"/>
            <a:ext cx="3657600" cy="170987"/>
          </a:xfrm>
          <a:prstGeom prst="rect">
            <a:avLst/>
          </a:prstGeom>
        </p:spPr>
        <p:txBody>
          <a:bodyPr vert="horz" wrap="square" lIns="0" tIns="9313" rIns="0" bIns="0" rtlCol="0" anchor="ctr">
            <a:spAutoFit/>
          </a:bodyPr>
          <a:lstStyle/>
          <a:p>
            <a:pPr marL="56725">
              <a:spcBef>
                <a:spcPts val="73"/>
              </a:spcBef>
            </a:pPr>
            <a:fld id="{81D60167-4931-47E6-BA6A-407CBD079E47}" type="slidenum">
              <a:rPr spc="-120" dirty="0"/>
              <a:pPr marL="56725">
                <a:spcBef>
                  <a:spcPts val="73"/>
                </a:spcBef>
              </a:pPr>
              <a:t>18</a:t>
            </a:fld>
            <a:endParaRPr spc="-120" dirty="0"/>
          </a:p>
        </p:txBody>
      </p:sp>
      <p:grpSp>
        <p:nvGrpSpPr>
          <p:cNvPr id="15" name="object 15"/>
          <p:cNvGrpSpPr/>
          <p:nvPr/>
        </p:nvGrpSpPr>
        <p:grpSpPr>
          <a:xfrm>
            <a:off x="6309360" y="981455"/>
            <a:ext cx="5604933" cy="1625600"/>
            <a:chOff x="4732020" y="736091"/>
            <a:chExt cx="4203700" cy="12192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2020" y="748296"/>
              <a:ext cx="4203191" cy="11597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2688" y="736091"/>
              <a:ext cx="4178808" cy="12191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9264" y="775715"/>
              <a:ext cx="4113276" cy="10698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79264" y="775715"/>
              <a:ext cx="4113529" cy="1069975"/>
            </a:xfrm>
            <a:custGeom>
              <a:avLst/>
              <a:gdLst/>
              <a:ahLst/>
              <a:cxnLst/>
              <a:rect l="l" t="t" r="r" b="b"/>
              <a:pathLst>
                <a:path w="4113529" h="1069975">
                  <a:moveTo>
                    <a:pt x="0" y="1069848"/>
                  </a:moveTo>
                  <a:lnTo>
                    <a:pt x="4113276" y="1069848"/>
                  </a:lnTo>
                  <a:lnTo>
                    <a:pt x="4113276" y="0"/>
                  </a:lnTo>
                  <a:lnTo>
                    <a:pt x="0" y="0"/>
                  </a:lnTo>
                  <a:lnTo>
                    <a:pt x="0" y="1069848"/>
                  </a:lnTo>
                  <a:close/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78185" y="1049527"/>
            <a:ext cx="5276427" cy="13725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6374" marR="8466" indent="-230288" algn="just">
              <a:spcBef>
                <a:spcPts val="140"/>
              </a:spcBef>
              <a:buClr>
                <a:srgbClr val="36C2C2"/>
              </a:buClr>
              <a:buSzPct val="109090"/>
              <a:buFont typeface="Wingdings"/>
              <a:buChar char=""/>
              <a:tabLst>
                <a:tab pos="247220" algn="l"/>
              </a:tabLst>
            </a:pP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13" dirty="0">
                <a:solidFill>
                  <a:srgbClr val="373B48"/>
                </a:solidFill>
                <a:latin typeface="Verdana"/>
                <a:cs typeface="Verdana"/>
              </a:rPr>
              <a:t>каждого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13" dirty="0">
                <a:solidFill>
                  <a:srgbClr val="373B48"/>
                </a:solidFill>
                <a:latin typeface="Verdana"/>
                <a:cs typeface="Verdana"/>
              </a:rPr>
              <a:t>типа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60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467" spc="60" dirty="0">
                <a:solidFill>
                  <a:srgbClr val="373B48"/>
                </a:solidFill>
                <a:latin typeface="Tahoma"/>
                <a:cs typeface="Tahoma"/>
              </a:rPr>
              <a:t>2</a:t>
            </a:r>
            <a:r>
              <a:rPr sz="1467" spc="67" dirty="0">
                <a:solidFill>
                  <a:srgbClr val="373B48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373B48"/>
                </a:solidFill>
                <a:latin typeface="Verdana"/>
                <a:cs typeface="Verdana"/>
              </a:rPr>
              <a:t>указывается </a:t>
            </a:r>
            <a:r>
              <a:rPr sz="1467" spc="-5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максимальное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количество </a:t>
            </a:r>
            <a:r>
              <a:rPr sz="1467" spc="13" dirty="0">
                <a:solidFill>
                  <a:srgbClr val="373B48"/>
                </a:solidFill>
                <a:latin typeface="Verdana"/>
                <a:cs typeface="Verdana"/>
              </a:rPr>
              <a:t>экземпляров, которые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14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467" spc="-53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467" spc="-33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67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67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467" spc="-20" dirty="0">
                <a:solidFill>
                  <a:srgbClr val="373B48"/>
                </a:solidFill>
                <a:latin typeface="Verdana"/>
                <a:cs typeface="Verdana"/>
              </a:rPr>
              <a:t>ыть</a:t>
            </a:r>
            <a:r>
              <a:rPr sz="1467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запр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67" spc="67" dirty="0">
                <a:solidFill>
                  <a:srgbClr val="373B48"/>
                </a:solidFill>
                <a:latin typeface="Verdana"/>
                <a:cs typeface="Verdana"/>
              </a:rPr>
              <a:t>ш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467" spc="-13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467" spc="-18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467" spc="-13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67" spc="53" dirty="0">
                <a:solidFill>
                  <a:srgbClr val="373B48"/>
                </a:solidFill>
                <a:latin typeface="Verdana"/>
                <a:cs typeface="Verdana"/>
              </a:rPr>
              <a:t>дин</a:t>
            </a:r>
            <a:r>
              <a:rPr sz="1467" spc="-152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-27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лю</a:t>
            </a:r>
            <a:r>
              <a:rPr sz="1467" spc="-7" dirty="0">
                <a:solidFill>
                  <a:srgbClr val="373B48"/>
                </a:solidFill>
                <a:latin typeface="Verdana"/>
                <a:cs typeface="Verdana"/>
              </a:rPr>
              <a:t>ч</a:t>
            </a:r>
            <a:endParaRPr sz="1467">
              <a:latin typeface="Verdana"/>
              <a:cs typeface="Verdana"/>
            </a:endParaRPr>
          </a:p>
          <a:p>
            <a:pPr marL="246374" marR="6773" indent="-230288" algn="just">
              <a:buClr>
                <a:srgbClr val="36C2C2"/>
              </a:buClr>
              <a:buSzPct val="109090"/>
              <a:buFont typeface="Wingdings"/>
              <a:buChar char=""/>
              <a:tabLst>
                <a:tab pos="247220" algn="l"/>
              </a:tabLst>
            </a:pPr>
            <a:r>
              <a:rPr sz="1467" spc="53" dirty="0">
                <a:solidFill>
                  <a:srgbClr val="373B48"/>
                </a:solidFill>
                <a:latin typeface="Verdana"/>
                <a:cs typeface="Verdana"/>
              </a:rPr>
              <a:t>Поле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для запроса </a:t>
            </a:r>
            <a:r>
              <a:rPr sz="1467" spc="53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467" spc="53" dirty="0">
                <a:solidFill>
                  <a:srgbClr val="373B48"/>
                </a:solidFill>
                <a:latin typeface="Tahoma"/>
                <a:cs typeface="Tahoma"/>
              </a:rPr>
              <a:t>2 </a:t>
            </a:r>
            <a:r>
              <a:rPr sz="1467" b="1" spc="53" dirty="0">
                <a:solidFill>
                  <a:srgbClr val="7C88AC"/>
                </a:solidFill>
                <a:latin typeface="Tahoma"/>
                <a:cs typeface="Tahoma"/>
              </a:rPr>
              <a:t>по китайскому </a:t>
            </a:r>
            <a:r>
              <a:rPr sz="1467" b="1" spc="47" dirty="0">
                <a:solidFill>
                  <a:srgbClr val="7C88AC"/>
                </a:solidFill>
                <a:latin typeface="Tahoma"/>
                <a:cs typeface="Tahoma"/>
              </a:rPr>
              <a:t>языку </a:t>
            </a:r>
            <a:r>
              <a:rPr sz="1467" b="1" spc="53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67" spc="13" dirty="0">
                <a:solidFill>
                  <a:srgbClr val="373B48"/>
                </a:solidFill>
                <a:latin typeface="Verdana"/>
                <a:cs typeface="Verdana"/>
              </a:rPr>
              <a:t>отображается </a:t>
            </a:r>
            <a:r>
              <a:rPr sz="1467" spc="73" dirty="0">
                <a:solidFill>
                  <a:srgbClr val="373B48"/>
                </a:solidFill>
                <a:latin typeface="Verdana"/>
                <a:cs typeface="Verdana"/>
              </a:rPr>
              <a:t>при </a:t>
            </a: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наличии </a:t>
            </a:r>
            <a:r>
              <a:rPr sz="1467" spc="13" dirty="0">
                <a:solidFill>
                  <a:srgbClr val="373B48"/>
                </a:solidFill>
                <a:latin typeface="Verdana"/>
                <a:cs typeface="Verdana"/>
              </a:rPr>
              <a:t>назначения </a:t>
            </a:r>
            <a:r>
              <a:rPr sz="1467" spc="73" dirty="0">
                <a:solidFill>
                  <a:srgbClr val="373B48"/>
                </a:solidFill>
                <a:latin typeface="Verdana"/>
                <a:cs typeface="Verdana"/>
              </a:rPr>
              <a:t>ППЭ </a:t>
            </a:r>
            <a:r>
              <a:rPr sz="1467" spc="-7" dirty="0">
                <a:solidFill>
                  <a:srgbClr val="373B48"/>
                </a:solidFill>
                <a:latin typeface="Verdana"/>
                <a:cs typeface="Verdana"/>
              </a:rPr>
              <a:t>на </a:t>
            </a:r>
            <a:r>
              <a:rPr sz="146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r>
              <a:rPr sz="1467" spc="-27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за</a:t>
            </a:r>
            <a:r>
              <a:rPr sz="1467" spc="53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467" spc="47" dirty="0">
                <a:solidFill>
                  <a:srgbClr val="373B48"/>
                </a:solidFill>
                <a:latin typeface="Verdana"/>
                <a:cs typeface="Verdana"/>
              </a:rPr>
              <a:t>ен</a:t>
            </a:r>
            <a:r>
              <a:rPr sz="1467" spc="-18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467" spc="47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67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-27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467" spc="67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467" spc="-33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67" spc="-27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467" spc="67" dirty="0">
                <a:solidFill>
                  <a:srgbClr val="373B48"/>
                </a:solidFill>
                <a:latin typeface="Verdana"/>
                <a:cs typeface="Verdana"/>
              </a:rPr>
              <a:t>й</a:t>
            </a:r>
            <a:r>
              <a:rPr sz="1467" spc="47" dirty="0">
                <a:solidFill>
                  <a:srgbClr val="373B48"/>
                </a:solidFill>
                <a:latin typeface="Verdana"/>
                <a:cs typeface="Verdana"/>
              </a:rPr>
              <a:t>ско</a:t>
            </a:r>
            <a:r>
              <a:rPr sz="1467" spc="67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467" spc="-47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467" spc="-14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dirty="0">
                <a:solidFill>
                  <a:srgbClr val="373B48"/>
                </a:solidFill>
                <a:latin typeface="Verdana"/>
                <a:cs typeface="Verdana"/>
              </a:rPr>
              <a:t>язы</a:t>
            </a:r>
            <a:r>
              <a:rPr sz="1467" spc="-13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467" spc="-47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endParaRPr sz="1467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928863" y="3291839"/>
            <a:ext cx="3982720" cy="1866053"/>
            <a:chOff x="5946647" y="2468879"/>
            <a:chExt cx="2987040" cy="139954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6647" y="2468879"/>
              <a:ext cx="2987040" cy="13746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57315" y="2481071"/>
              <a:ext cx="2962656" cy="13868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93891" y="2496311"/>
              <a:ext cx="2897123" cy="12847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993891" y="2496311"/>
              <a:ext cx="2897505" cy="1285240"/>
            </a:xfrm>
            <a:custGeom>
              <a:avLst/>
              <a:gdLst/>
              <a:ahLst/>
              <a:cxnLst/>
              <a:rect l="l" t="t" r="r" b="b"/>
              <a:pathLst>
                <a:path w="2897504" h="1285239">
                  <a:moveTo>
                    <a:pt x="0" y="1284732"/>
                  </a:moveTo>
                  <a:lnTo>
                    <a:pt x="2897123" y="1284732"/>
                  </a:lnTo>
                  <a:lnTo>
                    <a:pt x="2897123" y="0"/>
                  </a:lnTo>
                  <a:lnTo>
                    <a:pt x="0" y="0"/>
                  </a:lnTo>
                  <a:lnTo>
                    <a:pt x="0" y="1284732"/>
                  </a:lnTo>
                  <a:close/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98028" y="3376507"/>
            <a:ext cx="3654213" cy="15974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6374" marR="6773" indent="-230288" algn="just">
              <a:spcBef>
                <a:spcPts val="133"/>
              </a:spcBef>
              <a:buClr>
                <a:srgbClr val="36C2C2"/>
              </a:buClr>
              <a:buSzPct val="109090"/>
              <a:buFont typeface="Wingdings"/>
              <a:buChar char=""/>
              <a:tabLst>
                <a:tab pos="247220" algn="l"/>
              </a:tabLst>
            </a:pPr>
            <a:r>
              <a:rPr sz="1467" spc="13" dirty="0">
                <a:solidFill>
                  <a:srgbClr val="373B48"/>
                </a:solidFill>
                <a:latin typeface="Verdana"/>
                <a:cs typeface="Verdana"/>
              </a:rPr>
              <a:t>Ключ для 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печати </a:t>
            </a:r>
            <a:r>
              <a:rPr sz="1467" spc="60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467" spc="60" dirty="0">
                <a:solidFill>
                  <a:srgbClr val="373B48"/>
                </a:solidFill>
                <a:latin typeface="Tahoma"/>
                <a:cs typeface="Tahoma"/>
              </a:rPr>
              <a:t>2 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может </a:t>
            </a:r>
            <a:r>
              <a:rPr sz="1467" spc="4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dirty="0">
                <a:solidFill>
                  <a:srgbClr val="373B48"/>
                </a:solidFill>
                <a:latin typeface="Verdana"/>
                <a:cs typeface="Verdana"/>
              </a:rPr>
              <a:t>быть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использован</a:t>
            </a: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только</a:t>
            </a:r>
            <a:r>
              <a:rPr sz="1467" spc="53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-7" dirty="0">
                <a:solidFill>
                  <a:srgbClr val="373B48"/>
                </a:solidFill>
                <a:latin typeface="Verdana"/>
                <a:cs typeface="Verdana"/>
              </a:rPr>
              <a:t>на </a:t>
            </a:r>
            <a:r>
              <a:rPr sz="146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b="1" spc="53" dirty="0">
                <a:solidFill>
                  <a:srgbClr val="7C88AC"/>
                </a:solidFill>
                <a:latin typeface="Tahoma"/>
                <a:cs typeface="Tahoma"/>
              </a:rPr>
              <a:t>зарегистрированной</a:t>
            </a:r>
            <a:r>
              <a:rPr sz="1467" b="1" spc="6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станции </a:t>
            </a:r>
            <a:r>
              <a:rPr sz="1467" spc="-5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67" dirty="0">
                <a:solidFill>
                  <a:srgbClr val="373B48"/>
                </a:solidFill>
                <a:latin typeface="Verdana"/>
                <a:cs typeface="Verdana"/>
              </a:rPr>
              <a:t>ш</a:t>
            </a:r>
            <a:r>
              <a:rPr sz="1467" spc="-33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67" spc="-27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467" spc="67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467" spc="-27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467" spc="-152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73" dirty="0">
                <a:solidFill>
                  <a:srgbClr val="373B48"/>
                </a:solidFill>
                <a:latin typeface="Verdana"/>
                <a:cs typeface="Verdana"/>
              </a:rPr>
              <a:t>ППЭ</a:t>
            </a:r>
            <a:endParaRPr sz="1467">
              <a:latin typeface="Verdana"/>
              <a:cs typeface="Verdana"/>
            </a:endParaRPr>
          </a:p>
          <a:p>
            <a:pPr marL="246374" marR="6773" indent="-230288" algn="just">
              <a:spcBef>
                <a:spcPts val="7"/>
              </a:spcBef>
              <a:buClr>
                <a:srgbClr val="36C2C2"/>
              </a:buClr>
              <a:buSzPct val="109090"/>
              <a:buFont typeface="Wingdings"/>
              <a:buChar char=""/>
              <a:tabLst>
                <a:tab pos="247220" algn="l"/>
              </a:tabLst>
            </a:pP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Выданные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ключи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печати </a:t>
            </a:r>
            <a:r>
              <a:rPr sz="1467" spc="1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60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467" spc="60" dirty="0">
                <a:solidFill>
                  <a:srgbClr val="373B48"/>
                </a:solidFill>
                <a:latin typeface="Tahoma"/>
                <a:cs typeface="Tahoma"/>
              </a:rPr>
              <a:t>2</a:t>
            </a:r>
            <a:r>
              <a:rPr sz="1467" spc="67" dirty="0">
                <a:solidFill>
                  <a:srgbClr val="373B48"/>
                </a:solidFill>
                <a:latin typeface="Tahoma"/>
                <a:cs typeface="Tahoma"/>
              </a:rPr>
              <a:t>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могут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dirty="0">
                <a:solidFill>
                  <a:srgbClr val="373B48"/>
                </a:solidFill>
                <a:latin typeface="Verdana"/>
                <a:cs typeface="Verdana"/>
              </a:rPr>
              <a:t>быть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b="1" spc="33" dirty="0">
                <a:solidFill>
                  <a:srgbClr val="7C88AC"/>
                </a:solidFill>
                <a:latin typeface="Tahoma"/>
                <a:cs typeface="Tahoma"/>
              </a:rPr>
              <a:t>скачаны </a:t>
            </a:r>
            <a:r>
              <a:rPr sz="1467" b="1" spc="4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67" b="1" spc="53" dirty="0">
                <a:solidFill>
                  <a:srgbClr val="7C88AC"/>
                </a:solidFill>
                <a:latin typeface="Tahoma"/>
                <a:cs typeface="Tahoma"/>
              </a:rPr>
              <a:t>повторно</a:t>
            </a:r>
            <a:endParaRPr sz="1467">
              <a:latin typeface="Tahoma"/>
              <a:cs typeface="Tahoma"/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6693" y="1175184"/>
            <a:ext cx="11914293" cy="5862320"/>
            <a:chOff x="0" y="746759"/>
            <a:chExt cx="8935720" cy="4396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774191"/>
              <a:ext cx="5530596" cy="37825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1102" y="767841"/>
              <a:ext cx="5543550" cy="3795395"/>
            </a:xfrm>
            <a:custGeom>
              <a:avLst/>
              <a:gdLst/>
              <a:ahLst/>
              <a:cxnLst/>
              <a:rect l="l" t="t" r="r" b="b"/>
              <a:pathLst>
                <a:path w="5543550" h="3795395">
                  <a:moveTo>
                    <a:pt x="0" y="3795267"/>
                  </a:moveTo>
                  <a:lnTo>
                    <a:pt x="5543296" y="3795267"/>
                  </a:lnTo>
                  <a:lnTo>
                    <a:pt x="5543296" y="0"/>
                  </a:lnTo>
                  <a:lnTo>
                    <a:pt x="0" y="0"/>
                  </a:lnTo>
                  <a:lnTo>
                    <a:pt x="0" y="3795267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88213" y="3076193"/>
              <a:ext cx="3845560" cy="230504"/>
            </a:xfrm>
            <a:custGeom>
              <a:avLst/>
              <a:gdLst/>
              <a:ahLst/>
              <a:cxnLst/>
              <a:rect l="l" t="t" r="r" b="b"/>
              <a:pathLst>
                <a:path w="3845560" h="230504">
                  <a:moveTo>
                    <a:pt x="0" y="230124"/>
                  </a:moveTo>
                  <a:lnTo>
                    <a:pt x="3845052" y="230124"/>
                  </a:lnTo>
                  <a:lnTo>
                    <a:pt x="3845052" y="0"/>
                  </a:lnTo>
                  <a:lnTo>
                    <a:pt x="0" y="0"/>
                  </a:lnTo>
                  <a:lnTo>
                    <a:pt x="0" y="230124"/>
                  </a:lnTo>
                  <a:close/>
                </a:path>
              </a:pathLst>
            </a:custGeom>
            <a:ln w="19049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01071"/>
              <a:ext cx="1310004" cy="10424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4688" y="3041904"/>
              <a:ext cx="3224784" cy="18425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98338" y="3035554"/>
              <a:ext cx="3237865" cy="1855470"/>
            </a:xfrm>
            <a:custGeom>
              <a:avLst/>
              <a:gdLst/>
              <a:ahLst/>
              <a:cxnLst/>
              <a:rect l="l" t="t" r="r" b="b"/>
              <a:pathLst>
                <a:path w="3237865" h="1855470">
                  <a:moveTo>
                    <a:pt x="0" y="1855216"/>
                  </a:moveTo>
                  <a:lnTo>
                    <a:pt x="3237484" y="1855216"/>
                  </a:lnTo>
                  <a:lnTo>
                    <a:pt x="3237484" y="0"/>
                  </a:lnTo>
                  <a:lnTo>
                    <a:pt x="0" y="0"/>
                  </a:lnTo>
                  <a:lnTo>
                    <a:pt x="0" y="1855216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8256" y="746759"/>
              <a:ext cx="3076955" cy="20817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8924" y="775715"/>
              <a:ext cx="3052572" cy="20573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5500" y="774191"/>
              <a:ext cx="2987040" cy="199186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-309543" y="165665"/>
            <a:ext cx="11761895" cy="838819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2667" spc="73" dirty="0"/>
              <a:t>Печать</a:t>
            </a:r>
            <a:r>
              <a:rPr sz="2667" spc="-93" dirty="0"/>
              <a:t> </a:t>
            </a:r>
            <a:r>
              <a:rPr sz="2667" spc="33" dirty="0"/>
              <a:t>ДБО№2.</a:t>
            </a:r>
          </a:p>
          <a:p>
            <a:pPr marL="16933">
              <a:lnSpc>
                <a:spcPct val="100000"/>
              </a:lnSpc>
              <a:spcBef>
                <a:spcPts val="7"/>
              </a:spcBef>
            </a:pPr>
            <a:r>
              <a:rPr sz="2667" spc="73" dirty="0"/>
              <a:t>Печать</a:t>
            </a:r>
            <a:r>
              <a:rPr sz="2667" spc="-53" dirty="0"/>
              <a:t> </a:t>
            </a:r>
            <a:r>
              <a:rPr sz="2667" spc="67" dirty="0"/>
              <a:t>ДБО№2</a:t>
            </a:r>
            <a:r>
              <a:rPr sz="2667" spc="-67" dirty="0"/>
              <a:t> </a:t>
            </a:r>
            <a:r>
              <a:rPr sz="2667" spc="67" dirty="0"/>
              <a:t>на</a:t>
            </a:r>
            <a:r>
              <a:rPr sz="2667" spc="-27" dirty="0"/>
              <a:t> </a:t>
            </a:r>
            <a:r>
              <a:rPr sz="2667" spc="113" dirty="0"/>
              <a:t>станции</a:t>
            </a:r>
            <a:r>
              <a:rPr sz="2667" spc="-47" dirty="0"/>
              <a:t> </a:t>
            </a:r>
            <a:r>
              <a:rPr sz="2667" spc="60" dirty="0"/>
              <a:t>штаба</a:t>
            </a:r>
            <a:r>
              <a:rPr sz="2667" spc="-27" dirty="0"/>
              <a:t> </a:t>
            </a:r>
            <a:r>
              <a:rPr sz="2667" spc="127" dirty="0"/>
              <a:t>ППЭ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xfrm>
            <a:off x="11684000" y="665922"/>
            <a:ext cx="3657600" cy="170987"/>
          </a:xfrm>
          <a:prstGeom prst="rect">
            <a:avLst/>
          </a:prstGeom>
        </p:spPr>
        <p:txBody>
          <a:bodyPr vert="horz" wrap="square" lIns="0" tIns="9313" rIns="0" bIns="0" rtlCol="0" anchor="ctr">
            <a:spAutoFit/>
          </a:bodyPr>
          <a:lstStyle/>
          <a:p>
            <a:pPr marL="56725">
              <a:spcBef>
                <a:spcPts val="73"/>
              </a:spcBef>
            </a:pPr>
            <a:fld id="{81D60167-4931-47E6-BA6A-407CBD079E47}" type="slidenum">
              <a:rPr spc="-120" dirty="0"/>
              <a:pPr marL="56725">
                <a:spcBef>
                  <a:spcPts val="73"/>
                </a:spcBef>
              </a:pPr>
              <a:t>19</a:t>
            </a:fld>
            <a:endParaRPr spc="-120" dirty="0"/>
          </a:p>
        </p:txBody>
      </p:sp>
      <p:sp>
        <p:nvSpPr>
          <p:cNvPr id="13" name="object 13"/>
          <p:cNvSpPr txBox="1"/>
          <p:nvPr/>
        </p:nvSpPr>
        <p:spPr>
          <a:xfrm>
            <a:off x="7802227" y="1637439"/>
            <a:ext cx="3982720" cy="1895904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52205" marR="109217" indent="-230288" algn="just">
              <a:spcBef>
                <a:spcPts val="700"/>
              </a:spcBef>
              <a:buClr>
                <a:srgbClr val="36C2C2"/>
              </a:buClr>
              <a:buSzPct val="109090"/>
              <a:buFont typeface="Wingdings"/>
              <a:buChar char=""/>
              <a:tabLst>
                <a:tab pos="353051" algn="l"/>
              </a:tabLst>
            </a:pP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Сведения 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о 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выделенных  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номерах </a:t>
            </a: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73" dirty="0">
                <a:solidFill>
                  <a:srgbClr val="373B48"/>
                </a:solidFill>
                <a:latin typeface="Verdana"/>
                <a:cs typeface="Verdana"/>
              </a:rPr>
              <a:t>и   </a:t>
            </a:r>
            <a:r>
              <a:rPr sz="1467" spc="-7" dirty="0">
                <a:solidFill>
                  <a:srgbClr val="373B48"/>
                </a:solidFill>
                <a:latin typeface="Verdana"/>
                <a:cs typeface="Verdana"/>
              </a:rPr>
              <a:t>макетах</a:t>
            </a:r>
            <a:r>
              <a:rPr sz="1467" spc="100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53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467" spc="53" dirty="0">
                <a:solidFill>
                  <a:srgbClr val="373B48"/>
                </a:solidFill>
                <a:latin typeface="Tahoma"/>
                <a:cs typeface="Tahoma"/>
              </a:rPr>
              <a:t>2   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содержатся </a:t>
            </a:r>
            <a:r>
              <a:rPr sz="1467" spc="-49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467" spc="-13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dirty="0">
                <a:solidFill>
                  <a:srgbClr val="373B48"/>
                </a:solidFill>
                <a:latin typeface="Verdana"/>
                <a:cs typeface="Verdana"/>
              </a:rPr>
              <a:t>за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467" spc="47" dirty="0">
                <a:solidFill>
                  <a:srgbClr val="373B48"/>
                </a:solidFill>
                <a:latin typeface="Verdana"/>
                <a:cs typeface="Verdana"/>
              </a:rPr>
              <a:t>женн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67" spc="14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467" spc="-17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-27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лю</a:t>
            </a:r>
            <a:r>
              <a:rPr sz="1467" spc="13" dirty="0">
                <a:solidFill>
                  <a:srgbClr val="373B48"/>
                </a:solidFill>
                <a:latin typeface="Verdana"/>
                <a:cs typeface="Verdana"/>
              </a:rPr>
              <a:t>че</a:t>
            </a:r>
            <a:r>
              <a:rPr sz="1467" spc="-14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467" spc="-14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73" dirty="0">
                <a:solidFill>
                  <a:srgbClr val="373B48"/>
                </a:solidFill>
                <a:latin typeface="Verdana"/>
                <a:cs typeface="Verdana"/>
              </a:rPr>
              <a:t>ДБО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№</a:t>
            </a:r>
            <a:r>
              <a:rPr sz="1467" spc="33" dirty="0">
                <a:solidFill>
                  <a:srgbClr val="373B48"/>
                </a:solidFill>
                <a:latin typeface="Tahoma"/>
                <a:cs typeface="Tahoma"/>
              </a:rPr>
              <a:t>2</a:t>
            </a:r>
            <a:endParaRPr sz="1467" dirty="0">
              <a:latin typeface="Tahoma"/>
              <a:cs typeface="Tahoma"/>
            </a:endParaRPr>
          </a:p>
          <a:p>
            <a:pPr marL="352205" marR="110911" indent="-230288" algn="just">
              <a:buClr>
                <a:srgbClr val="36C2C2"/>
              </a:buClr>
              <a:buSzPct val="109090"/>
              <a:buFont typeface="Wingdings"/>
              <a:buChar char=""/>
              <a:tabLst>
                <a:tab pos="353051" algn="l"/>
              </a:tabLst>
            </a:pP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-13" dirty="0">
                <a:solidFill>
                  <a:srgbClr val="373B48"/>
                </a:solidFill>
                <a:latin typeface="Verdana"/>
                <a:cs typeface="Verdana"/>
              </a:rPr>
              <a:t>начала</a:t>
            </a:r>
            <a:r>
              <a:rPr sz="1467" spc="-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печати</a:t>
            </a:r>
            <a:r>
              <a:rPr sz="1467" spc="1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необходимо </a:t>
            </a:r>
            <a:r>
              <a:rPr sz="1467" spc="4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-27" dirty="0">
                <a:solidFill>
                  <a:srgbClr val="373B48"/>
                </a:solidFill>
                <a:latin typeface="Verdana"/>
                <a:cs typeface="Verdana"/>
              </a:rPr>
              <a:t>ак</a:t>
            </a:r>
            <a:r>
              <a:rPr sz="1467" spc="-33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67" spc="67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467" spc="60" dirty="0">
                <a:solidFill>
                  <a:srgbClr val="373B48"/>
                </a:solidFill>
                <a:latin typeface="Verdana"/>
                <a:cs typeface="Verdana"/>
              </a:rPr>
              <a:t>ви</a:t>
            </a:r>
            <a:r>
              <a:rPr sz="1467" spc="53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67" dirty="0">
                <a:solidFill>
                  <a:srgbClr val="373B48"/>
                </a:solidFill>
                <a:latin typeface="Verdana"/>
                <a:cs typeface="Verdana"/>
              </a:rPr>
              <a:t>ва</a:t>
            </a:r>
            <a:r>
              <a:rPr sz="1467" spc="-33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67" spc="-13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467" spc="-152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-27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лю</a:t>
            </a:r>
            <a:r>
              <a:rPr sz="1467" spc="-7" dirty="0">
                <a:solidFill>
                  <a:srgbClr val="373B48"/>
                </a:solidFill>
                <a:latin typeface="Verdana"/>
                <a:cs typeface="Verdana"/>
              </a:rPr>
              <a:t>ч</a:t>
            </a:r>
            <a:r>
              <a:rPr sz="1467" spc="-13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467" spc="-14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73" dirty="0">
                <a:solidFill>
                  <a:srgbClr val="373B48"/>
                </a:solidFill>
                <a:latin typeface="Verdana"/>
                <a:cs typeface="Verdana"/>
              </a:rPr>
              <a:t>ДБО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№</a:t>
            </a:r>
            <a:r>
              <a:rPr sz="1467" spc="33" dirty="0">
                <a:solidFill>
                  <a:srgbClr val="373B48"/>
                </a:solidFill>
                <a:latin typeface="Tahoma"/>
                <a:cs typeface="Tahoma"/>
              </a:rPr>
              <a:t>2</a:t>
            </a:r>
            <a:endParaRPr sz="1467" dirty="0">
              <a:latin typeface="Tahoma"/>
              <a:cs typeface="Tahoma"/>
            </a:endParaRPr>
          </a:p>
          <a:p>
            <a:pPr marL="352205" marR="109217" indent="-230288" algn="just">
              <a:spcBef>
                <a:spcPts val="7"/>
              </a:spcBef>
              <a:buClr>
                <a:srgbClr val="36C2C2"/>
              </a:buClr>
              <a:buSzPct val="109090"/>
              <a:buFont typeface="Wingdings"/>
              <a:buChar char=""/>
              <a:tabLst>
                <a:tab pos="353051" algn="l"/>
              </a:tabLst>
            </a:pPr>
            <a:r>
              <a:rPr sz="1467" spc="7" dirty="0" err="1">
                <a:solidFill>
                  <a:srgbClr val="373B48"/>
                </a:solidFill>
                <a:latin typeface="Verdana"/>
                <a:cs typeface="Verdana"/>
              </a:rPr>
              <a:t>Когда</a:t>
            </a:r>
            <a:r>
              <a:rPr sz="1467" spc="1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количество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dirty="0">
                <a:solidFill>
                  <a:srgbClr val="373B48"/>
                </a:solidFill>
                <a:latin typeface="Verdana"/>
                <a:cs typeface="Verdana"/>
              </a:rPr>
              <a:t>доступных </a:t>
            </a:r>
            <a:r>
              <a:rPr sz="1467" spc="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60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467" spc="60" dirty="0">
                <a:solidFill>
                  <a:srgbClr val="373B48"/>
                </a:solidFill>
                <a:latin typeface="Tahoma"/>
                <a:cs typeface="Tahoma"/>
              </a:rPr>
              <a:t>2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достигнет </a:t>
            </a:r>
            <a:r>
              <a:rPr sz="1467" b="1" spc="-40" dirty="0">
                <a:solidFill>
                  <a:srgbClr val="7C88AC"/>
                </a:solidFill>
                <a:latin typeface="Tahoma"/>
                <a:cs typeface="Tahoma"/>
              </a:rPr>
              <a:t>0</a:t>
            </a:r>
            <a:r>
              <a:rPr sz="1467" spc="-40" dirty="0">
                <a:solidFill>
                  <a:srgbClr val="373B48"/>
                </a:solidFill>
                <a:latin typeface="Tahoma"/>
                <a:cs typeface="Tahoma"/>
              </a:rPr>
              <a:t>,</a:t>
            </a:r>
            <a:r>
              <a:rPr sz="1467" spc="-33" dirty="0">
                <a:solidFill>
                  <a:srgbClr val="373B48"/>
                </a:solidFill>
                <a:latin typeface="Tahoma"/>
                <a:cs typeface="Tahoma"/>
              </a:rPr>
              <a:t> 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необходимо </a:t>
            </a:r>
            <a:r>
              <a:rPr sz="1467" spc="4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33" dirty="0">
                <a:solidFill>
                  <a:srgbClr val="373B48"/>
                </a:solidFill>
                <a:latin typeface="Verdana"/>
                <a:cs typeface="Verdana"/>
              </a:rPr>
              <a:t>запр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сит</a:t>
            </a:r>
            <a:r>
              <a:rPr sz="1467" spc="-13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467" spc="-16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47" dirty="0">
                <a:solidFill>
                  <a:srgbClr val="373B48"/>
                </a:solidFill>
                <a:latin typeface="Verdana"/>
                <a:cs typeface="Verdana"/>
              </a:rPr>
              <a:t>но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вый</a:t>
            </a:r>
            <a:r>
              <a:rPr sz="1467" spc="-152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-27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467" spc="27" dirty="0">
                <a:solidFill>
                  <a:srgbClr val="373B48"/>
                </a:solidFill>
                <a:latin typeface="Verdana"/>
                <a:cs typeface="Verdana"/>
              </a:rPr>
              <a:t>лю</a:t>
            </a:r>
            <a:r>
              <a:rPr sz="1467" spc="-7" dirty="0">
                <a:solidFill>
                  <a:srgbClr val="373B48"/>
                </a:solidFill>
                <a:latin typeface="Verdana"/>
                <a:cs typeface="Verdana"/>
              </a:rPr>
              <a:t>ч</a:t>
            </a:r>
            <a:r>
              <a:rPr sz="1467" spc="-133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20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467" spc="-147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67" spc="73" dirty="0">
                <a:solidFill>
                  <a:srgbClr val="373B48"/>
                </a:solidFill>
                <a:latin typeface="Verdana"/>
                <a:cs typeface="Verdana"/>
              </a:rPr>
              <a:t>ДБО</a:t>
            </a:r>
            <a:r>
              <a:rPr sz="1467" spc="40" dirty="0">
                <a:solidFill>
                  <a:srgbClr val="373B48"/>
                </a:solidFill>
                <a:latin typeface="Verdana"/>
                <a:cs typeface="Verdana"/>
              </a:rPr>
              <a:t>№</a:t>
            </a:r>
            <a:r>
              <a:rPr sz="1467" spc="33" dirty="0">
                <a:solidFill>
                  <a:srgbClr val="373B48"/>
                </a:solidFill>
                <a:latin typeface="Tahoma"/>
                <a:cs typeface="Tahoma"/>
              </a:rPr>
              <a:t>2</a:t>
            </a:r>
            <a:endParaRPr sz="1467" dirty="0">
              <a:latin typeface="Tahoma"/>
              <a:cs typeface="Tahom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2B9FA9-158D-4146-A315-EE96D0F1A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7290" y="493046"/>
            <a:ext cx="1060189" cy="137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0" y="641094"/>
            <a:ext cx="8331199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Получение материалов</a:t>
            </a:r>
            <a:r>
              <a:rPr lang="en-US" sz="3600" b="1" dirty="0"/>
              <a:t> </a:t>
            </a:r>
            <a:r>
              <a:rPr lang="xal-Cyrl" sz="3600" b="1" dirty="0"/>
              <a:t>для проведения экзамена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65" y="1977138"/>
            <a:ext cx="9944895" cy="361492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xal-Cyrl-001" b="1" dirty="0"/>
              <a:t>Получение </a:t>
            </a:r>
            <a:r>
              <a:rPr lang="xal-Cyrl" b="1" dirty="0"/>
              <a:t>ПО</a:t>
            </a:r>
            <a:r>
              <a:rPr lang="xal-Cyrl-001" b="1" dirty="0"/>
              <a:t> для проведения ЕГЭ из РЦОИ</a:t>
            </a:r>
            <a:endParaRPr lang="ru-RU" b="1" dirty="0"/>
          </a:p>
          <a:p>
            <a:pPr>
              <a:buFontTx/>
              <a:buChar char="-"/>
            </a:pPr>
            <a:r>
              <a:rPr lang="ru-RU" b="1" dirty="0"/>
              <a:t>Установка стандартного ПО</a:t>
            </a:r>
            <a:endParaRPr lang="xal-Cyrl-001" b="1" dirty="0"/>
          </a:p>
          <a:p>
            <a:pPr>
              <a:buFontTx/>
              <a:buChar char="-"/>
            </a:pPr>
            <a:r>
              <a:rPr lang="xal-Cyrl-001" b="1" dirty="0"/>
              <a:t>Установка станций</a:t>
            </a:r>
          </a:p>
          <a:p>
            <a:pPr lvl="1">
              <a:buFontTx/>
              <a:buChar char="-"/>
            </a:pPr>
            <a:r>
              <a:rPr lang="xal-Cyrl-001" b="1" dirty="0"/>
              <a:t>Станци</a:t>
            </a:r>
            <a:r>
              <a:rPr lang="ru-RU" b="1" dirty="0"/>
              <a:t>и</a:t>
            </a:r>
            <a:r>
              <a:rPr lang="xal-Cyrl-001" b="1" dirty="0"/>
              <a:t> печати (Станция организатора)</a:t>
            </a:r>
            <a:r>
              <a:rPr lang="ru-RU" b="1" dirty="0"/>
              <a:t>    </a:t>
            </a:r>
            <a:r>
              <a:rPr lang="ru-RU" b="1" u="sng" dirty="0">
                <a:solidFill>
                  <a:srgbClr val="FF0000"/>
                </a:solidFill>
              </a:rPr>
              <a:t>ОБНОВЛЕНИЕ 24.1.1</a:t>
            </a:r>
          </a:p>
          <a:p>
            <a:pPr lvl="1">
              <a:buFontTx/>
              <a:buChar char="-"/>
            </a:pPr>
            <a:r>
              <a:rPr lang="xal-Cyrl-001" b="1" dirty="0"/>
              <a:t>Станция штаба ППЭ</a:t>
            </a:r>
            <a:r>
              <a:rPr lang="ru-RU" b="1" dirty="0"/>
              <a:t>                                          </a:t>
            </a:r>
            <a:r>
              <a:rPr lang="ru-RU" b="1" u="sng" dirty="0">
                <a:solidFill>
                  <a:srgbClr val="FF0000"/>
                </a:solidFill>
              </a:rPr>
              <a:t>ОБНОВЛЕНИЕ 24.1.1</a:t>
            </a:r>
          </a:p>
          <a:p>
            <a:pPr lvl="1">
              <a:buFontTx/>
              <a:buChar char="-"/>
            </a:pPr>
            <a:r>
              <a:rPr lang="xal-Cyrl" b="1" dirty="0"/>
              <a:t>Резервны</a:t>
            </a:r>
            <a:r>
              <a:rPr lang="ru-RU" b="1" dirty="0"/>
              <a:t>х</a:t>
            </a:r>
            <a:r>
              <a:rPr lang="xal-Cyrl" b="1" dirty="0"/>
              <a:t> станци</a:t>
            </a:r>
            <a:r>
              <a:rPr lang="ru-RU" b="1" dirty="0"/>
              <a:t>й</a:t>
            </a:r>
          </a:p>
          <a:p>
            <a:pPr lvl="1">
              <a:buFontTx/>
              <a:buChar char="-"/>
            </a:pPr>
            <a:endParaRPr lang="xal-Cyrl" b="1" dirty="0"/>
          </a:p>
          <a:p>
            <a:pPr marL="457200" lvl="1" indent="0" algn="ctr">
              <a:buNone/>
            </a:pPr>
            <a:endParaRPr lang="ru-RU" b="1" dirty="0">
              <a:solidFill>
                <a:schemeClr val="bg1">
                  <a:lumMod val="95000"/>
                </a:schemeClr>
              </a:solidFill>
              <a:highlight>
                <a:srgbClr val="FF0000"/>
              </a:highlight>
            </a:endParaRPr>
          </a:p>
          <a:p>
            <a:pPr marL="457200" lvl="1" indent="0" algn="ctr">
              <a:buNone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ЧИТАЕМ РЕГЛАМЕНТ РТМ И ДЕТАЛЬНЫЕ ИНСТРУКЦИИ ППЭ          </a:t>
            </a:r>
            <a:endParaRPr lang="xal-Cyrl-001" b="1" dirty="0">
              <a:solidFill>
                <a:schemeClr val="bg1">
                  <a:lumMod val="95000"/>
                </a:schemeClr>
              </a:solidFill>
              <a:highlight>
                <a:srgbClr val="FF0000"/>
              </a:highlight>
            </a:endParaRPr>
          </a:p>
          <a:p>
            <a:pPr lvl="1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3771953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612" y="181204"/>
            <a:ext cx="6662740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Станция ПЕЧАТИ </a:t>
            </a:r>
            <a:r>
              <a:rPr lang="ru-RU" sz="3600" b="1" dirty="0" err="1"/>
              <a:t>ппэ</a:t>
            </a:r>
            <a:r>
              <a:rPr lang="ru-RU" sz="3600" b="1" dirty="0"/>
              <a:t>. </a:t>
            </a:r>
            <a:r>
              <a:rPr lang="xal-Cyrl-001" sz="3600" b="1" dirty="0"/>
              <a:t>сканирование</a:t>
            </a:r>
            <a:r>
              <a:rPr lang="ru-RU" sz="3600" b="1" dirty="0"/>
              <a:t> ЭМ</a:t>
            </a:r>
            <a:endParaRPr lang="en-US" sz="3600" b="1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F7EFE01-8ECE-45A8-8654-D5040D86248B}"/>
              </a:ext>
            </a:extLst>
          </p:cNvPr>
          <p:cNvSpPr/>
          <p:nvPr/>
        </p:nvSpPr>
        <p:spPr>
          <a:xfrm rot="10800000">
            <a:off x="6807610" y="4564266"/>
            <a:ext cx="639320" cy="16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46657-84B8-4DC5-8954-F087420DA35E}"/>
              </a:ext>
            </a:extLst>
          </p:cNvPr>
          <p:cNvSpPr txBox="1"/>
          <p:nvPr/>
        </p:nvSpPr>
        <p:spPr>
          <a:xfrm>
            <a:off x="7440068" y="4461844"/>
            <a:ext cx="3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al-Cyrl-001" b="1" dirty="0">
                <a:solidFill>
                  <a:srgbClr val="FF0000"/>
                </a:solidFill>
                <a:latin typeface="+mj-lt"/>
              </a:rPr>
              <a:t>2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57986F80-E1AC-40F6-8506-CFEA0931310E}"/>
              </a:ext>
            </a:extLst>
          </p:cNvPr>
          <p:cNvSpPr/>
          <p:nvPr/>
        </p:nvSpPr>
        <p:spPr>
          <a:xfrm rot="10800000">
            <a:off x="5297612" y="3185089"/>
            <a:ext cx="639320" cy="16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F7716-2A89-4456-81F8-D618079D0551}"/>
              </a:ext>
            </a:extLst>
          </p:cNvPr>
          <p:cNvSpPr txBox="1"/>
          <p:nvPr/>
        </p:nvSpPr>
        <p:spPr>
          <a:xfrm>
            <a:off x="5936932" y="3082667"/>
            <a:ext cx="3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78E39-F762-44A4-B634-F03F61524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" y="1482112"/>
            <a:ext cx="8186871" cy="48503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2AD2E7-3BB6-4A63-A17A-3FF43513D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49" y="86071"/>
            <a:ext cx="1172147" cy="1396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53E975-DC0A-2B46-38A1-50AA34FC327F}"/>
              </a:ext>
            </a:extLst>
          </p:cNvPr>
          <p:cNvSpPr txBox="1"/>
          <p:nvPr/>
        </p:nvSpPr>
        <p:spPr>
          <a:xfrm>
            <a:off x="8272328" y="1782143"/>
            <a:ext cx="39827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/>
              <a:t>СПИСОК ФОРМ, КОТОРЫЕ СКАНИРУЮТСЯ НА СТАНЦИИ ПЕЧАТИ:</a:t>
            </a:r>
          </a:p>
          <a:p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ППЭ 05-02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ППЭ 12-04МАШ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ППЭ 12-02 </a:t>
            </a:r>
          </a:p>
        </p:txBody>
      </p:sp>
    </p:spTree>
    <p:extLst>
      <p:ext uri="{BB962C8B-B14F-4D97-AF65-F5344CB8AC3E}">
        <p14:creationId xmlns:p14="http://schemas.microsoft.com/office/powerpoint/2010/main" val="3421324458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72" y="339958"/>
            <a:ext cx="8357428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Станция ПЕЧАТИ </a:t>
            </a:r>
            <a:r>
              <a:rPr lang="ru-RU" sz="3600" b="1" dirty="0" err="1"/>
              <a:t>ппэ</a:t>
            </a:r>
            <a:r>
              <a:rPr lang="ru-RU" sz="3600" b="1" dirty="0"/>
              <a:t>. </a:t>
            </a:r>
            <a:r>
              <a:rPr lang="xal-Cyrl-001" sz="3600" b="1" dirty="0"/>
              <a:t>Экспорт результатов сканирования</a:t>
            </a:r>
            <a:endParaRPr lang="en-US" sz="3600" b="1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21B0AFBF-F48C-458B-ABA2-4385AE448D5E}"/>
              </a:ext>
            </a:extLst>
          </p:cNvPr>
          <p:cNvSpPr/>
          <p:nvPr/>
        </p:nvSpPr>
        <p:spPr>
          <a:xfrm rot="10800000">
            <a:off x="4262914" y="2450378"/>
            <a:ext cx="639320" cy="16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74E4F-1067-4128-A497-97C98E669CD9}"/>
              </a:ext>
            </a:extLst>
          </p:cNvPr>
          <p:cNvSpPr txBox="1"/>
          <p:nvPr/>
        </p:nvSpPr>
        <p:spPr>
          <a:xfrm>
            <a:off x="4902234" y="2347956"/>
            <a:ext cx="3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DBA054-01B6-4C7F-BD8E-EB4FC7E13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89" y="1370247"/>
            <a:ext cx="9593014" cy="5344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197C5-D9BD-4EC6-85F6-5EB1688E352C}"/>
              </a:ext>
            </a:extLst>
          </p:cNvPr>
          <p:cNvSpPr txBox="1"/>
          <p:nvPr/>
        </p:nvSpPr>
        <p:spPr>
          <a:xfrm>
            <a:off x="9973868" y="6014598"/>
            <a:ext cx="3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al-Cyrl-001" b="1" dirty="0">
                <a:solidFill>
                  <a:srgbClr val="FF0000"/>
                </a:solidFill>
                <a:latin typeface="+mj-lt"/>
              </a:rPr>
              <a:t>2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1A0B3-8072-4648-94CB-B793CB6048EE}"/>
              </a:ext>
            </a:extLst>
          </p:cNvPr>
          <p:cNvSpPr txBox="1"/>
          <p:nvPr/>
        </p:nvSpPr>
        <p:spPr>
          <a:xfrm>
            <a:off x="4960530" y="2347956"/>
            <a:ext cx="3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00739D-1EEB-40A7-BFB8-94A02C831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32" y="564635"/>
            <a:ext cx="1172147" cy="1396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6743174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72" y="339958"/>
            <a:ext cx="8357428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Станция ПЕЧАТИ </a:t>
            </a:r>
            <a:r>
              <a:rPr lang="ru-RU" sz="3600" b="1" dirty="0" err="1"/>
              <a:t>ппэ</a:t>
            </a:r>
            <a:r>
              <a:rPr lang="ru-RU" sz="3600" b="1" dirty="0"/>
              <a:t>. </a:t>
            </a:r>
            <a:r>
              <a:rPr lang="xal-Cyrl" sz="3600" b="1" dirty="0"/>
              <a:t>ЗАВЕРШЕНИЕ ЭКЗАМЕНА</a:t>
            </a:r>
            <a:endParaRPr lang="en-US" sz="3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424A26-EEA1-4BA1-931D-F7190838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91" y="1277895"/>
            <a:ext cx="9573961" cy="5382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CE3D45-AC51-4C0D-ABA2-04FEBEAF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32" y="564635"/>
            <a:ext cx="1172147" cy="1396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3245331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72" y="339958"/>
            <a:ext cx="8357428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Станция ПЕЧАТИ </a:t>
            </a:r>
            <a:r>
              <a:rPr lang="ru-RU" sz="3600" b="1" dirty="0" err="1"/>
              <a:t>ппэ</a:t>
            </a:r>
            <a:r>
              <a:rPr lang="ru-RU" sz="3600" b="1" dirty="0"/>
              <a:t>. </a:t>
            </a:r>
            <a:r>
              <a:rPr lang="xal-Cyrl" sz="3600" b="1" dirty="0"/>
              <a:t>ЗАВЕРШЕНИЕ ЭКЗАМЕНА</a:t>
            </a:r>
            <a:endParaRPr lang="en-US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80F535-31E9-4617-B52A-6516836DF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98" y="1370247"/>
            <a:ext cx="9516803" cy="5382376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21105BD4-2119-47B5-B013-94628CB4BD18}"/>
              </a:ext>
            </a:extLst>
          </p:cNvPr>
          <p:cNvSpPr/>
          <p:nvPr/>
        </p:nvSpPr>
        <p:spPr>
          <a:xfrm rot="10800000">
            <a:off x="3982498" y="4242602"/>
            <a:ext cx="639320" cy="16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C07F3-3892-4979-B05C-496B2586AEDE}"/>
              </a:ext>
            </a:extLst>
          </p:cNvPr>
          <p:cNvSpPr txBox="1"/>
          <p:nvPr/>
        </p:nvSpPr>
        <p:spPr>
          <a:xfrm>
            <a:off x="4621818" y="4140180"/>
            <a:ext cx="3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7654DF-02B8-4878-BD07-29EEAE44A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701" y="2400536"/>
            <a:ext cx="2514951" cy="2448267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FED71B7-7311-4EF9-9E7D-F4B1401EB0B0}"/>
              </a:ext>
            </a:extLst>
          </p:cNvPr>
          <p:cNvSpPr/>
          <p:nvPr/>
        </p:nvSpPr>
        <p:spPr>
          <a:xfrm rot="10800000">
            <a:off x="5988082" y="3066074"/>
            <a:ext cx="639320" cy="16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48ACD-4EA5-496E-983E-6E1D5EEC2D84}"/>
              </a:ext>
            </a:extLst>
          </p:cNvPr>
          <p:cNvSpPr txBox="1"/>
          <p:nvPr/>
        </p:nvSpPr>
        <p:spPr>
          <a:xfrm>
            <a:off x="6627402" y="2963652"/>
            <a:ext cx="3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al-Cyrl-001" b="1" dirty="0">
                <a:solidFill>
                  <a:srgbClr val="FF0000"/>
                </a:solidFill>
                <a:latin typeface="+mj-lt"/>
              </a:rPr>
              <a:t>2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2E936D-FDDB-4ECB-890A-4093ECFDD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732" y="564635"/>
            <a:ext cx="1172147" cy="1396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3168201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572" y="235183"/>
            <a:ext cx="8357428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Сканирование форм </a:t>
            </a:r>
            <a:r>
              <a:rPr lang="ru-RU" sz="3600" b="1" dirty="0" err="1"/>
              <a:t>ппэ</a:t>
            </a:r>
            <a:r>
              <a:rPr lang="ru-RU" sz="3600" b="1" dirty="0"/>
              <a:t> на Станции штаба </a:t>
            </a:r>
            <a:r>
              <a:rPr lang="ru-RU" sz="3600" b="1" dirty="0" err="1"/>
              <a:t>ппэ</a:t>
            </a:r>
            <a:endParaRPr lang="en-US" sz="3600" b="1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840779B-0292-4051-93DF-ACD721F417D1}"/>
              </a:ext>
            </a:extLst>
          </p:cNvPr>
          <p:cNvSpPr txBox="1">
            <a:spLocks/>
          </p:cNvSpPr>
          <p:nvPr/>
        </p:nvSpPr>
        <p:spPr>
          <a:xfrm>
            <a:off x="1845634" y="1265472"/>
            <a:ext cx="10203936" cy="2340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ru-RU" b="1" dirty="0"/>
              <a:t>После загрузки ключа доступа к ЭМ нажмите </a:t>
            </a:r>
            <a:r>
              <a:rPr lang="en-US" b="1" dirty="0"/>
              <a:t>“</a:t>
            </a:r>
            <a:r>
              <a:rPr lang="ru-RU" b="1" dirty="0"/>
              <a:t>Продолжить</a:t>
            </a:r>
            <a:r>
              <a:rPr lang="en-US" b="1" dirty="0"/>
              <a:t>”</a:t>
            </a:r>
            <a:r>
              <a:rPr lang="ru-RU" b="1" dirty="0"/>
              <a:t>, отсканируйте </a:t>
            </a:r>
            <a:r>
              <a:rPr lang="en-US" b="1" dirty="0"/>
              <a:t>“</a:t>
            </a:r>
            <a:r>
              <a:rPr lang="ru-RU" b="1" dirty="0"/>
              <a:t>Сканировать</a:t>
            </a:r>
            <a:r>
              <a:rPr lang="en-US" b="1" dirty="0"/>
              <a:t>”</a:t>
            </a:r>
            <a:r>
              <a:rPr lang="ru-RU" b="1" dirty="0"/>
              <a:t> после сканирования </a:t>
            </a:r>
            <a:r>
              <a:rPr lang="en-US" b="1" dirty="0"/>
              <a:t>“</a:t>
            </a:r>
            <a:r>
              <a:rPr lang="ru-RU" b="1" dirty="0"/>
              <a:t>Перейти к экспорту</a:t>
            </a:r>
            <a:r>
              <a:rPr lang="en-US" b="1" dirty="0"/>
              <a:t>”</a:t>
            </a:r>
            <a:r>
              <a:rPr lang="ru-RU" b="1" dirty="0"/>
              <a:t> , обновите информацию о токене и сохраните файл .</a:t>
            </a:r>
            <a:r>
              <a:rPr lang="en-US" b="1" dirty="0" err="1"/>
              <a:t>bnk</a:t>
            </a:r>
            <a:endParaRPr lang="en-US" b="1" dirty="0"/>
          </a:p>
          <a:p>
            <a:pPr marL="457200" lvl="1" indent="0" algn="just">
              <a:buNone/>
            </a:pPr>
            <a:endParaRPr lang="ru-RU" b="1" dirty="0"/>
          </a:p>
          <a:p>
            <a:pPr marL="457200" lvl="1" indent="0" algn="just">
              <a:buNone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НА СТАНЦИИ ШТАБА СКАНИРУЮТСЯ </a:t>
            </a:r>
            <a:r>
              <a:rPr lang="ru-RU" b="1" u="sng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ТОЛЬКО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 ФОРМЫ, КОТОРЫЕ НЕ СКАНИРОВАЛИСЬ НА СТАНЦИИ ПЕЧАТИ         </a:t>
            </a:r>
            <a:endParaRPr lang="xal-Cyrl-001" b="1" dirty="0">
              <a:solidFill>
                <a:schemeClr val="bg1">
                  <a:lumMod val="95000"/>
                </a:schemeClr>
              </a:solidFill>
              <a:highlight>
                <a:srgbClr val="FF0000"/>
              </a:highlight>
            </a:endParaRPr>
          </a:p>
          <a:p>
            <a:pPr marL="457200" lvl="1" indent="0" algn="just">
              <a:buNone/>
            </a:pP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8D51C3-F967-4C1E-9D6A-378EF5B5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39" y="3168395"/>
            <a:ext cx="6223601" cy="3529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2EA1D2-2246-4C1B-9FF4-83EB0A43E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4" y="493046"/>
            <a:ext cx="1060189" cy="137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4993373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AA7DAA-AFAE-766E-EE71-0C163AC39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3" y="1830388"/>
            <a:ext cx="9007475" cy="459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FF90E-F476-32F2-C4AD-D15EB6B4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013" y="187325"/>
            <a:ext cx="6453187" cy="10302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/>
              <a:t>Передача ПАКЕТОВ ЭМ в </a:t>
            </a:r>
            <a:r>
              <a:rPr lang="ru-RU" sz="3600" b="1" dirty="0" err="1"/>
              <a:t>рцои</a:t>
            </a:r>
            <a:r>
              <a:rPr lang="ru-RU" sz="3600" b="1" dirty="0"/>
              <a:t> через </a:t>
            </a:r>
            <a:r>
              <a:rPr lang="ru-RU" sz="3600" b="1" dirty="0" err="1"/>
              <a:t>лк</a:t>
            </a:r>
            <a:r>
              <a:rPr lang="ru-RU" sz="3600" b="1" dirty="0"/>
              <a:t> </a:t>
            </a:r>
            <a:r>
              <a:rPr lang="ru-RU" sz="3600" b="1" dirty="0" err="1"/>
              <a:t>ппэ</a:t>
            </a:r>
            <a:endParaRPr lang="en-US" sz="36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EBFCDB-ECD8-E83A-30AD-3F7894D6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4450" y="593725"/>
            <a:ext cx="2743200" cy="365125"/>
          </a:xfrm>
        </p:spPr>
        <p:txBody>
          <a:bodyPr/>
          <a:lstStyle/>
          <a:p>
            <a:pPr>
              <a:defRPr/>
            </a:pPr>
            <a:fld id="{2B648D73-6FEF-4978-A3DA-9FBE2D4B5C8C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8917" name="Объект 2">
            <a:extLst>
              <a:ext uri="{FF2B5EF4-FFF2-40B4-BE49-F238E27FC236}">
                <a16:creationId xmlns:a16="http://schemas.microsoft.com/office/drawing/2014/main" id="{2ADCBDD7-9B8E-6585-BF81-C5E40681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303338"/>
            <a:ext cx="114474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r>
              <a:rPr lang="ru-RU" altLang="ru-RU" sz="1600" b="1"/>
              <a:t>Проведение экзамена </a:t>
            </a:r>
            <a:r>
              <a:rPr lang="en-US" altLang="ru-RU" sz="1600" b="1"/>
              <a:t>&gt; </a:t>
            </a:r>
            <a:r>
              <a:rPr lang="ru-RU" altLang="ru-RU" sz="1600" b="1"/>
              <a:t>Передача ЭМ в РЦОИ </a:t>
            </a:r>
            <a:r>
              <a:rPr lang="en-US" altLang="ru-RU" sz="1600" b="1"/>
              <a:t>&gt; “</a:t>
            </a:r>
            <a:r>
              <a:rPr lang="ru-RU" altLang="ru-RU" sz="1600" b="1"/>
              <a:t>Загрузить пакеты</a:t>
            </a:r>
            <a:r>
              <a:rPr lang="en-US" altLang="ru-RU" sz="1600" b="1"/>
              <a:t>” &gt;</a:t>
            </a:r>
            <a:r>
              <a:rPr lang="ru-RU" altLang="ru-RU" sz="1600" b="1"/>
              <a:t> Дождаться статуса пакета</a:t>
            </a:r>
          </a:p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ru-RU" altLang="ru-RU" b="1"/>
          </a:p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ru-RU" altLang="ru-RU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8AF83-654F-6642-619D-3EA51A1AD6C9}"/>
              </a:ext>
            </a:extLst>
          </p:cNvPr>
          <p:cNvSpPr txBox="1"/>
          <p:nvPr/>
        </p:nvSpPr>
        <p:spPr>
          <a:xfrm>
            <a:off x="8312150" y="2901950"/>
            <a:ext cx="301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92C669-BAB2-698A-340E-AB37967CE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25" y="3743325"/>
            <a:ext cx="4092575" cy="2446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2849E-6011-58ED-A30E-50F525BBB262}"/>
              </a:ext>
            </a:extLst>
          </p:cNvPr>
          <p:cNvSpPr txBox="1"/>
          <p:nvPr/>
        </p:nvSpPr>
        <p:spPr>
          <a:xfrm>
            <a:off x="3600450" y="5888038"/>
            <a:ext cx="3000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BDDDD3-55B6-418E-2410-A9D347F61A8D}"/>
              </a:ext>
            </a:extLst>
          </p:cNvPr>
          <p:cNvSpPr txBox="1"/>
          <p:nvPr/>
        </p:nvSpPr>
        <p:spPr>
          <a:xfrm>
            <a:off x="7769225" y="3743325"/>
            <a:ext cx="3000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922" name="TextBox 2">
            <a:extLst>
              <a:ext uri="{FF2B5EF4-FFF2-40B4-BE49-F238E27FC236}">
                <a16:creationId xmlns:a16="http://schemas.microsoft.com/office/drawing/2014/main" id="{D7907BA6-DB60-0B00-0DC5-B54E381F2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475" y="2127498"/>
            <a:ext cx="293052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2200" u="sng" dirty="0" err="1"/>
              <a:t>Ст</a:t>
            </a:r>
            <a:r>
              <a:rPr lang="en-US" altLang="ru-RU" sz="2200" u="sng" dirty="0"/>
              <a:t>.</a:t>
            </a:r>
            <a:r>
              <a:rPr lang="ru-RU" altLang="ru-RU" sz="2200" u="sng" dirty="0"/>
              <a:t>организатора:</a:t>
            </a:r>
          </a:p>
          <a:p>
            <a:pPr eaLnBrk="1" hangingPunct="1"/>
            <a:r>
              <a:rPr lang="en-US" altLang="ru-RU" sz="2200" b="1" dirty="0"/>
              <a:t>BLANK_EGE_08_...</a:t>
            </a:r>
          </a:p>
          <a:p>
            <a:pPr eaLnBrk="1" hangingPunct="1"/>
            <a:endParaRPr lang="en-US" altLang="ru-RU" dirty="0"/>
          </a:p>
          <a:p>
            <a:pPr eaLnBrk="1" hangingPunct="1"/>
            <a:r>
              <a:rPr lang="ru-RU" altLang="ru-RU" u="sng" dirty="0" err="1"/>
              <a:t>Ст</a:t>
            </a:r>
            <a:r>
              <a:rPr lang="en-US" altLang="ru-RU" u="sng" dirty="0"/>
              <a:t>.</a:t>
            </a:r>
            <a:r>
              <a:rPr lang="ru-RU" altLang="ru-RU" u="sng" dirty="0"/>
              <a:t>штаба:</a:t>
            </a:r>
          </a:p>
          <a:p>
            <a:pPr eaLnBrk="1" hangingPunct="1"/>
            <a:r>
              <a:rPr lang="en-US" altLang="ru-RU" b="1" dirty="0"/>
              <a:t>BLANK_EGE_08_.</a:t>
            </a:r>
            <a:r>
              <a:rPr lang="ru-RU" altLang="ru-RU" b="1" dirty="0"/>
              <a:t>.._7777_</a:t>
            </a:r>
            <a:endParaRPr lang="en-US" altLang="ru-RU" b="1" dirty="0"/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80225-2D57-1FE4-0176-717F8936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813" y="285750"/>
            <a:ext cx="6453187" cy="10302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/>
              <a:t>Передача ЖУРНАЛОВ в </a:t>
            </a:r>
            <a:r>
              <a:rPr lang="ru-RU" sz="3600" b="1" dirty="0" err="1"/>
              <a:t>рцои</a:t>
            </a:r>
            <a:r>
              <a:rPr lang="ru-RU" sz="3600" b="1" dirty="0"/>
              <a:t> через </a:t>
            </a:r>
            <a:r>
              <a:rPr lang="ru-RU" sz="3600" b="1" dirty="0" err="1"/>
              <a:t>лк</a:t>
            </a:r>
            <a:r>
              <a:rPr lang="ru-RU" sz="3600" b="1" dirty="0"/>
              <a:t> </a:t>
            </a:r>
            <a:r>
              <a:rPr lang="ru-RU" sz="3600" b="1" dirty="0" err="1"/>
              <a:t>ппэ</a:t>
            </a:r>
            <a:endParaRPr lang="en-US" sz="36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534073-E6EB-B25E-D9E7-459B669D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576263"/>
            <a:ext cx="2743200" cy="365125"/>
          </a:xfrm>
        </p:spPr>
        <p:txBody>
          <a:bodyPr/>
          <a:lstStyle/>
          <a:p>
            <a:pPr>
              <a:defRPr/>
            </a:pPr>
            <a:fld id="{F33107C1-D1E7-49E4-BA4C-5FC0D0223B79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39940" name="Объект 2">
            <a:extLst>
              <a:ext uri="{FF2B5EF4-FFF2-40B4-BE49-F238E27FC236}">
                <a16:creationId xmlns:a16="http://schemas.microsoft.com/office/drawing/2014/main" id="{418DEC71-6A1E-A5E7-B2AA-0CC732CB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1217613"/>
            <a:ext cx="9672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r>
              <a:rPr lang="ru-RU" altLang="ru-RU" b="1"/>
              <a:t>Проведение экзамена </a:t>
            </a:r>
            <a:r>
              <a:rPr lang="en-US" altLang="ru-RU" b="1"/>
              <a:t>&gt; </a:t>
            </a:r>
            <a:r>
              <a:rPr lang="ru-RU" altLang="ru-RU" b="1"/>
              <a:t>Передача журнала </a:t>
            </a:r>
            <a:r>
              <a:rPr lang="en-US" altLang="ru-RU" b="1"/>
              <a:t>&gt; “</a:t>
            </a:r>
            <a:r>
              <a:rPr lang="ru-RU" altLang="ru-RU" b="1"/>
              <a:t>Передать журналы</a:t>
            </a:r>
            <a:r>
              <a:rPr lang="en-US" altLang="ru-RU" b="1"/>
              <a:t>”</a:t>
            </a:r>
            <a:endParaRPr lang="ru-RU" altLang="ru-RU" b="1"/>
          </a:p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ru-RU" altLang="ru-RU" b="1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DA0BC7-2158-5E12-F3A1-81BA859D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63" y="2001838"/>
            <a:ext cx="9007475" cy="462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BC2EA-33D3-1441-8048-681C4251FDDF}"/>
              </a:ext>
            </a:extLst>
          </p:cNvPr>
          <p:cNvSpPr txBox="1"/>
          <p:nvPr/>
        </p:nvSpPr>
        <p:spPr>
          <a:xfrm>
            <a:off x="4216400" y="1662113"/>
            <a:ext cx="301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1EE07-E324-E300-90A6-7A6DC6AFC62C}"/>
              </a:ext>
            </a:extLst>
          </p:cNvPr>
          <p:cNvSpPr txBox="1"/>
          <p:nvPr/>
        </p:nvSpPr>
        <p:spPr>
          <a:xfrm>
            <a:off x="8826500" y="3319463"/>
            <a:ext cx="301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781644-B929-B737-A795-4C31AD181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25" y="3660775"/>
            <a:ext cx="3746500" cy="233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4DB2D3-F72F-65F7-8184-5687B2D1BEC7}"/>
              </a:ext>
            </a:extLst>
          </p:cNvPr>
          <p:cNvSpPr txBox="1"/>
          <p:nvPr/>
        </p:nvSpPr>
        <p:spPr>
          <a:xfrm>
            <a:off x="4816475" y="5262563"/>
            <a:ext cx="301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80AEB05-EB1A-309C-5FE5-833BFEB6277D}"/>
              </a:ext>
            </a:extLst>
          </p:cNvPr>
          <p:cNvCxnSpPr>
            <a:cxnSpLocks/>
          </p:cNvCxnSpPr>
          <p:nvPr/>
        </p:nvCxnSpPr>
        <p:spPr>
          <a:xfrm>
            <a:off x="4727575" y="5018088"/>
            <a:ext cx="2055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CAF0EDE-2ED5-DA30-49AE-3876C0537563}"/>
              </a:ext>
            </a:extLst>
          </p:cNvPr>
          <p:cNvCxnSpPr>
            <a:cxnSpLocks/>
          </p:cNvCxnSpPr>
          <p:nvPr/>
        </p:nvCxnSpPr>
        <p:spPr>
          <a:xfrm>
            <a:off x="4727575" y="5262563"/>
            <a:ext cx="2055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0">
            <a:extLst>
              <a:ext uri="{FF2B5EF4-FFF2-40B4-BE49-F238E27FC236}">
                <a16:creationId xmlns:a16="http://schemas.microsoft.com/office/drawing/2014/main" id="{CCC2F077-A7A5-79F6-EBC9-79BEB6863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746250"/>
            <a:ext cx="94742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1ADB3-C979-0EAD-6787-AE4C0A73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813" y="285750"/>
            <a:ext cx="6453187" cy="10302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/>
              <a:t>Передача статуса проведения</a:t>
            </a:r>
            <a:endParaRPr lang="en-US" sz="36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53EE2B-9270-B886-538E-261750AE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576263"/>
            <a:ext cx="2743200" cy="365125"/>
          </a:xfrm>
        </p:spPr>
        <p:txBody>
          <a:bodyPr/>
          <a:lstStyle/>
          <a:p>
            <a:pPr>
              <a:defRPr/>
            </a:pPr>
            <a:fld id="{DC383E49-F0B4-4416-ADE5-B503977D6DA0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40965" name="Объект 2">
            <a:extLst>
              <a:ext uri="{FF2B5EF4-FFF2-40B4-BE49-F238E27FC236}">
                <a16:creationId xmlns:a16="http://schemas.microsoft.com/office/drawing/2014/main" id="{D75EB8CB-B0C0-FB34-3577-4AEF461D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1217613"/>
            <a:ext cx="9672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r>
              <a:rPr lang="ru-RU" altLang="ru-RU" b="1"/>
              <a:t>Проведение экзамена </a:t>
            </a:r>
            <a:r>
              <a:rPr lang="en-US" altLang="ru-RU" b="1"/>
              <a:t>&gt; </a:t>
            </a:r>
            <a:r>
              <a:rPr lang="ru-RU" altLang="ru-RU" b="1"/>
              <a:t>Статус проведения</a:t>
            </a:r>
            <a:r>
              <a:rPr lang="en-US" altLang="ru-RU" b="1"/>
              <a:t>&gt; “</a:t>
            </a:r>
            <a:r>
              <a:rPr lang="ru-RU" altLang="ru-RU" b="1"/>
              <a:t>Передать</a:t>
            </a:r>
            <a:r>
              <a:rPr lang="en-US" altLang="ru-RU" b="1"/>
              <a:t>”</a:t>
            </a:r>
            <a:endParaRPr lang="ru-RU" altLang="ru-RU" b="1"/>
          </a:p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ru-RU" altLang="ru-RU" b="1"/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91C9A-1D41-DB26-4BDE-0EFCEAD7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84" y="366294"/>
            <a:ext cx="10353761" cy="1326321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C36E3-BA6E-3509-771C-730E1E59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16397"/>
            <a:ext cx="11480800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COKO08@MAIL.RU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8(84722)39090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8-999-259-9000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1E1A0-952C-1313-BAD8-D6EBB1F4F5D8}"/>
              </a:ext>
            </a:extLst>
          </p:cNvPr>
          <p:cNvSpPr txBox="1"/>
          <p:nvPr/>
        </p:nvSpPr>
        <p:spPr>
          <a:xfrm>
            <a:off x="508000" y="1154006"/>
            <a:ext cx="69978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7D277-D11B-E9FC-0529-8129CC5D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985" y="1816397"/>
            <a:ext cx="4064352" cy="38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994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066" y="354696"/>
            <a:ext cx="6731221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Техническая подготовка станции организатора</a:t>
            </a:r>
            <a:endParaRPr lang="en-US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AFAC34-B91C-44AF-BCEA-E3EC49A9D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32" y="564635"/>
            <a:ext cx="1172147" cy="1396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F498DA-697F-4E94-85FC-6FE18E416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5459971" y="1384985"/>
            <a:ext cx="5733287" cy="5258808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7CC513AB-97A1-47EF-8679-635DF419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80" y="3360739"/>
            <a:ext cx="3997089" cy="1113780"/>
          </a:xfrm>
        </p:spPr>
        <p:txBody>
          <a:bodyPr>
            <a:noAutofit/>
          </a:bodyPr>
          <a:lstStyle/>
          <a:p>
            <a:pPr marL="457200" lvl="1" indent="0" algn="r">
              <a:buNone/>
            </a:pPr>
            <a:r>
              <a:rPr lang="ru-RU" b="1" dirty="0"/>
              <a:t>ПРОЦЕССОР 4 ЯДРА, 2 ГГц</a:t>
            </a:r>
          </a:p>
          <a:p>
            <a:pPr marL="457200" lvl="1" indent="0">
              <a:buNone/>
            </a:pPr>
            <a:r>
              <a:rPr lang="ru-RU" b="1" dirty="0"/>
              <a:t>ОЗУ 2-4 ГБ</a:t>
            </a:r>
          </a:p>
          <a:p>
            <a:pPr marL="457200" lvl="1" indent="0">
              <a:buNone/>
            </a:pPr>
            <a:r>
              <a:rPr lang="ru-RU" b="1" dirty="0"/>
              <a:t>ПЗУ 100 ГБ 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5AC705-AB76-4245-96A9-ED8E7C459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65" y="2482555"/>
            <a:ext cx="674306" cy="5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54255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826" y="187056"/>
            <a:ext cx="6731221" cy="1030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xal-Cyrl-001" sz="3600" b="1" dirty="0"/>
              <a:t>ПОЛУЧЕНИЕ ЭМ ИЗ ЛК ППЭ</a:t>
            </a:r>
            <a:endParaRPr lang="en-US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E92AF9-7B53-499D-A7A1-B5A20349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16" y="1975788"/>
            <a:ext cx="9345167" cy="4695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EF00ABF9-A02B-44AA-A692-12DD7225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374" y="1386651"/>
            <a:ext cx="7790687" cy="489535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ru-RU" b="1" dirty="0"/>
              <a:t>Получение ЭМ </a:t>
            </a:r>
            <a:r>
              <a:rPr lang="en-US" b="1" dirty="0"/>
              <a:t>&gt;</a:t>
            </a:r>
            <a:r>
              <a:rPr lang="ru-RU" b="1" dirty="0"/>
              <a:t> Интернет-пакеты</a:t>
            </a:r>
            <a:r>
              <a:rPr lang="en-US" b="1" dirty="0"/>
              <a:t> &gt; </a:t>
            </a:r>
            <a:r>
              <a:rPr lang="en-US" b="1" dirty="0" err="1"/>
              <a:t>internet_EM_EGE</a:t>
            </a:r>
            <a:r>
              <a:rPr lang="en-US" b="1" dirty="0"/>
              <a:t>…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C4C27C-3440-4936-9E56-980EAC0FB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00" y="4659264"/>
            <a:ext cx="2629647" cy="2011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8D5D0-0D3A-513C-354E-5C185B5F8720}"/>
              </a:ext>
            </a:extLst>
          </p:cNvPr>
          <p:cNvSpPr txBox="1"/>
          <p:nvPr/>
        </p:nvSpPr>
        <p:spPr>
          <a:xfrm>
            <a:off x="195129" y="1344817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https://test-lk-ppe.rustest.ru/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EE6F99-B60F-6D03-7474-36A4973D5246}"/>
              </a:ext>
            </a:extLst>
          </p:cNvPr>
          <p:cNvSpPr/>
          <p:nvPr/>
        </p:nvSpPr>
        <p:spPr>
          <a:xfrm>
            <a:off x="195129" y="1386651"/>
            <a:ext cx="4299959" cy="4198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08102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826" y="187056"/>
            <a:ext cx="6731221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xal-Cyrl-001" sz="3600" b="1" dirty="0"/>
              <a:t>ПОЛУЧЕНИЕ </a:t>
            </a:r>
            <a:r>
              <a:rPr lang="ru-RU" sz="3600" b="1" dirty="0"/>
              <a:t>СЕРТИФИКАТОВ РЦОИ</a:t>
            </a:r>
            <a:r>
              <a:rPr lang="xal-Cyrl-001" sz="3600" b="1" dirty="0"/>
              <a:t> ИЗ ЛК ППЭ</a:t>
            </a:r>
            <a:endParaRPr lang="en-US" sz="3600" b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F00ABF9-A02B-44AA-A692-12DD7225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135" y="1260907"/>
            <a:ext cx="9991345" cy="489535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ru-RU" b="1" dirty="0"/>
              <a:t>Сведения о ППЭ </a:t>
            </a:r>
            <a:r>
              <a:rPr lang="en-US" b="1" dirty="0"/>
              <a:t>&gt;</a:t>
            </a:r>
            <a:r>
              <a:rPr lang="ru-RU" b="1" dirty="0"/>
              <a:t> Сертификаты РЦОИ</a:t>
            </a:r>
            <a:r>
              <a:rPr lang="en-US" b="1" dirty="0"/>
              <a:t> &gt; </a:t>
            </a:r>
            <a:r>
              <a:rPr lang="ru-RU" b="1" dirty="0"/>
              <a:t>Получить сертификаты РЦОИ</a:t>
            </a:r>
          </a:p>
        </p:txBody>
      </p:sp>
      <p:pic>
        <p:nvPicPr>
          <p:cNvPr id="6" name="object 12">
            <a:extLst>
              <a:ext uri="{FF2B5EF4-FFF2-40B4-BE49-F238E27FC236}">
                <a16:creationId xmlns:a16="http://schemas.microsoft.com/office/drawing/2014/main" id="{84A4BAE9-5B01-4950-AAE9-AECB9946AD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934" y="1765985"/>
            <a:ext cx="8674289" cy="4889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C4C27C-3440-4936-9E56-980EAC0FB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00" y="4659264"/>
            <a:ext cx="262964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0040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346" y="245635"/>
            <a:ext cx="7139654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Техническая подготовка </a:t>
            </a:r>
            <a:r>
              <a:rPr lang="xal-Cyrl" sz="3600" b="1" dirty="0"/>
              <a:t>ШТАБА ППЭ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79" y="1413023"/>
            <a:ext cx="8917420" cy="9040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xal-Cyrl-001" b="1" dirty="0"/>
              <a:t>Для </a:t>
            </a:r>
            <a:r>
              <a:rPr lang="ru-RU" b="1" dirty="0"/>
              <a:t>прохождения технической подготовки</a:t>
            </a:r>
            <a:r>
              <a:rPr lang="xal-Cyrl-001" b="1" dirty="0"/>
              <a:t> подтвердите системное время, выб</a:t>
            </a:r>
            <a:r>
              <a:rPr lang="ru-RU" b="1" dirty="0"/>
              <a:t>е</a:t>
            </a:r>
            <a:r>
              <a:rPr lang="xal-Cyrl-001" b="1" dirty="0"/>
              <a:t>р</a:t>
            </a:r>
            <a:r>
              <a:rPr lang="ru-RU" b="1" dirty="0" err="1"/>
              <a:t>ите</a:t>
            </a:r>
            <a:r>
              <a:rPr lang="xal-Cyrl-001" b="1" dirty="0"/>
              <a:t> сканер, </a:t>
            </a:r>
            <a:r>
              <a:rPr lang="ru-RU" b="1" dirty="0"/>
              <a:t>от</a:t>
            </a:r>
            <a:r>
              <a:rPr lang="xal-Cyrl-001" b="1" dirty="0"/>
              <a:t>калибр</a:t>
            </a:r>
            <a:r>
              <a:rPr lang="ru-RU" b="1" dirty="0"/>
              <a:t>уйте</a:t>
            </a:r>
            <a:r>
              <a:rPr lang="xal-Cyrl-001" b="1" dirty="0"/>
              <a:t> сканер, </a:t>
            </a:r>
            <a:r>
              <a:rPr lang="ru-RU" b="1" dirty="0"/>
              <a:t>пройдите тестовое сканирование</a:t>
            </a:r>
            <a:r>
              <a:rPr lang="xal-Cyrl-001" b="1" dirty="0"/>
              <a:t>, загруз</a:t>
            </a:r>
            <a:r>
              <a:rPr lang="ru-RU" b="1" dirty="0" err="1"/>
              <a:t>ите</a:t>
            </a:r>
            <a:r>
              <a:rPr lang="xal-Cyrl-001" b="1" dirty="0"/>
              <a:t> сертификат</a:t>
            </a:r>
            <a:r>
              <a:rPr lang="ru-RU" b="1" dirty="0"/>
              <a:t>ы</a:t>
            </a:r>
            <a:r>
              <a:rPr lang="xal-Cyrl-001" b="1" dirty="0"/>
              <a:t> РЦОИ и сохранит</a:t>
            </a:r>
            <a:r>
              <a:rPr lang="ru-RU" b="1" dirty="0"/>
              <a:t>е</a:t>
            </a:r>
            <a:r>
              <a:rPr lang="xal-Cyrl-001" b="1" dirty="0"/>
              <a:t> протокол</a:t>
            </a:r>
            <a:r>
              <a:rPr lang="ru-RU" b="1" dirty="0"/>
              <a:t> и</a:t>
            </a:r>
            <a:r>
              <a:rPr lang="xal-Cyrl-001" b="1" dirty="0"/>
              <a:t> акт на флеш-накопитель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D85436-42B0-4F98-8D1D-8C88E77E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90" y="493046"/>
            <a:ext cx="1060189" cy="137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CC40D582-E108-425C-8833-843C1A2E5E1D}"/>
              </a:ext>
            </a:extLst>
          </p:cNvPr>
          <p:cNvSpPr txBox="1">
            <a:spLocks/>
          </p:cNvSpPr>
          <p:nvPr/>
        </p:nvSpPr>
        <p:spPr>
          <a:xfrm>
            <a:off x="-366770" y="3602469"/>
            <a:ext cx="4008120" cy="217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buFont typeface="Arial" panose="020B0604020202020204" pitchFamily="34" charset="0"/>
              <a:buNone/>
            </a:pPr>
            <a:r>
              <a:rPr lang="ru-RU" b="1" dirty="0"/>
              <a:t>Для тестового сканирования нужны</a:t>
            </a:r>
            <a:r>
              <a:rPr lang="en-US" b="1" dirty="0"/>
              <a:t>:</a:t>
            </a:r>
          </a:p>
          <a:p>
            <a:pPr marL="457200" lvl="1" indent="0" algn="r">
              <a:buFont typeface="Arial" panose="020B0604020202020204" pitchFamily="34" charset="0"/>
              <a:buNone/>
            </a:pPr>
            <a:r>
              <a:rPr lang="ru-RU" b="1" dirty="0"/>
              <a:t>Тестовый ДБО№2, формы из папки с эталонным листом, тестовый комплект ЭМ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8F2D81-21CC-4EC4-A816-643DC0518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781"/>
          <a:stretch/>
        </p:blipFill>
        <p:spPr>
          <a:xfrm>
            <a:off x="3650888" y="3429000"/>
            <a:ext cx="7964011" cy="2287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876954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0398" y="1115287"/>
            <a:ext cx="6896247" cy="4036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object 10"/>
          <p:cNvSpPr/>
          <p:nvPr/>
        </p:nvSpPr>
        <p:spPr>
          <a:xfrm>
            <a:off x="5298267" y="3565543"/>
            <a:ext cx="1329267" cy="369147"/>
          </a:xfrm>
          <a:custGeom>
            <a:avLst/>
            <a:gdLst/>
            <a:ahLst/>
            <a:cxnLst/>
            <a:rect l="l" t="t" r="r" b="b"/>
            <a:pathLst>
              <a:path w="996950" h="276860">
                <a:moveTo>
                  <a:pt x="845947" y="180975"/>
                </a:moveTo>
                <a:lnTo>
                  <a:pt x="837057" y="183133"/>
                </a:lnTo>
                <a:lnTo>
                  <a:pt x="828928" y="196595"/>
                </a:lnTo>
                <a:lnTo>
                  <a:pt x="831088" y="205358"/>
                </a:lnTo>
                <a:lnTo>
                  <a:pt x="947801" y="276351"/>
                </a:lnTo>
                <a:lnTo>
                  <a:pt x="953626" y="261112"/>
                </a:lnTo>
                <a:lnTo>
                  <a:pt x="927608" y="261112"/>
                </a:lnTo>
                <a:lnTo>
                  <a:pt x="918972" y="242443"/>
                </a:lnTo>
                <a:lnTo>
                  <a:pt x="908685" y="224916"/>
                </a:lnTo>
                <a:lnTo>
                  <a:pt x="901240" y="214525"/>
                </a:lnTo>
                <a:lnTo>
                  <a:pt x="845947" y="180975"/>
                </a:lnTo>
                <a:close/>
              </a:path>
              <a:path w="996950" h="276860">
                <a:moveTo>
                  <a:pt x="901240" y="214525"/>
                </a:moveTo>
                <a:lnTo>
                  <a:pt x="908685" y="224916"/>
                </a:lnTo>
                <a:lnTo>
                  <a:pt x="918972" y="242443"/>
                </a:lnTo>
                <a:lnTo>
                  <a:pt x="927608" y="261112"/>
                </a:lnTo>
                <a:lnTo>
                  <a:pt x="951844" y="250062"/>
                </a:lnTo>
                <a:lnTo>
                  <a:pt x="927226" y="250062"/>
                </a:lnTo>
                <a:lnTo>
                  <a:pt x="933343" y="234018"/>
                </a:lnTo>
                <a:lnTo>
                  <a:pt x="901240" y="214525"/>
                </a:lnTo>
                <a:close/>
              </a:path>
              <a:path w="996950" h="276860">
                <a:moveTo>
                  <a:pt x="978153" y="134746"/>
                </a:moveTo>
                <a:lnTo>
                  <a:pt x="969899" y="138429"/>
                </a:lnTo>
                <a:lnTo>
                  <a:pt x="966977" y="145795"/>
                </a:lnTo>
                <a:lnTo>
                  <a:pt x="938752" y="219831"/>
                </a:lnTo>
                <a:lnTo>
                  <a:pt x="945007" y="230504"/>
                </a:lnTo>
                <a:lnTo>
                  <a:pt x="953515" y="249300"/>
                </a:lnTo>
                <a:lnTo>
                  <a:pt x="927608" y="261112"/>
                </a:lnTo>
                <a:lnTo>
                  <a:pt x="953626" y="261112"/>
                </a:lnTo>
                <a:lnTo>
                  <a:pt x="993775" y="156082"/>
                </a:lnTo>
                <a:lnTo>
                  <a:pt x="996569" y="148716"/>
                </a:lnTo>
                <a:lnTo>
                  <a:pt x="992886" y="140462"/>
                </a:lnTo>
                <a:lnTo>
                  <a:pt x="985520" y="137668"/>
                </a:lnTo>
                <a:lnTo>
                  <a:pt x="978153" y="134746"/>
                </a:lnTo>
                <a:close/>
              </a:path>
              <a:path w="996950" h="276860">
                <a:moveTo>
                  <a:pt x="933343" y="234018"/>
                </a:moveTo>
                <a:lnTo>
                  <a:pt x="927226" y="250062"/>
                </a:lnTo>
                <a:lnTo>
                  <a:pt x="948054" y="242950"/>
                </a:lnTo>
                <a:lnTo>
                  <a:pt x="933343" y="234018"/>
                </a:lnTo>
                <a:close/>
              </a:path>
              <a:path w="996950" h="276860">
                <a:moveTo>
                  <a:pt x="938752" y="219831"/>
                </a:moveTo>
                <a:lnTo>
                  <a:pt x="933343" y="234018"/>
                </a:lnTo>
                <a:lnTo>
                  <a:pt x="948054" y="242950"/>
                </a:lnTo>
                <a:lnTo>
                  <a:pt x="927226" y="250062"/>
                </a:lnTo>
                <a:lnTo>
                  <a:pt x="951844" y="250062"/>
                </a:lnTo>
                <a:lnTo>
                  <a:pt x="953515" y="249300"/>
                </a:lnTo>
                <a:lnTo>
                  <a:pt x="945007" y="230504"/>
                </a:lnTo>
                <a:lnTo>
                  <a:pt x="938752" y="219831"/>
                </a:lnTo>
                <a:close/>
              </a:path>
              <a:path w="996950" h="276860">
                <a:moveTo>
                  <a:pt x="615647" y="28575"/>
                </a:moveTo>
                <a:lnTo>
                  <a:pt x="335788" y="28575"/>
                </a:lnTo>
                <a:lnTo>
                  <a:pt x="374523" y="28956"/>
                </a:lnTo>
                <a:lnTo>
                  <a:pt x="412496" y="30479"/>
                </a:lnTo>
                <a:lnTo>
                  <a:pt x="486028" y="36194"/>
                </a:lnTo>
                <a:lnTo>
                  <a:pt x="555625" y="45719"/>
                </a:lnTo>
                <a:lnTo>
                  <a:pt x="621029" y="59054"/>
                </a:lnTo>
                <a:lnTo>
                  <a:pt x="681609" y="75945"/>
                </a:lnTo>
                <a:lnTo>
                  <a:pt x="736980" y="96265"/>
                </a:lnTo>
                <a:lnTo>
                  <a:pt x="786638" y="119760"/>
                </a:lnTo>
                <a:lnTo>
                  <a:pt x="829945" y="146303"/>
                </a:lnTo>
                <a:lnTo>
                  <a:pt x="866775" y="175768"/>
                </a:lnTo>
                <a:lnTo>
                  <a:pt x="896492" y="207899"/>
                </a:lnTo>
                <a:lnTo>
                  <a:pt x="901240" y="214525"/>
                </a:lnTo>
                <a:lnTo>
                  <a:pt x="933343" y="234018"/>
                </a:lnTo>
                <a:lnTo>
                  <a:pt x="919861" y="191388"/>
                </a:lnTo>
                <a:lnTo>
                  <a:pt x="887095" y="155575"/>
                </a:lnTo>
                <a:lnTo>
                  <a:pt x="847089" y="123570"/>
                </a:lnTo>
                <a:lnTo>
                  <a:pt x="800862" y="94995"/>
                </a:lnTo>
                <a:lnTo>
                  <a:pt x="748664" y="70103"/>
                </a:lnTo>
                <a:lnTo>
                  <a:pt x="690879" y="48894"/>
                </a:lnTo>
                <a:lnTo>
                  <a:pt x="628269" y="31368"/>
                </a:lnTo>
                <a:lnTo>
                  <a:pt x="615647" y="28575"/>
                </a:lnTo>
                <a:close/>
              </a:path>
              <a:path w="996950" h="276860">
                <a:moveTo>
                  <a:pt x="336041" y="0"/>
                </a:moveTo>
                <a:lnTo>
                  <a:pt x="295910" y="634"/>
                </a:lnTo>
                <a:lnTo>
                  <a:pt x="255015" y="2412"/>
                </a:lnTo>
                <a:lnTo>
                  <a:pt x="213613" y="5079"/>
                </a:lnTo>
                <a:lnTo>
                  <a:pt x="171703" y="8889"/>
                </a:lnTo>
                <a:lnTo>
                  <a:pt x="129286" y="13843"/>
                </a:lnTo>
                <a:lnTo>
                  <a:pt x="86613" y="19812"/>
                </a:lnTo>
                <a:lnTo>
                  <a:pt x="43434" y="27050"/>
                </a:lnTo>
                <a:lnTo>
                  <a:pt x="0" y="35432"/>
                </a:lnTo>
                <a:lnTo>
                  <a:pt x="5461" y="63372"/>
                </a:lnTo>
                <a:lnTo>
                  <a:pt x="48133" y="55244"/>
                </a:lnTo>
                <a:lnTo>
                  <a:pt x="90550" y="48132"/>
                </a:lnTo>
                <a:lnTo>
                  <a:pt x="132587" y="42290"/>
                </a:lnTo>
                <a:lnTo>
                  <a:pt x="174371" y="37337"/>
                </a:lnTo>
                <a:lnTo>
                  <a:pt x="215519" y="33527"/>
                </a:lnTo>
                <a:lnTo>
                  <a:pt x="256286" y="30860"/>
                </a:lnTo>
                <a:lnTo>
                  <a:pt x="296290" y="29209"/>
                </a:lnTo>
                <a:lnTo>
                  <a:pt x="335788" y="28575"/>
                </a:lnTo>
                <a:lnTo>
                  <a:pt x="615647" y="28575"/>
                </a:lnTo>
                <a:lnTo>
                  <a:pt x="594995" y="24002"/>
                </a:lnTo>
                <a:lnTo>
                  <a:pt x="525652" y="12191"/>
                </a:lnTo>
                <a:lnTo>
                  <a:pt x="452374" y="4318"/>
                </a:lnTo>
                <a:lnTo>
                  <a:pt x="375538" y="507"/>
                </a:lnTo>
                <a:lnTo>
                  <a:pt x="336041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7787" y="2141230"/>
            <a:ext cx="5517432" cy="4284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8651" y="2997934"/>
            <a:ext cx="2600794" cy="3672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F7A7E6A-3946-483D-9D04-E085F146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046" y="187585"/>
            <a:ext cx="8331199" cy="1030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Тестовая печать дбо№2</a:t>
            </a:r>
            <a:endParaRPr lang="en-US" sz="36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536457-3915-46B6-9519-086447567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791" y="490832"/>
            <a:ext cx="1060189" cy="137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5" name="Стрелка: изогнутая 24">
            <a:extLst>
              <a:ext uri="{FF2B5EF4-FFF2-40B4-BE49-F238E27FC236}">
                <a16:creationId xmlns:a16="http://schemas.microsoft.com/office/drawing/2014/main" id="{6C273E36-9199-401F-9E7A-0311F26D8A99}"/>
              </a:ext>
            </a:extLst>
          </p:cNvPr>
          <p:cNvSpPr/>
          <p:nvPr/>
        </p:nvSpPr>
        <p:spPr>
          <a:xfrm>
            <a:off x="4411046" y="3034301"/>
            <a:ext cx="856741" cy="1836240"/>
          </a:xfrm>
          <a:prstGeom prst="bentArrow">
            <a:avLst>
              <a:gd name="adj1" fmla="val 3654"/>
              <a:gd name="adj2" fmla="val 1254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B8E6FB09-750E-45AF-89F3-3E70CF45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01" y="5307971"/>
            <a:ext cx="4000986" cy="1113780"/>
          </a:xfrm>
        </p:spPr>
        <p:txBody>
          <a:bodyPr>
            <a:noAutofit/>
          </a:bodyPr>
          <a:lstStyle/>
          <a:p>
            <a:pPr marL="457200" lvl="1" indent="0" algn="r">
              <a:buNone/>
            </a:pPr>
            <a:r>
              <a:rPr lang="ru-RU" b="1" dirty="0"/>
              <a:t>После печати сохраните напечатанный тестовый ДБО№2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8BB29F-4A23-45DE-87FB-4FDF223AB8B4}"/>
              </a:ext>
            </a:extLst>
          </p:cNvPr>
          <p:cNvSpPr/>
          <p:nvPr/>
        </p:nvSpPr>
        <p:spPr>
          <a:xfrm>
            <a:off x="5298267" y="3034301"/>
            <a:ext cx="1144784" cy="2581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386" y="199248"/>
            <a:ext cx="8331199" cy="1030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ТЕСТОВОЕ СКАНИРОВАНИЕ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45" y="2299705"/>
            <a:ext cx="4932293" cy="774615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ru-RU" b="1" dirty="0"/>
              <a:t>Чтобы отсканировать тестовые бланки и формы нажмите</a:t>
            </a:r>
            <a:endParaRPr lang="en-US" b="1" dirty="0"/>
          </a:p>
          <a:p>
            <a:pPr marL="457200" lvl="1" indent="0" algn="just">
              <a:buNone/>
            </a:pPr>
            <a:r>
              <a:rPr lang="ru-RU" b="1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47CE89-CABC-4594-A3D5-81C8FA509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225" y="3568932"/>
            <a:ext cx="4922685" cy="3066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CF3C23-19AC-4417-89B8-E7846F1E4308}"/>
              </a:ext>
            </a:extLst>
          </p:cNvPr>
          <p:cNvSpPr txBox="1"/>
          <p:nvPr/>
        </p:nvSpPr>
        <p:spPr>
          <a:xfrm>
            <a:off x="5896846" y="2202996"/>
            <a:ext cx="5831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just">
              <a:buNone/>
            </a:pPr>
            <a:r>
              <a:rPr lang="ru-RU" sz="2000" b="1" dirty="0"/>
              <a:t>После тестового сканирования нужно сохранить пакет на </a:t>
            </a:r>
            <a:r>
              <a:rPr lang="ru-RU" sz="2000" b="1" dirty="0" err="1"/>
              <a:t>флеш</a:t>
            </a:r>
            <a:r>
              <a:rPr lang="ru-RU" sz="2000" b="1" dirty="0"/>
              <a:t>-накопитель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C48657A-586B-4666-8CE3-BEDDC2D90378}"/>
              </a:ext>
            </a:extLst>
          </p:cNvPr>
          <p:cNvSpPr txBox="1">
            <a:spLocks/>
          </p:cNvSpPr>
          <p:nvPr/>
        </p:nvSpPr>
        <p:spPr>
          <a:xfrm>
            <a:off x="2804160" y="1139834"/>
            <a:ext cx="8923850" cy="915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Font typeface="Arial" panose="020B0604020202020204" pitchFamily="34" charset="0"/>
              <a:buNone/>
            </a:pPr>
            <a:r>
              <a:rPr lang="ru-RU" b="1" dirty="0"/>
              <a:t>Для выполнения тестового  сканирования подготовьте</a:t>
            </a:r>
            <a:r>
              <a:rPr lang="en-US" b="1" dirty="0"/>
              <a:t>: </a:t>
            </a:r>
            <a:r>
              <a:rPr lang="ru-RU" b="1" dirty="0"/>
              <a:t>тестовый ДБО№2, тестовый аудиторный комплект, тестовые формы напечатанные из той же папки, из которого печатался калибровочный лист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29D7A8-DDEE-46D5-AC5B-0539D1D65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90" y="493046"/>
            <a:ext cx="1060189" cy="137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C7EC77A-FA98-439A-88C3-68CAA1D9A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775" y="3074319"/>
            <a:ext cx="1954539" cy="323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EED4B2E-DA14-4D97-9143-D83C0215E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289" y="3074320"/>
            <a:ext cx="1238423" cy="323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E077F8F-921F-495E-9E92-D766ACC127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72" t="10228" r="638"/>
          <a:stretch/>
        </p:blipFill>
        <p:spPr>
          <a:xfrm>
            <a:off x="732026" y="3592504"/>
            <a:ext cx="4932293" cy="3066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C95F0D-C74E-460F-B2A9-C9FC2BA3E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116" y="3060117"/>
            <a:ext cx="1200318" cy="352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C62CEF7-26A2-4F8E-934E-36F0FC6A300D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4264314" y="3236267"/>
            <a:ext cx="45597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C7C84CE-B2AA-46DB-9FC5-32307EC8171E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>
            <a:off x="5958712" y="3236268"/>
            <a:ext cx="416404" cy="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59AC299-5AFF-479E-B41E-43C3D5260A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948" t="86916" r="638" b="-1"/>
          <a:stretch/>
        </p:blipFill>
        <p:spPr>
          <a:xfrm>
            <a:off x="4130723" y="6013450"/>
            <a:ext cx="1533148" cy="64530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B3D33BD-DBA7-4FE9-B25C-0DAF44BC66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14" y="2978345"/>
            <a:ext cx="674306" cy="515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A4411B09-A7A0-4671-A446-2010E35337F1}"/>
              </a:ext>
            </a:extLst>
          </p:cNvPr>
          <p:cNvCxnSpPr>
            <a:cxnSpLocks/>
            <a:stCxn id="22" idx="3"/>
            <a:endCxn id="36" idx="1"/>
          </p:cNvCxnSpPr>
          <p:nvPr/>
        </p:nvCxnSpPr>
        <p:spPr>
          <a:xfrm flipV="1">
            <a:off x="7575434" y="3236267"/>
            <a:ext cx="499080" cy="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07229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1F08B-2C62-3BD0-9EE1-965AD36D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0" y="290513"/>
            <a:ext cx="5899150" cy="10302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/>
              <a:t>Авторизация токенов членов </a:t>
            </a:r>
            <a:r>
              <a:rPr lang="ru-RU" sz="3600" b="1" dirty="0" err="1"/>
              <a:t>гэк</a:t>
            </a:r>
            <a:endParaRPr lang="en-US" sz="3600" b="1" dirty="0"/>
          </a:p>
        </p:txBody>
      </p:sp>
      <p:pic>
        <p:nvPicPr>
          <p:cNvPr id="22531" name="Рисунок 6" descr="Изображение выглядит как текст, снимок экрана, программное обеспечени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8F29DB63-3531-F2E4-B2D5-1E07D8D97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492250"/>
            <a:ext cx="10631487" cy="536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473E24FA-1E74-BD8E-2C07-6A473285A4BB}"/>
              </a:ext>
            </a:extLst>
          </p:cNvPr>
          <p:cNvSpPr/>
          <p:nvPr/>
        </p:nvSpPr>
        <p:spPr>
          <a:xfrm>
            <a:off x="4041775" y="1982788"/>
            <a:ext cx="1008063" cy="273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056A38D-1F2B-AB75-F77B-A647A379752B}"/>
              </a:ext>
            </a:extLst>
          </p:cNvPr>
          <p:cNvSpPr/>
          <p:nvPr/>
        </p:nvSpPr>
        <p:spPr>
          <a:xfrm>
            <a:off x="9290050" y="2632075"/>
            <a:ext cx="1801813" cy="487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7951</TotalTime>
  <Words>662</Words>
  <Application>Microsoft Office PowerPoint</Application>
  <PresentationFormat>Широкоэкранный</PresentationFormat>
  <Paragraphs>112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Tahoma</vt:lpstr>
      <vt:lpstr>Times New Roman</vt:lpstr>
      <vt:lpstr>Verdana</vt:lpstr>
      <vt:lpstr>Wingdings</vt:lpstr>
      <vt:lpstr>След самолета</vt:lpstr>
      <vt:lpstr>Инструктаж ДЛЯ технических специалистов ПО ПОРЯДКУ ПРОВЕДЕНИЯ регионального ТРЕНИРОВОЧНОГО МЕРОПРИЯТИЯ</vt:lpstr>
      <vt:lpstr>Получение материалов для проведения экзамена</vt:lpstr>
      <vt:lpstr>Техническая подготовка станции организатора</vt:lpstr>
      <vt:lpstr>ПОЛУЧЕНИЕ ЭМ ИЗ ЛК ППЭ</vt:lpstr>
      <vt:lpstr>ПОЛУЧЕНИЕ СЕРТИФИКАТОВ РЦОИ ИЗ ЛК ППЭ</vt:lpstr>
      <vt:lpstr>Техническая подготовка ШТАБА ППЭ</vt:lpstr>
      <vt:lpstr>Тестовая печать дбо№2</vt:lpstr>
      <vt:lpstr>ТЕСТОВОЕ СКАНИРОВАНИЕ</vt:lpstr>
      <vt:lpstr>Авторизация токенов членов гэк</vt:lpstr>
      <vt:lpstr>Передача актов</vt:lpstr>
      <vt:lpstr>Передача тестовых пакетов</vt:lpstr>
      <vt:lpstr>Передача статусов</vt:lpstr>
      <vt:lpstr>Работа со станциями в день экзамена</vt:lpstr>
      <vt:lpstr>Ключи доступа к эм в лк ппэ</vt:lpstr>
      <vt:lpstr>Станция организатора ппэ. Загрузка ключа эм</vt:lpstr>
      <vt:lpstr>Станция организатора ппэ. ПОДГОТОВКА К ПЕЧАТИ ЭМ</vt:lpstr>
      <vt:lpstr>Формирование акта для ДБО№2 на станции штаба ППЭ</vt:lpstr>
      <vt:lpstr>Получение ключа для ДБО№2 в ЛК ППЭ</vt:lpstr>
      <vt:lpstr>Печать ДБО№2. Печать ДБО№2 на станции штаба ППЭ</vt:lpstr>
      <vt:lpstr>Станция ПЕЧАТИ ппэ. сканирование ЭМ</vt:lpstr>
      <vt:lpstr>Станция ПЕЧАТИ ппэ. Экспорт результатов сканирования</vt:lpstr>
      <vt:lpstr>Станция ПЕЧАТИ ппэ. ЗАВЕРШЕНИЕ ЭКЗАМЕНА</vt:lpstr>
      <vt:lpstr>Станция ПЕЧАТИ ппэ. ЗАВЕРШЕНИЕ ЭКЗАМЕНА</vt:lpstr>
      <vt:lpstr>Сканирование форм ппэ на Станции штаба ппэ</vt:lpstr>
      <vt:lpstr>Передача ПАКЕТОВ ЭМ в рцои через лк ппэ</vt:lpstr>
      <vt:lpstr>Передача ЖУРНАЛОВ в рцои через лк ппэ</vt:lpstr>
      <vt:lpstr>Передача статуса проведения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ИНСТРУКЦИИ ДЛЯ РАБОТНИКОВ ППЭ ПО ПОРЯДКУ ПРОВЕДЕНИЯ ВСЕРОССИЙСКОГО ТРЕНИРОВОЧНОГО МЕРОПРИЯТИЯ</dc:title>
  <dc:creator>Sanchir</dc:creator>
  <cp:lastModifiedBy>Esen</cp:lastModifiedBy>
  <cp:revision>258</cp:revision>
  <dcterms:created xsi:type="dcterms:W3CDTF">2024-04-03T09:33:55Z</dcterms:created>
  <dcterms:modified xsi:type="dcterms:W3CDTF">2025-03-27T07:39:12Z</dcterms:modified>
</cp:coreProperties>
</file>