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313" r:id="rId3"/>
    <p:sldId id="315" r:id="rId4"/>
    <p:sldId id="312" r:id="rId5"/>
    <p:sldId id="259" r:id="rId6"/>
    <p:sldId id="291" r:id="rId7"/>
    <p:sldId id="292" r:id="rId8"/>
    <p:sldId id="316" r:id="rId9"/>
    <p:sldId id="332" r:id="rId10"/>
    <p:sldId id="334" r:id="rId11"/>
    <p:sldId id="318" r:id="rId12"/>
    <p:sldId id="319" r:id="rId13"/>
    <p:sldId id="317" r:id="rId14"/>
    <p:sldId id="296" r:id="rId15"/>
    <p:sldId id="321" r:id="rId16"/>
    <p:sldId id="301" r:id="rId17"/>
    <p:sldId id="324" r:id="rId18"/>
    <p:sldId id="325" r:id="rId19"/>
    <p:sldId id="302" r:id="rId20"/>
    <p:sldId id="326" r:id="rId21"/>
    <p:sldId id="327" r:id="rId22"/>
    <p:sldId id="328" r:id="rId23"/>
    <p:sldId id="335" r:id="rId24"/>
    <p:sldId id="306" r:id="rId25"/>
    <p:sldId id="330" r:id="rId26"/>
    <p:sldId id="331" r:id="rId27"/>
    <p:sldId id="280" r:id="rId28"/>
  </p:sldIdLst>
  <p:sldSz cx="9144000" cy="5143500" type="screen16x9"/>
  <p:notesSz cx="9928225" cy="6797675"/>
  <p:embeddedFontLst>
    <p:embeddedFont>
      <p:font typeface="Arial Black" panose="020B0A04020102020204" pitchFamily="34" charset="0"/>
      <p:bold r:id="rId30"/>
    </p:embeddedFont>
    <p:embeddedFont>
      <p:font typeface="Bookman Old Style" panose="02050604050505020204" pitchFamily="18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Garamond" panose="02020404030301010803" pitchFamily="18" charset="0"/>
      <p:regular r:id="rId39"/>
      <p:bold r:id="rId40"/>
      <p:italic r:id="rId41"/>
    </p:embeddedFont>
    <p:embeddedFont>
      <p:font typeface="Nixie One" panose="020B0604020202020204" charset="0"/>
      <p:regular r:id="rId42"/>
    </p:embeddedFont>
    <p:embeddedFont>
      <p:font typeface="Roboto Slab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FF9900"/>
    <a:srgbClr val="FF8021"/>
    <a:srgbClr val="EEEB75"/>
    <a:srgbClr val="FF8989"/>
    <a:srgbClr val="000000"/>
    <a:srgbClr val="FF6969"/>
    <a:srgbClr val="FBF878"/>
    <a:srgbClr val="DE54A3"/>
    <a:srgbClr val="1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9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96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6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61873" y="21057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476858" y="870290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573707" y="1151189"/>
            <a:ext cx="3450480" cy="28411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ЕГЭ-2025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РТМ 22.04.2025</a:t>
            </a: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97277" y="486382"/>
            <a:ext cx="6141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Средняя часть бланка регистрации КЕГЭ</a:t>
            </a:r>
          </a:p>
        </p:txBody>
      </p:sp>
      <p:pic>
        <p:nvPicPr>
          <p:cNvPr id="2050" name="Picture 2" descr="F:\Инструктаж 27.02 ВТМ\МР ЕГЭ 2024\2024-02-26_19-48-27.png"/>
          <p:cNvPicPr>
            <a:picLocks noChangeAspect="1" noChangeArrowheads="1"/>
          </p:cNvPicPr>
          <p:nvPr/>
        </p:nvPicPr>
        <p:blipFill>
          <a:blip r:embed="rId2"/>
          <a:srcRect b="7556"/>
          <a:stretch>
            <a:fillRect/>
          </a:stretch>
        </p:blipFill>
        <p:spPr bwMode="auto">
          <a:xfrm>
            <a:off x="0" y="1043898"/>
            <a:ext cx="6396038" cy="35909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34036" y="1606550"/>
            <a:ext cx="2625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ответственного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организатора о соответствии контрольной суммы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станции КЕГЭ и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бланке регистрации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1450" y="3778250"/>
            <a:ext cx="20954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участника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657850" y="3149600"/>
            <a:ext cx="787400" cy="419100"/>
          </a:xfrm>
          <a:prstGeom prst="straightConnector1">
            <a:avLst/>
          </a:prstGeom>
          <a:ln>
            <a:solidFill>
              <a:srgbClr val="FF5B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5511800" y="4101416"/>
            <a:ext cx="1009650" cy="1149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775200" y="3797300"/>
            <a:ext cx="3956050" cy="111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8300" y="3803650"/>
            <a:ext cx="3905250" cy="11239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900" y="2857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738" y="22210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4741" y="354112"/>
            <a:ext cx="49482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alt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участника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71800" y="27876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6250" y="27813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7" name="Рисунок 6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6672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172200" y="25082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2"/>
            <a:endCxn id="6" idx="0"/>
          </p:cNvCxnSpPr>
          <p:nvPr/>
        </p:nvCxnSpPr>
        <p:spPr>
          <a:xfrm flipH="1">
            <a:off x="3168696" y="1892300"/>
            <a:ext cx="257129" cy="88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3425825" y="1892300"/>
            <a:ext cx="2860675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6600" y="3923268"/>
            <a:ext cx="3397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9850" y="3878818"/>
            <a:ext cx="3600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ППЭ-21 «Акт об удалении участника ГИА», ППЭ-21С, ППЭ-21-П1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50" y="5905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8200" y="6667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640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3235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2750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9071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0100" y="1714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досрочного завершения экзамена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участником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396938" y="23861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8950" y="292735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6" name="Рисунок 5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8323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140450" y="26860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30850" y="29527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5721396" y="1778000"/>
            <a:ext cx="320629" cy="1149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6042025" y="1778000"/>
            <a:ext cx="1641475" cy="901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0012" y="3943350"/>
            <a:ext cx="3833159" cy="939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1650" y="508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8115300" y="5905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8245" y="43307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40693" y="42279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id="{FB742941-B211-412C-878A-C26B7C7D8EEC}"/>
              </a:ext>
            </a:extLst>
          </p:cNvPr>
          <p:cNvSpPr/>
          <p:nvPr/>
        </p:nvSpPr>
        <p:spPr>
          <a:xfrm>
            <a:off x="4714241" y="3926214"/>
            <a:ext cx="4131185" cy="11266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ППЭ-22 «Акт о досрочном завершении экзамена по объективным причинам»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725AF-A3D6-4300-B6D3-4BFD4712E2DA}"/>
              </a:ext>
            </a:extLst>
          </p:cNvPr>
          <p:cNvSpPr txBox="1"/>
          <p:nvPr/>
        </p:nvSpPr>
        <p:spPr>
          <a:xfrm>
            <a:off x="8379748" y="4448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94C3FB6-138D-434B-916D-43AFF56C4671}"/>
              </a:ext>
            </a:extLst>
          </p:cNvPr>
          <p:cNvSpPr/>
          <p:nvPr/>
        </p:nvSpPr>
        <p:spPr>
          <a:xfrm>
            <a:off x="8358284" y="4540886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9800" y="4591050"/>
            <a:ext cx="4191000" cy="36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5050" y="361950"/>
            <a:ext cx="4699000" cy="2419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32050" y="39879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Нижняя часть бланка регистрации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заполняется организатором в аудитории только в том случае, если: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удалён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экзамена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завершил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по уважительной причине</a:t>
            </a:r>
          </a:p>
        </p:txBody>
      </p:sp>
      <p:pic>
        <p:nvPicPr>
          <p:cNvPr id="5" name="Рисунок 4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511238" y="30084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016250" y="35623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13400" y="356870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150" y="3378200"/>
            <a:ext cx="2590800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58850" y="457835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две отметки НЕ ставятся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780096" y="9395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№1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759827" y="2036296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F5EB5C-7BB4-42E9-8183-1F7B72A6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7" y="519728"/>
            <a:ext cx="2925208" cy="40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05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8492DA-20C1-4927-A8EA-1E91BD64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" y="1241936"/>
            <a:ext cx="5918693" cy="18212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72250" y="1841500"/>
            <a:ext cx="1847850" cy="9906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550" y="3435350"/>
            <a:ext cx="4775200" cy="15303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00" y="374650"/>
            <a:ext cx="297815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3523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полей: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</a:p>
          <a:p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автоматически</a:t>
            </a:r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208" y="423962"/>
            <a:ext cx="305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825" y="1941612"/>
            <a:ext cx="200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9150" y="1739900"/>
            <a:ext cx="1644650" cy="4000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298950" y="1003300"/>
            <a:ext cx="234950" cy="66675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624746" y="1941612"/>
            <a:ext cx="51435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71700" y="1941612"/>
            <a:ext cx="40640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60652" y="1941611"/>
            <a:ext cx="577850" cy="3092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883563" y="2209800"/>
            <a:ext cx="46355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2370083" y="2209800"/>
            <a:ext cx="2783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endCxn id="15" idx="4"/>
          </p:cNvCxnSpPr>
          <p:nvPr/>
        </p:nvCxnSpPr>
        <p:spPr>
          <a:xfrm flipV="1">
            <a:off x="2453488" y="2250830"/>
            <a:ext cx="496089" cy="11718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10150" y="1739900"/>
            <a:ext cx="552450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9" idx="1"/>
            <a:endCxn id="23" idx="6"/>
          </p:cNvCxnSpPr>
          <p:nvPr/>
        </p:nvCxnSpPr>
        <p:spPr>
          <a:xfrm flipH="1" flipV="1">
            <a:off x="5562600" y="1971675"/>
            <a:ext cx="1009650" cy="365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17500" y="3403600"/>
            <a:ext cx="84709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1850" y="165100"/>
            <a:ext cx="7575550" cy="9835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3175" y="3601664"/>
            <a:ext cx="823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соответствующее цифровое значение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а также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свою подпись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месте.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" y="12075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30049" y="259561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197350" y="2597150"/>
            <a:ext cx="343981" cy="36958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150" y="133003"/>
            <a:ext cx="791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 По окончании выполнения экзаменационной работы участником экзамена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должен проверить бланк ответов № 1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участника ЕГЭ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600" y="1460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4450" y="14605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5  7  8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50" y="17335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4450" y="1739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1700" y="17272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6200" y="172720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5  8  3  9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8150" y="2641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9" name="Рисунок 18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02376" y="26606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>
            <a:endCxn id="8" idx="4"/>
          </p:cNvCxnSpPr>
          <p:nvPr/>
        </p:nvCxnSpPr>
        <p:spPr>
          <a:xfrm flipH="1" flipV="1">
            <a:off x="4369341" y="2966730"/>
            <a:ext cx="520159" cy="424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978400" y="2997200"/>
            <a:ext cx="603250" cy="40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1700" y="14478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5250" y="1454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7  5</a:t>
            </a:r>
          </a:p>
        </p:txBody>
      </p:sp>
      <p:cxnSp>
        <p:nvCxnSpPr>
          <p:cNvPr id="29" name="Прямая соединительная линия 28"/>
          <p:cNvCxnSpPr>
            <a:stCxn id="26" idx="1"/>
            <a:endCxn id="27" idx="3"/>
          </p:cNvCxnSpPr>
          <p:nvPr/>
        </p:nvCxnSpPr>
        <p:spPr>
          <a:xfrm>
            <a:off x="4711700" y="1601689"/>
            <a:ext cx="946374" cy="635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4550" y="20002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0800" y="20002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</a:t>
            </a:r>
          </a:p>
        </p:txBody>
      </p:sp>
      <p:sp>
        <p:nvSpPr>
          <p:cNvPr id="31" name="Овал 6">
            <a:extLst>
              <a:ext uri="{FF2B5EF4-FFF2-40B4-BE49-F238E27FC236}">
                <a16:creationId xmlns:a16="http://schemas.microsoft.com/office/drawing/2014/main" id="{1671C3A5-5656-4D9C-8A3D-BDAFDC35B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454150"/>
            <a:ext cx="290402" cy="860227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D4FA46-90CC-4F21-868B-C00718D5961E}"/>
              </a:ext>
            </a:extLst>
          </p:cNvPr>
          <p:cNvSpPr txBox="1"/>
          <p:nvPr/>
        </p:nvSpPr>
        <p:spPr>
          <a:xfrm>
            <a:off x="4711700" y="2014789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854755-0BC5-4B5D-A2B0-AFF8E31276FE}"/>
              </a:ext>
            </a:extLst>
          </p:cNvPr>
          <p:cNvSpPr txBox="1"/>
          <p:nvPr/>
        </p:nvSpPr>
        <p:spPr>
          <a:xfrm>
            <a:off x="5146217" y="2006600"/>
            <a:ext cx="681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2  3  4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30D578-B198-4F35-B002-3CFCF484BC2D}"/>
              </a:ext>
            </a:extLst>
          </p:cNvPr>
          <p:cNvSpPr txBox="1"/>
          <p:nvPr/>
        </p:nvSpPr>
        <p:spPr>
          <a:xfrm>
            <a:off x="167862" y="1522346"/>
            <a:ext cx="86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1=</a:t>
            </a:r>
          </a:p>
        </p:txBody>
      </p: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8" y="337108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700" y="273106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5" indent="-171445" algn="just" defTabSz="914372"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  В случае если будет заполнено поле для номера задания, а новый ответ НЕ внесен, то для оценивания будет использоваться пустой ответ (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т.е. задание будет засчитано невыполненным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).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2710647"/>
            <a:ext cx="3340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Поэтому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в случае неправильного указания номера задания в области замены ошибочных ответов,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неправильный номер задания следует зачеркнуть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2673350"/>
            <a:ext cx="4546600" cy="137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" y="577850"/>
            <a:ext cx="3695700" cy="292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8350" y="596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23950" y="882650"/>
            <a:ext cx="19050" cy="177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00AA28-3738-490C-82BE-26E7EBA6FD1F}"/>
              </a:ext>
            </a:extLst>
          </p:cNvPr>
          <p:cNvSpPr txBox="1"/>
          <p:nvPr/>
        </p:nvSpPr>
        <p:spPr>
          <a:xfrm>
            <a:off x="4136778" y="17716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pic>
        <p:nvPicPr>
          <p:cNvPr id="12" name="Рисунок 11" descr="C:\Users\николай\Desktop\scale_1200.jpg">
            <a:extLst>
              <a:ext uri="{FF2B5EF4-FFF2-40B4-BE49-F238E27FC236}">
                <a16:creationId xmlns:a16="http://schemas.microsoft.com/office/drawing/2014/main" id="{14D1B84F-8C47-418E-90AE-C27A5F20508C}"/>
              </a:ext>
            </a:extLst>
          </p:cNvPr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489530" y="1840522"/>
            <a:ext cx="969874" cy="1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0E7741-4518-45DB-8867-D75B417924D5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768350" y="750789"/>
            <a:ext cx="482824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7550" y="3060700"/>
            <a:ext cx="7854950" cy="996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0" y="3155603"/>
            <a:ext cx="7702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/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В случае если</a:t>
            </a:r>
            <a:r>
              <a:rPr lang="ru-RU" altLang="ru-RU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поле «Замена ошибочных ответов»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подпись в специально отведенном месте.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4279900" y="2032000"/>
            <a:ext cx="4000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SzPct val="100000"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914900" y="2038350"/>
            <a:ext cx="25844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40476" y="210820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11650" y="20510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cxnSp>
        <p:nvCxnSpPr>
          <p:cNvPr id="11" name="Прямая со стрелкой 10"/>
          <p:cNvCxnSpPr>
            <a:endCxn id="6" idx="4"/>
          </p:cNvCxnSpPr>
          <p:nvPr/>
        </p:nvCxnSpPr>
        <p:spPr>
          <a:xfrm flipH="1" flipV="1">
            <a:off x="4479925" y="2444750"/>
            <a:ext cx="619125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11750" y="2419350"/>
            <a:ext cx="368300" cy="641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A40E29-22BF-4C92-ACBC-C971E37D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6" y="515319"/>
            <a:ext cx="2604395" cy="3671702"/>
          </a:xfrm>
          <a:prstGeom prst="rect">
            <a:avLst/>
          </a:prstGeom>
        </p:spPr>
      </p:pic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56401" y="2531477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754F43-18E6-45AF-B9AC-D79AB8FE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5" y="1232592"/>
            <a:ext cx="2600966" cy="36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095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3136900" y="10160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1830AA-0748-4F6C-9F54-DE6890BC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2" y="584092"/>
            <a:ext cx="2854969" cy="3585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E1367E-61D0-4700-B3C6-6393276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333584"/>
            <a:ext cx="2604394" cy="3606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4B46BE-69F3-467E-848B-BA06CD18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62" y="584092"/>
            <a:ext cx="2724149" cy="3845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F6DBD8-CB40-4C4E-8FA2-0B6CF1A6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34" y="1333584"/>
            <a:ext cx="2604395" cy="3671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20FC41-A984-4FC7-AA78-DE66FF53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33" y="591147"/>
            <a:ext cx="2604395" cy="35789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207250" y="1930400"/>
            <a:ext cx="1835150" cy="8064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3835400"/>
            <a:ext cx="6210300" cy="5016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700" y="349250"/>
            <a:ext cx="7600950" cy="7747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3" name="Рисунок 2" descr="бо2 лист 1.PNG"/>
          <p:cNvPicPr/>
          <p:nvPr/>
        </p:nvPicPr>
        <p:blipFill>
          <a:blip r:embed="rId2"/>
          <a:srcRect l="903" t="782" r="2261" b="79336"/>
          <a:stretch>
            <a:fillRect/>
          </a:stretch>
        </p:blipFill>
        <p:spPr>
          <a:xfrm>
            <a:off x="1314450" y="1533192"/>
            <a:ext cx="5626100" cy="177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89000" y="3810109"/>
            <a:ext cx="669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 1 бланка ответов №2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автоматически вносится цифровое значение горизонтального штрих-кода листа 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бланка ответов №2.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17153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заполняется автоматически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соответствует информации, внесённой в бланк регистрации и бланк ответов №1.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2550" y="2108200"/>
            <a:ext cx="2127250" cy="3365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4300" y="2508250"/>
            <a:ext cx="2876550" cy="2349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4044950" y="1123950"/>
            <a:ext cx="530225" cy="977900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4146550" y="2774950"/>
            <a:ext cx="92075" cy="1035159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26296" y="2068612"/>
            <a:ext cx="16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«Резерв-5» не заполняется.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50" y="2146300"/>
            <a:ext cx="1435100" cy="311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 flipV="1">
            <a:off x="6388100" y="2311400"/>
            <a:ext cx="81915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85800" y="4006850"/>
            <a:ext cx="7899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7800" y="279400"/>
            <a:ext cx="2006600" cy="6985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3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324498" y="110258"/>
            <a:ext cx="5511152" cy="123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350" y="3052743"/>
            <a:ext cx="804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«Дополнительный бланк ответов № 2»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листе 2 бланка ответов №2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заполняет организатор в аудитории при выдаче дополнительного бланка ответов №2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вписывая в это поле цифровое значение штрих-кода ДБО №2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(расположенное под штрих- кодом бланка), который выдаётся участнику ЕГЭ. </a:t>
            </a:r>
          </a:p>
        </p:txBody>
      </p:sp>
      <p:pic>
        <p:nvPicPr>
          <p:cNvPr id="5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2973349" y="1480574"/>
            <a:ext cx="5643601" cy="147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97250" y="2495550"/>
            <a:ext cx="1555750" cy="3873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5750" y="990600"/>
            <a:ext cx="2851150" cy="2857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117850" y="1301750"/>
            <a:ext cx="647700" cy="11811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9450" y="3999697"/>
            <a:ext cx="784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остается пустым.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449" y="366812"/>
            <a:ext cx="200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«Резерв-6» не заполняется.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5187950" y="628650"/>
            <a:ext cx="133985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829050" y="673100"/>
            <a:ext cx="13462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520019" y="557847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467959" y="55784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2549" y="780475"/>
            <a:ext cx="26301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</a:t>
            </a:r>
            <a:r>
              <a:rPr lang="ru-RU" altLang="ru-RU" sz="1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организаторы погашают их следующим образом:  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en-US" altLang="ru-RU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24" y="298998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 flipH="1">
            <a:off x="654998" y="2989985"/>
            <a:ext cx="2438399" cy="11280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540" y="4137498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6536" y="140402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95991" y="1391055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89506" y="408237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45D7E-0DCE-4FE2-BE7E-7A5AB1105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40" y="1404025"/>
            <a:ext cx="2460284" cy="14994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774376" y="557847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743799" y="567010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11781" y="2989985"/>
            <a:ext cx="24384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 flipH="1">
            <a:off x="929616" y="2989985"/>
            <a:ext cx="2438399" cy="112805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65283" y="4132274"/>
            <a:ext cx="2367064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90993" y="3175741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 flipH="1">
            <a:off x="3936372" y="3188238"/>
            <a:ext cx="2393021" cy="8086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26661" y="399690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45D7E-0DCE-4FE2-BE7E-7A5AB1105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58" y="1403769"/>
            <a:ext cx="2460284" cy="14994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5B1D5B-3A4C-4B91-B625-ACC506481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109" y="1358661"/>
            <a:ext cx="2460284" cy="1747429"/>
          </a:xfrm>
          <a:prstGeom prst="rect">
            <a:avLst/>
          </a:prstGeom>
        </p:spPr>
      </p:pic>
      <p:sp>
        <p:nvSpPr>
          <p:cNvPr id="11" name="Символ &quot;Запрещено&quot; 10">
            <a:extLst>
              <a:ext uri="{FF2B5EF4-FFF2-40B4-BE49-F238E27FC236}">
                <a16:creationId xmlns:a16="http://schemas.microsoft.com/office/drawing/2014/main" id="{9E2ECCBD-E811-43AA-AA9D-CC5D33E3E3AE}"/>
              </a:ext>
            </a:extLst>
          </p:cNvPr>
          <p:cNvSpPr/>
          <p:nvPr/>
        </p:nvSpPr>
        <p:spPr>
          <a:xfrm>
            <a:off x="1109133" y="2903261"/>
            <a:ext cx="2065867" cy="1378622"/>
          </a:xfrm>
          <a:prstGeom prst="noSmoking">
            <a:avLst>
              <a:gd name="adj" fmla="val 4210"/>
            </a:avLst>
          </a:prstGeom>
          <a:solidFill>
            <a:srgbClr val="FF0000"/>
          </a:solidFill>
          <a:ln w="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DDFA3-7E06-4064-8CCB-DA421FA71071}"/>
              </a:ext>
            </a:extLst>
          </p:cNvPr>
          <p:cNvSpPr txBox="1"/>
          <p:nvPr/>
        </p:nvSpPr>
        <p:spPr>
          <a:xfrm>
            <a:off x="6752489" y="1062824"/>
            <a:ext cx="1993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Знак</a:t>
            </a:r>
            <a:r>
              <a:rPr lang="en-US" dirty="0"/>
              <a:t> </a:t>
            </a:r>
            <a:r>
              <a:rPr lang="ru-RU" dirty="0"/>
              <a:t>«</a:t>
            </a:r>
            <a:r>
              <a:rPr lang="en-US" dirty="0"/>
              <a:t>Z</a:t>
            </a:r>
            <a:r>
              <a:rPr lang="ru-RU" dirty="0"/>
              <a:t>» ставится только по окончанию всех развернутых ответов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1870065925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25502" y="24528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38236" y="380142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11683F-489D-4552-A13E-E03065CE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4" y="679938"/>
            <a:ext cx="287261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3973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68350" y="3600450"/>
            <a:ext cx="6369050" cy="109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241300"/>
            <a:ext cx="8020050" cy="9969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627201" y="1529969"/>
            <a:ext cx="6464400" cy="180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6900" y="216238"/>
            <a:ext cx="8153400" cy="10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b="1" i="1" u="sng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заполняются участником самостоятельно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и должны 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b="1" i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0" y="3669497"/>
            <a:ext cx="6178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«Лист»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</a:t>
            </a:r>
            <a:r>
              <a:rPr lang="ru-RU" sz="2800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4650" y="2419350"/>
            <a:ext cx="965200" cy="3175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81600" y="2755900"/>
            <a:ext cx="514350" cy="863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374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2D283D-678F-49E6-894E-6AE3A8DB63B1}"/>
              </a:ext>
            </a:extLst>
          </p:cNvPr>
          <p:cNvSpPr/>
          <p:nvPr/>
        </p:nvSpPr>
        <p:spPr>
          <a:xfrm>
            <a:off x="2126827" y="1950720"/>
            <a:ext cx="2445173" cy="528319"/>
          </a:xfrm>
          <a:prstGeom prst="ellipse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6950B9A-8C50-4F39-8670-18EB8B8B85DD}"/>
              </a:ext>
            </a:extLst>
          </p:cNvPr>
          <p:cNvCxnSpPr/>
          <p:nvPr/>
        </p:nvCxnSpPr>
        <p:spPr>
          <a:xfrm>
            <a:off x="2725783" y="1236004"/>
            <a:ext cx="60960" cy="714716"/>
          </a:xfrm>
          <a:prstGeom prst="straightConnector1">
            <a:avLst/>
          </a:prstGeom>
          <a:ln w="25400">
            <a:solidFill>
              <a:srgbClr val="FF8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3362" y="3657600"/>
            <a:ext cx="7010400" cy="791183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85197"/>
          <a:stretch>
            <a:fillRect/>
          </a:stretch>
        </p:blipFill>
        <p:spPr>
          <a:xfrm>
            <a:off x="398601" y="342519"/>
            <a:ext cx="5837099" cy="12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2894151" y="1771269"/>
            <a:ext cx="6027599" cy="168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7450" y="1187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750" y="2546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8200" y="2889250"/>
            <a:ext cx="1625600" cy="469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200" y="1238250"/>
            <a:ext cx="2959100" cy="3111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H="1" flipV="1">
            <a:off x="3867150" y="1524000"/>
            <a:ext cx="323850" cy="13652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786" y="3662599"/>
            <a:ext cx="6801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выдаче участнику экзамена последующих ДБО №2,</a:t>
            </a:r>
          </a:p>
          <a:p>
            <a:r>
              <a:rPr lang="ru-RU" dirty="0"/>
              <a:t>цифровое значение штрих-кода последнего ДБО №2 </a:t>
            </a:r>
          </a:p>
          <a:p>
            <a:r>
              <a:rPr lang="ru-RU" dirty="0"/>
              <a:t>вносится в поле «Дополнительный бланк ответов №2» предыдущего ДБО №2 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+7(999)259-90-00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4009" y="192257"/>
            <a:ext cx="883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по Информатике и ИКТ (КЕГЭ)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18EC2-3E5F-BF56-38EF-2C921822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981" y="996711"/>
            <a:ext cx="3246400" cy="398468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николай\Desktop\ecb6b93ae76011e6813a902b346a7125_de1bf7e7ecf811e680b3902b346a712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1673280"/>
            <a:ext cx="977900" cy="10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николай\Desktop\700-nw.jpg"/>
          <p:cNvPicPr/>
          <p:nvPr/>
        </p:nvPicPr>
        <p:blipFill>
          <a:blip r:embed="rId3"/>
          <a:srcRect t="18474" b="14324"/>
          <a:stretch>
            <a:fillRect/>
          </a:stretch>
        </p:blipFill>
        <p:spPr bwMode="auto">
          <a:xfrm rot="7044011">
            <a:off x="7542161" y="2482433"/>
            <a:ext cx="1375268" cy="1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250" y="3981450"/>
            <a:ext cx="6584950" cy="9969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1454150"/>
            <a:ext cx="3238500" cy="23685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900" y="1435100"/>
            <a:ext cx="2705100" cy="23812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800" y="1530350"/>
            <a:ext cx="290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Делать в полях бланков,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вне полей бланков или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полях, заполненных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типографским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способом, какие-либо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записи и пометки, не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относящиеся к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содержанию полей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бланков. </a:t>
            </a:r>
          </a:p>
          <a:p>
            <a:pPr marL="285741" indent="-285741"/>
            <a:endParaRPr lang="ru-RU" b="1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4700" y="317500"/>
            <a:ext cx="37909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3" name="Знак запрета 2"/>
          <p:cNvSpPr/>
          <p:nvPr/>
        </p:nvSpPr>
        <p:spPr>
          <a:xfrm>
            <a:off x="2475136" y="451318"/>
            <a:ext cx="490314" cy="463082"/>
          </a:xfrm>
          <a:prstGeom prst="noSmoking">
            <a:avLst/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5114" y="408572"/>
            <a:ext cx="349458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950" y="1498024"/>
            <a:ext cx="3575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Использовать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заполнения бланков 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цветные ручки вместо черной; 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карандаш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(даже для черновых записей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бланках);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средства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исправления внесенной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бланки информации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(«корректор», «ластик» и др.).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350" y="4050497"/>
            <a:ext cx="660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lvl="0" indent="-285741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 ответов № 1 и № 2, а также на Дополнительном бланке</a:t>
            </a:r>
          </a:p>
          <a:p>
            <a:pPr marL="285741" lvl="0" indent="-285741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ответов № 2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не должно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быть пометок, содержащих информацию</a:t>
            </a:r>
          </a:p>
          <a:p>
            <a:pPr marL="285741" lvl="0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 личности участника ЕГЭ.</a:t>
            </a:r>
          </a:p>
        </p:txBody>
      </p:sp>
      <p:pic>
        <p:nvPicPr>
          <p:cNvPr id="13" name="Рисунок 12" descr="C:\Users\николай\Desktop\27ec02fdbb9de6d3dbb8d214761a7c66.jpg"/>
          <p:cNvPicPr/>
          <p:nvPr/>
        </p:nvPicPr>
        <p:blipFill>
          <a:blip r:embed="rId4"/>
          <a:srcRect t="22150" r="11742" b="27361"/>
          <a:stretch>
            <a:fillRect/>
          </a:stretch>
        </p:blipFill>
        <p:spPr bwMode="auto">
          <a:xfrm>
            <a:off x="7067550" y="3949700"/>
            <a:ext cx="123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нак запрета 13"/>
          <p:cNvSpPr/>
          <p:nvPr/>
        </p:nvSpPr>
        <p:spPr>
          <a:xfrm>
            <a:off x="7004050" y="3784600"/>
            <a:ext cx="1358900" cy="12065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C:\Users\николай\Desktop\54d8c0092b1cd1f47f5d854f187334a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0521" y="279621"/>
            <a:ext cx="1307879" cy="12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нак запрета 15"/>
          <p:cNvSpPr/>
          <p:nvPr/>
        </p:nvSpPr>
        <p:spPr>
          <a:xfrm>
            <a:off x="7213600" y="88900"/>
            <a:ext cx="1828800" cy="16256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7537450" y="2451100"/>
            <a:ext cx="1606550" cy="14224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6464300" y="1473200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28785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DB9BD-F4EC-2CDA-B2A9-889EF797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29" y="423367"/>
            <a:ext cx="3250477" cy="42167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AE846-3FCC-4A58-8BF0-AF2F4A9B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6" y="1048445"/>
            <a:ext cx="5927549" cy="1901583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3696105" y="3765010"/>
            <a:ext cx="2769141" cy="817123"/>
          </a:xfrm>
          <a:prstGeom prst="round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2077" y="3067455"/>
            <a:ext cx="2749685" cy="1990928"/>
          </a:xfrm>
          <a:prstGeom prst="roundRect">
            <a:avLst/>
          </a:prstGeom>
          <a:solidFill>
            <a:srgbClr val="FBF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94315" y="233464"/>
            <a:ext cx="2503251" cy="3346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355952" y="2931267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>
              <a:spcBef>
                <a:spcPts val="600"/>
              </a:spcBef>
            </a:pP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219" y="258188"/>
            <a:ext cx="24538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участниками экзамена </a:t>
            </a:r>
          </a:p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39183" y="732817"/>
            <a:ext cx="2542163" cy="10116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 flipH="1">
            <a:off x="2996119" y="732817"/>
            <a:ext cx="3398196" cy="9273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28034" y="732817"/>
            <a:ext cx="966282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049294" y="1712068"/>
            <a:ext cx="1089497" cy="26374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74461" y="1744494"/>
            <a:ext cx="703634" cy="21979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11949" y="1699098"/>
            <a:ext cx="771728" cy="31562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02029" y="38308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496766" y="2130358"/>
            <a:ext cx="466928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973421" y="2107660"/>
            <a:ext cx="625812" cy="405319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47872" y="2081719"/>
            <a:ext cx="1164077" cy="47989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40213" y="1712068"/>
            <a:ext cx="466928" cy="26374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30494" y="1692612"/>
            <a:ext cx="742544" cy="303315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cxnSpLocks/>
            <a:endCxn id="35" idx="4"/>
          </p:cNvCxnSpPr>
          <p:nvPr/>
        </p:nvCxnSpPr>
        <p:spPr>
          <a:xfrm flipH="1" flipV="1">
            <a:off x="1773677" y="1975816"/>
            <a:ext cx="68094" cy="110461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58502" y="2451370"/>
            <a:ext cx="590145" cy="629056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444885" y="2503251"/>
            <a:ext cx="648511" cy="551234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89634" y="2477311"/>
            <a:ext cx="752272" cy="60960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762655" y="1932562"/>
            <a:ext cx="1277566" cy="1128408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876801" y="2219777"/>
            <a:ext cx="742544" cy="2964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47" idx="0"/>
          </p:cNvCxnSpPr>
          <p:nvPr/>
        </p:nvCxnSpPr>
        <p:spPr>
          <a:xfrm flipV="1">
            <a:off x="5080676" y="2546350"/>
            <a:ext cx="113624" cy="12186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09" y="3685217"/>
            <a:ext cx="7540800" cy="1318583"/>
          </a:xfrm>
        </p:spPr>
        <p:txBody>
          <a:bodyPr/>
          <a:lstStyle/>
          <a:p>
            <a:pPr marL="50799" indent="0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средней части бланка регистрации, заполняются участником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самостоятельно, в строгом соответствии с паспортом.</a:t>
            </a:r>
          </a:p>
          <a:p>
            <a:pPr marL="50799" indent="0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Все буквы </a:t>
            </a:r>
            <a:r>
              <a:rPr 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печатные заглавные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(в соответствии с образцом написания символов)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393AE-D695-4037-A8CC-F00E42295C57}"/>
              </a:ext>
            </a:extLst>
          </p:cNvPr>
          <p:cNvSpPr txBox="1"/>
          <p:nvPr/>
        </p:nvSpPr>
        <p:spPr>
          <a:xfrm>
            <a:off x="1895022" y="2037624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90C1F-76C9-4456-92D3-B32C9B669A2F}"/>
              </a:ext>
            </a:extLst>
          </p:cNvPr>
          <p:cNvSpPr txBox="1"/>
          <p:nvPr/>
        </p:nvSpPr>
        <p:spPr>
          <a:xfrm>
            <a:off x="1895022" y="238620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4C726-60F7-4EA0-ABBD-FC3294FFDB48}"/>
              </a:ext>
            </a:extLst>
          </p:cNvPr>
          <p:cNvSpPr txBox="1"/>
          <p:nvPr/>
        </p:nvSpPr>
        <p:spPr>
          <a:xfrm>
            <a:off x="1895022" y="274017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2E719-3CA5-459F-BC9E-1570BBFA2BD3}"/>
              </a:ext>
            </a:extLst>
          </p:cNvPr>
          <p:cNvSpPr txBox="1"/>
          <p:nvPr/>
        </p:nvSpPr>
        <p:spPr>
          <a:xfrm>
            <a:off x="2750425" y="322506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1   2  3  4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ED0E8-DF87-494C-BA9B-9ED2DA11243A}"/>
              </a:ext>
            </a:extLst>
          </p:cNvPr>
          <p:cNvSpPr txBox="1"/>
          <p:nvPr/>
        </p:nvSpPr>
        <p:spPr>
          <a:xfrm>
            <a:off x="5762172" y="319958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5   6  7  8  9   0</a:t>
            </a:r>
          </a:p>
        </p:txBody>
      </p:sp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1" y="17597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B2CADA-9892-4915-8768-B8CA202E6D05}"/>
              </a:ext>
            </a:extLst>
          </p:cNvPr>
          <p:cNvSpPr txBox="1"/>
          <p:nvPr/>
        </p:nvSpPr>
        <p:spPr>
          <a:xfrm>
            <a:off x="6179901" y="3173558"/>
            <a:ext cx="327334" cy="4001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</a:t>
            </a:r>
            <a:endParaRPr lang="ru-RU" sz="2000" b="1" kern="1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CF9CB5E-792F-47C7-9149-1B19CBDD3CB1}"/>
              </a:ext>
            </a:extLst>
          </p:cNvPr>
          <p:cNvSpPr/>
          <p:nvPr/>
        </p:nvSpPr>
        <p:spPr>
          <a:xfrm>
            <a:off x="738293" y="3831239"/>
            <a:ext cx="7599015" cy="1155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исправления ошибок при заполнении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6692" y="4240847"/>
            <a:ext cx="7683709" cy="919481"/>
          </a:xfrm>
        </p:spPr>
        <p:txBody>
          <a:bodyPr/>
          <a:lstStyle/>
          <a:p>
            <a:pPr marL="50798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Зачеркивание ранее написанных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и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свободных клеточек справа новыми символами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(цифрами, буквами)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720850" y="2063750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239395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27559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8000" y="2889250"/>
            <a:ext cx="1688168" cy="7839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50" y="2762250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  Е  Т  Р  О  В И 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3"/>
          </p:cNvCxnSpPr>
          <p:nvPr/>
        </p:nvCxnSpPr>
        <p:spPr>
          <a:xfrm>
            <a:off x="2578100" y="3379689"/>
            <a:ext cx="930063" cy="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95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32194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5B6E0-72E3-4841-AAB9-2FA58E44E3C1}"/>
              </a:ext>
            </a:extLst>
          </p:cNvPr>
          <p:cNvSpPr txBox="1"/>
          <p:nvPr/>
        </p:nvSpPr>
        <p:spPr>
          <a:xfrm>
            <a:off x="844486" y="3829420"/>
            <a:ext cx="760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</a:t>
            </a:r>
            <a:r>
              <a:rPr lang="ru-RU" sz="1600" b="1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A597C-8573-488B-951E-DB28F46EFF56}"/>
              </a:ext>
            </a:extLst>
          </p:cNvPr>
          <p:cNvSpPr txBox="1"/>
          <p:nvPr/>
        </p:nvSpPr>
        <p:spPr>
          <a:xfrm>
            <a:off x="5783608" y="31926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7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DB9F807-C6B9-4191-82DD-2206844D536E}"/>
              </a:ext>
            </a:extLst>
          </p:cNvPr>
          <p:cNvSpPr/>
          <p:nvPr/>
        </p:nvSpPr>
        <p:spPr>
          <a:xfrm>
            <a:off x="5821708" y="3179908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1DA88C1-6142-498A-A645-87D39149058B}"/>
              </a:ext>
            </a:extLst>
          </p:cNvPr>
          <p:cNvSpPr/>
          <p:nvPr/>
        </p:nvSpPr>
        <p:spPr>
          <a:xfrm>
            <a:off x="6222153" y="3189221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F81F9C-CC24-47E4-8B86-E2CFB2DA56F2}"/>
              </a:ext>
            </a:extLst>
          </p:cNvPr>
          <p:cNvSpPr/>
          <p:nvPr/>
        </p:nvSpPr>
        <p:spPr>
          <a:xfrm>
            <a:off x="1532709" y="2716358"/>
            <a:ext cx="4288999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ED74102-0979-4A2A-AFE1-634B5DFF34E8}"/>
              </a:ext>
            </a:extLst>
          </p:cNvPr>
          <p:cNvSpPr/>
          <p:nvPr/>
        </p:nvSpPr>
        <p:spPr>
          <a:xfrm>
            <a:off x="2429691" y="3181549"/>
            <a:ext cx="2412275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3750" y="3943350"/>
            <a:ext cx="7541243" cy="948366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0150" y="823805"/>
            <a:ext cx="2432050" cy="17974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610214" y="3926431"/>
            <a:ext cx="7724779" cy="74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     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6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840007" y="706671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84899" y="1008618"/>
            <a:ext cx="243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3" lvl="1" indent="-228593">
              <a:buClr>
                <a:schemeClr val="tx1"/>
              </a:buClr>
              <a:buSzPct val="200000"/>
            </a:pP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   Поле </a:t>
            </a:r>
            <a:r>
              <a:rPr lang="ru-RU" altLang="ru-RU" sz="1600" b="1" u="sng" dirty="0">
                <a:solidFill>
                  <a:srgbClr val="FF5B5B"/>
                </a:solidFill>
                <a:latin typeface="Century Gothic" panose="020B0502020202020204" pitchFamily="34" charset="0"/>
              </a:rPr>
              <a:t>«Контрольная сумма»</a:t>
            </a: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заполняется только при проведении КЕГЭ.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75200" y="2190750"/>
            <a:ext cx="150495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095750" y="3147390"/>
            <a:ext cx="1722543" cy="4742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V="1">
            <a:off x="4472604" y="3638550"/>
            <a:ext cx="105746" cy="28788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948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4553</TotalTime>
  <Words>1201</Words>
  <Application>Microsoft Office PowerPoint</Application>
  <PresentationFormat>Экран (16:9)</PresentationFormat>
  <Paragraphs>185</Paragraphs>
  <Slides>27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Garamond</vt:lpstr>
      <vt:lpstr>Roboto Slab</vt:lpstr>
      <vt:lpstr>Arial</vt:lpstr>
      <vt:lpstr>Bookman Old Style</vt:lpstr>
      <vt:lpstr>Arial Black</vt:lpstr>
      <vt:lpstr>Courier New</vt:lpstr>
      <vt:lpstr>Century Gothic</vt:lpstr>
      <vt:lpstr>Times New Roman</vt:lpstr>
      <vt:lpstr>Nixie One</vt:lpstr>
      <vt:lpstr>Warwick template</vt:lpstr>
      <vt:lpstr>ПРАВИЛА ЗАПОЛНЕНИЯ БЛАНКОВ  ЕГЭ-2025 РТМ 22.04.2025</vt:lpstr>
      <vt:lpstr>Презентация PowerPoint</vt:lpstr>
      <vt:lpstr>Презентация PowerPoint</vt:lpstr>
      <vt:lpstr>Презентация PowerPoint</vt:lpstr>
      <vt:lpstr>Бланк регистрации</vt:lpstr>
      <vt:lpstr>Презентация PowerPoint</vt:lpstr>
      <vt:lpstr>Средняя часть бланка регистрации</vt:lpstr>
      <vt:lpstr>Способы исправления ошибок при заполнении Бланка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№1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№2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Дополнительный бланк ответов №2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1</cp:lastModifiedBy>
  <cp:revision>215</cp:revision>
  <cp:lastPrinted>2024-02-27T11:01:26Z</cp:lastPrinted>
  <dcterms:modified xsi:type="dcterms:W3CDTF">2025-04-17T05:56:12Z</dcterms:modified>
</cp:coreProperties>
</file>