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287" r:id="rId4"/>
    <p:sldId id="317" r:id="rId5"/>
    <p:sldId id="309" r:id="rId6"/>
    <p:sldId id="289" r:id="rId7"/>
    <p:sldId id="291" r:id="rId8"/>
    <p:sldId id="315" r:id="rId9"/>
    <p:sldId id="283" r:id="rId10"/>
    <p:sldId id="310" r:id="rId11"/>
    <p:sldId id="258" r:id="rId12"/>
    <p:sldId id="260" r:id="rId13"/>
    <p:sldId id="311" r:id="rId14"/>
    <p:sldId id="261" r:id="rId15"/>
    <p:sldId id="292" r:id="rId16"/>
    <p:sldId id="262" r:id="rId17"/>
    <p:sldId id="312" r:id="rId18"/>
    <p:sldId id="294" r:id="rId19"/>
    <p:sldId id="295" r:id="rId20"/>
    <p:sldId id="296" r:id="rId21"/>
    <p:sldId id="297" r:id="rId22"/>
    <p:sldId id="298" r:id="rId23"/>
    <p:sldId id="299" r:id="rId24"/>
    <p:sldId id="313" r:id="rId25"/>
    <p:sldId id="300" r:id="rId26"/>
    <p:sldId id="314" r:id="rId27"/>
    <p:sldId id="270" r:id="rId28"/>
    <p:sldId id="319" r:id="rId29"/>
    <p:sldId id="31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FB0-7CC6-44CF-A03A-2F6BBFC55FC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BFCE-545C-440B-BBEC-558833E83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FB0-7CC6-44CF-A03A-2F6BBFC55FC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BFCE-545C-440B-BBEC-558833E83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FB0-7CC6-44CF-A03A-2F6BBFC55FC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BFCE-545C-440B-BBEC-558833E83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FB0-7CC6-44CF-A03A-2F6BBFC55FC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BFCE-545C-440B-BBEC-558833E83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FB0-7CC6-44CF-A03A-2F6BBFC55FC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BFCE-545C-440B-BBEC-558833E83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FB0-7CC6-44CF-A03A-2F6BBFC55FC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BFCE-545C-440B-BBEC-558833E83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FB0-7CC6-44CF-A03A-2F6BBFC55FC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BFCE-545C-440B-BBEC-558833E83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FB0-7CC6-44CF-A03A-2F6BBFC55FC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BFCE-545C-440B-BBEC-558833E83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FB0-7CC6-44CF-A03A-2F6BBFC55FC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BFCE-545C-440B-BBEC-558833E83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FB0-7CC6-44CF-A03A-2F6BBFC55FC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BFCE-545C-440B-BBEC-558833E83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8FB0-7CC6-44CF-A03A-2F6BBFC55FC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BFCE-545C-440B-BBEC-558833E83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8FB0-7CC6-44CF-A03A-2F6BBFC55FC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BFCE-545C-440B-BBEC-558833E83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coko08@mail.r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572000" cy="64087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427984" cy="64087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4300" dirty="0" smtClean="0"/>
              <a:t>Допуск </a:t>
            </a:r>
            <a:r>
              <a:rPr lang="ru-RU" sz="4300" dirty="0"/>
              <a:t>общественных наблюдателей в места осуществления общественного наблюдения производится только при </a:t>
            </a:r>
            <a:r>
              <a:rPr lang="ru-RU" sz="4300" u="sng" dirty="0">
                <a:solidFill>
                  <a:srgbClr val="FF0000"/>
                </a:solidFill>
              </a:rPr>
              <a:t>предъявлении</a:t>
            </a:r>
            <a:r>
              <a:rPr lang="ru-RU" sz="4300" dirty="0"/>
              <a:t> </a:t>
            </a:r>
            <a:r>
              <a:rPr lang="ru-RU" sz="4300" u="sng" dirty="0">
                <a:solidFill>
                  <a:srgbClr val="FF0000"/>
                </a:solidFill>
              </a:rPr>
              <a:t>документа, удостоверяющего личность, и удостоверения общественного наблюдателя.</a:t>
            </a:r>
            <a:endParaRPr lang="ru-RU" sz="4300" u="sng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4300" dirty="0"/>
          </a:p>
          <a:p>
            <a:pPr algn="just">
              <a:buNone/>
            </a:pPr>
            <a:endParaRPr lang="ru-RU" sz="4300" dirty="0" smtClean="0"/>
          </a:p>
          <a:p>
            <a:pPr algn="just"/>
            <a:r>
              <a:rPr lang="ru-RU" sz="4300" dirty="0"/>
              <a:t>В целях предупреждения нарушений Порядка </a:t>
            </a:r>
            <a:r>
              <a:rPr lang="ru-RU" sz="4300" dirty="0" smtClean="0"/>
              <a:t>ИС-9, </a:t>
            </a:r>
            <a:r>
              <a:rPr lang="ru-RU" sz="4300" dirty="0"/>
              <a:t>а также возникновения коррупционных рисков </a:t>
            </a:r>
            <a:r>
              <a:rPr lang="ru-RU" sz="4300" b="1" u="sng" dirty="0">
                <a:solidFill>
                  <a:srgbClr val="FF0000"/>
                </a:solidFill>
              </a:rPr>
              <a:t>повторный допуск</a:t>
            </a:r>
            <a:r>
              <a:rPr lang="ru-RU" sz="4300" u="sng" dirty="0">
                <a:solidFill>
                  <a:srgbClr val="FF0000"/>
                </a:solidFill>
              </a:rPr>
              <a:t> </a:t>
            </a:r>
            <a:r>
              <a:rPr lang="ru-RU" sz="4300" dirty="0"/>
              <a:t>общественных наблюдателей, покинувших места осуществления общественного наблюдения, </a:t>
            </a:r>
            <a:r>
              <a:rPr lang="ru-RU" sz="4300" b="1" u="sng" dirty="0">
                <a:solidFill>
                  <a:srgbClr val="FF0000"/>
                </a:solidFill>
              </a:rPr>
              <a:t>запрещается</a:t>
            </a:r>
            <a:r>
              <a:rPr lang="ru-RU" sz="4300" u="sng" dirty="0">
                <a:solidFill>
                  <a:srgbClr val="FF0000"/>
                </a:solidFill>
              </a:rPr>
              <a:t>.</a:t>
            </a:r>
            <a:endParaRPr lang="ru-RU" sz="4300" u="sng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214938"/>
            <a:ext cx="34226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Общественным наблюдателям предоставляется право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54461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присутствовать на всех этапах ИС-9;</a:t>
            </a: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свободно перемещаться по ППЭ (</a:t>
            </a:r>
            <a:r>
              <a:rPr lang="ru-RU" sz="51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этом вход в аудиторию запрещен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направлять информацию о нарушениях Порядка ИС-9, выявленных при проведении собеседования, в федеральные органы исполнительной власти, в том числе в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ОИВ, ГЭК, органы местного самоуправления, осуществляющие управление в сфере образования;</a:t>
            </a: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оставлять в месте для хранения личных вещей руководителя образовательной организации, в помещениях которой организован ППЭ, или уполномоченного им лица, должностных лиц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а также иных лиц, определенных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должностных лиц органа исполнительной власти субъекта Российской Федерации, осуществляющего переданные полномочия Российской Федерации в сфере образования, свои личные вещи;</a:t>
            </a:r>
          </a:p>
          <a:p>
            <a:pPr algn="just"/>
            <a:endParaRPr lang="ru-RU" sz="74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metodist3\Downloads\man-with-check-sign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899592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Общественным наблюдателям предоставляется право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находиться в помещении для общественных наблюдателей, расположенном в ППЭ;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присутствовать при составлении ответственным организатором образовательной организации  акта об удалении с экзамена лиц, допустивших нарушение Порядка ИС-9, в Штабе ППЭ.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участвовать в проверке, организованной ответственным организатором образовательной организации в целях проверки изложенных в апелляции о нарушении Порядка ИС-9 сведений, в случае подачи такой апелляции участником экзамена.</a:t>
            </a:r>
          </a:p>
          <a:p>
            <a:endParaRPr lang="ru-RU" dirty="0"/>
          </a:p>
        </p:txBody>
      </p:sp>
      <p:pic>
        <p:nvPicPr>
          <p:cNvPr id="4" name="Picture 2" descr="C:\Users\metodist3\Downloads\man-with-check-sign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8"/>
            <a:ext cx="1115616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случае присутствия в  ППЭ нескольких общественных наблюдателей им рекомендуется до начала экзамена распределиться с учетом оптимального охвата ППЭ общественным наблюдением (присутствие в </a:t>
            </a:r>
            <a:r>
              <a:rPr lang="ru-RU" dirty="0" smtClean="0"/>
              <a:t>штабе </a:t>
            </a:r>
            <a:r>
              <a:rPr lang="ru-RU" dirty="0"/>
              <a:t>ППЭ, </a:t>
            </a:r>
            <a:r>
              <a:rPr lang="ru-RU" dirty="0" smtClean="0"/>
              <a:t>коридорах, на входе </a:t>
            </a:r>
            <a:r>
              <a:rPr lang="ru-RU" dirty="0"/>
              <a:t>и т.д.).</a:t>
            </a:r>
            <a:endParaRPr lang="ru-RU" dirty="0" smtClean="0"/>
          </a:p>
          <a:p>
            <a:pPr algn="just"/>
            <a:r>
              <a:rPr lang="ru-RU" dirty="0" smtClean="0"/>
              <a:t>Общественный наблюдатель находится в ППЭ </a:t>
            </a:r>
            <a:r>
              <a:rPr lang="ru-RU" b="1" u="sng" dirty="0" smtClean="0">
                <a:solidFill>
                  <a:srgbClr val="FF0000"/>
                </a:solidFill>
              </a:rPr>
              <a:t>не менее 50% времени</a:t>
            </a:r>
            <a:r>
              <a:rPr lang="ru-RU" dirty="0" smtClean="0"/>
              <a:t>, установленного единым расписанием проведения ИС-9 по русскому языку.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Общественный наблюдатель обязан соблюдать Порядок ИС!!!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ru-RU" dirty="0" smtClean="0"/>
              <a:t>За нарушение Порядка ИС-9 общественный наблюдатель удаляется из ППЭ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32448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 день проведения экзамена  в ППЭ общественному наблюдателю запрещается: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485740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dirty="0" smtClean="0"/>
              <a:t>а</a:t>
            </a:r>
            <a:r>
              <a:rPr lang="ru-RU" sz="3800" dirty="0"/>
              <a:t>) пользоваться средствами связи за пределами Штаба ППЭ; </a:t>
            </a:r>
            <a:endParaRPr lang="ru-RU" sz="3800" dirty="0" smtClean="0"/>
          </a:p>
          <a:p>
            <a:pPr algn="just"/>
            <a:r>
              <a:rPr lang="ru-RU" sz="3800" dirty="0"/>
              <a:t>б) использовать средства связи не по служебной необходимости в Штабе ППЭ;</a:t>
            </a:r>
            <a:endParaRPr lang="ru-RU" sz="3800" dirty="0" smtClean="0"/>
          </a:p>
          <a:p>
            <a:pPr algn="just"/>
            <a:r>
              <a:rPr lang="ru-RU" sz="3800" dirty="0"/>
              <a:t>в) оказывать содействие участникам экзаменов,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</a:t>
            </a:r>
            <a:endParaRPr lang="ru-RU" sz="3800" dirty="0" smtClean="0"/>
          </a:p>
          <a:p>
            <a:pPr algn="just"/>
            <a:r>
              <a:rPr lang="ru-RU" sz="3800" dirty="0"/>
              <a:t>г) </a:t>
            </a:r>
            <a:r>
              <a:rPr lang="ru-RU" sz="3800" dirty="0" smtClean="0"/>
              <a:t>вмешивается в работу руководителя ОО, организаторов, иных работников ППЭ (при выполнении ими своих обязанностей), а также участников экзаменов (при выполнении экзаменационной работы).</a:t>
            </a:r>
          </a:p>
          <a:p>
            <a:endParaRPr lang="ru-RU" dirty="0"/>
          </a:p>
        </p:txBody>
      </p:sp>
      <p:pic>
        <p:nvPicPr>
          <p:cNvPr id="4" name="Picture 2" descr="C:\Users\metodist3\Downloads\man-with-check-sign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1331640" cy="214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Проведение ИС-9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Итоговое собеседование может проводиться в ходе учебного процесса в образовательной организации. Участники итогового собеседования могут принимать участие в итоговом собеседовании без отрыва от образовательного процесса.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Проведение ИС-9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Количество, общая площадь и состояние помещений, предоставляемых</a:t>
            </a:r>
            <a:br>
              <a:rPr lang="ru-RU" dirty="0" smtClean="0"/>
            </a:br>
            <a:r>
              <a:rPr lang="ru-RU" dirty="0" smtClean="0"/>
              <a:t>для проведения итогового собеседования, должны обеспечивать проведение итогового собеседования в условиях, соответствующих требованиям </a:t>
            </a:r>
            <a:r>
              <a:rPr lang="ru-RU" b="1" u="sng" dirty="0" smtClean="0">
                <a:solidFill>
                  <a:srgbClr val="FF0000"/>
                </a:solidFill>
              </a:rPr>
              <a:t>санитарно-эпидемиологических правил и нормативов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Проведение ИС-9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Для проведения итогового собеседования выделяются: аудитории ожидания итогового собеседования; аудитории проведения итогового собеседования; учебные кабинеты для участников, прошедших итоговое собеседование; Штаб ППЭ.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204864"/>
            <a:ext cx="7643192" cy="3921299"/>
          </a:xfrm>
        </p:spPr>
        <p:txBody>
          <a:bodyPr>
            <a:normAutofit/>
          </a:bodyPr>
          <a:lstStyle/>
          <a:p>
            <a:pPr algn="ctr" fontAlgn="base" hangingPunct="0">
              <a:buNone/>
            </a:pPr>
            <a:r>
              <a:rPr lang="ru-RU" b="1" dirty="0" smtClean="0"/>
              <a:t>Осуществление общественного наблюдения при проведении итогового собеседования по образовательным программам основного общего образования в 2021 году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Проведение ИС-9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Рабочее место в аудитории проведения итогового собеседования должно быть оборудовано техническими средствами, позволяющими осуществить аудиозапись устных ответов участников итогового собеседования (например, компьютер, оснащенный микрофоном, диктофон).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Штаб ППЭ: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Штаб оборудуется телефонной связью, принтером, персональным компьютером с выходом в сеть «Интернет» для получения КИМ итогового собеседования, критериев оценивания итогового собеседования и других материалов итогового собеседования</a:t>
            </a:r>
          </a:p>
          <a:p>
            <a:pPr algn="just"/>
            <a:r>
              <a:rPr lang="ru-RU" dirty="0" smtClean="0"/>
              <a:t>В Штабе должно быть организовано рабочее место для внесения результатов итогового собеседования в специализированную форму.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состав комиссии по проведению итогового собеседования входят: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464496"/>
          </a:xfrm>
        </p:spPr>
        <p:txBody>
          <a:bodyPr>
            <a:normAutofit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ответственный организатор образовательной организации;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организаторы проведения итогового собеседования;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экзаменаторы-собеседники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специалист.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состав комиссии по проверке итогового собеседования входят: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400" dirty="0" smtClean="0"/>
              <a:t>эксперты по проверке устных ответов участников итогового собеседования, являющиеся учителями, имеющими высшее образование по специальности «Русский язык и литература» с квалификацией «Учитель русского языка и литературы».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день проведения экзаменов общественный наблюдатель: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не позднее, чем за один час до начала проведения экзамена прибывает в ППЭ и  регистрируется у ответственного организатора вне аудитории, уполномоченного ответственным организатором ОО; </a:t>
            </a:r>
          </a:p>
          <a:p>
            <a:pPr algn="just"/>
            <a:r>
              <a:rPr lang="ru-RU" dirty="0" smtClean="0"/>
              <a:t>удостоверяет факт своего присутствия в ППЭ подписью в соответствующей форме  «Список работников ППЭ и общественных наблюдателей»;</a:t>
            </a:r>
          </a:p>
          <a:p>
            <a:pPr algn="just"/>
            <a:r>
              <a:rPr lang="ru-RU" dirty="0" smtClean="0"/>
              <a:t>оставляет личные вещи в месте хранения личных вещей, организованном в Штабе ППЭ;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день проведения экзаменов общественный наблюдатель: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до начала проведения экзамена получает у ответственного организатора ОО форму ППЭ 18-МАШ «Акт общественного наблюдения за проведением ИС-9 в ППЭ»;</a:t>
            </a:r>
          </a:p>
          <a:p>
            <a:pPr algn="just"/>
            <a:r>
              <a:rPr lang="ru-RU" dirty="0" smtClean="0"/>
              <a:t>до начала проведения экзамена обсуждает с ответственным организатором ОО порядок взаимодействия во время проведения экзамена и по его окончании;</a:t>
            </a:r>
          </a:p>
          <a:p>
            <a:pPr algn="just"/>
            <a:r>
              <a:rPr lang="ru-RU" dirty="0" smtClean="0"/>
              <a:t>по окончании экзамена заполняет форму ППЭ-18-МАШ «Акт общественного наблюдения за проведением ИС-9 в ППЭ» и передает ее ответственному организатору ОО.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Общественный наблюдатель взаимодействует с: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ответственным организатором ОО;</a:t>
            </a:r>
          </a:p>
          <a:p>
            <a:pPr algn="just"/>
            <a:r>
              <a:rPr lang="ru-RU" dirty="0" smtClean="0"/>
              <a:t>должностными лицами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и лицами, определенными </a:t>
            </a:r>
            <a:r>
              <a:rPr lang="ru-RU" dirty="0" err="1" smtClean="0"/>
              <a:t>Рособрнадзором</a:t>
            </a:r>
            <a:r>
              <a:rPr lang="ru-RU" dirty="0" smtClean="0"/>
              <a:t>, а также должностными лицами органа исполнительной власти субъекта Российской Федерации, осуществляющего переданные полномочия Российской Федерации в сфере образования (при наличии).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Лица, привлекаемые к проведению ИС-9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ассистент;</a:t>
            </a:r>
          </a:p>
          <a:p>
            <a:r>
              <a:rPr lang="ru-RU" dirty="0" smtClean="0"/>
              <a:t> аккредитованные общественные наблюдатели; </a:t>
            </a:r>
          </a:p>
          <a:p>
            <a:pPr algn="just"/>
            <a:r>
              <a:rPr lang="ru-RU" dirty="0" smtClean="0"/>
              <a:t>аккредитованные представители средств массовой информации; </a:t>
            </a:r>
          </a:p>
          <a:p>
            <a:pPr algn="just"/>
            <a:r>
              <a:rPr lang="ru-RU" dirty="0" smtClean="0"/>
              <a:t>должностные лица </a:t>
            </a:r>
            <a:r>
              <a:rPr lang="ru-RU" dirty="0" err="1" smtClean="0"/>
              <a:t>Рособрнадзора</a:t>
            </a:r>
            <a:r>
              <a:rPr lang="ru-RU" dirty="0" smtClean="0"/>
              <a:t>, а также иные лица, определенные </a:t>
            </a:r>
            <a:r>
              <a:rPr lang="ru-RU" dirty="0" err="1" smtClean="0"/>
              <a:t>Рособрнадзором</a:t>
            </a:r>
            <a:r>
              <a:rPr lang="ru-RU" dirty="0" smtClean="0"/>
              <a:t>, и (или) должностные лица органа исполнительной власти субъекта Российской Федерации, осуществляющего переданные полномочия Российской Федерации в сфере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265176" indent="-265176">
              <a:spcBef>
                <a:spcPts val="250"/>
              </a:spcBef>
              <a:buClr>
                <a:srgbClr val="629DD1"/>
              </a:buClr>
              <a:buSzPct val="80000"/>
              <a:defRPr/>
            </a:pPr>
            <a:endParaRPr lang="ru-RU" b="1" dirty="0" smtClean="0">
              <a:solidFill>
                <a:prstClr val="black"/>
              </a:solidFill>
            </a:endParaRPr>
          </a:p>
          <a:p>
            <a:pPr marL="265176" indent="-265176">
              <a:spcBef>
                <a:spcPts val="250"/>
              </a:spcBef>
              <a:buClr>
                <a:srgbClr val="629DD1"/>
              </a:buClr>
              <a:buSzPct val="80000"/>
              <a:defRPr/>
            </a:pPr>
            <a:endParaRPr lang="ru-RU" b="1" dirty="0" smtClean="0">
              <a:solidFill>
                <a:prstClr val="black"/>
              </a:solidFill>
            </a:endParaRPr>
          </a:p>
          <a:p>
            <a:pPr>
              <a:spcBef>
                <a:spcPts val="250"/>
              </a:spcBef>
              <a:buClr>
                <a:srgbClr val="629DD1"/>
              </a:buClr>
              <a:buSzPct val="80000"/>
              <a:buNone/>
              <a:defRPr/>
            </a:pPr>
            <a:r>
              <a:rPr lang="ru-RU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Адрес электронной почты:</a:t>
            </a:r>
            <a:r>
              <a:rPr lang="en-US" i="1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hlinkClick r:id="rId2"/>
              </a:rPr>
              <a:t>coko08@mail.</a:t>
            </a:r>
            <a:r>
              <a:rPr lang="ru-RU" i="1" u="sng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hlinkClick r:id="rId2"/>
              </a:rPr>
              <a:t>ru</a:t>
            </a:r>
            <a:r>
              <a:rPr lang="ru-RU" i="1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endParaRPr lang="ru-RU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250"/>
              </a:spcBef>
              <a:buClr>
                <a:srgbClr val="629DD1"/>
              </a:buClr>
              <a:buSzPct val="80000"/>
              <a:buFontTx/>
              <a:buAutoNum type="arabicPeriod"/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/>
              <a:t>Телефон: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u="sng" dirty="0" smtClean="0">
                <a:solidFill>
                  <a:srgbClr val="0000FF"/>
                </a:solidFill>
              </a:rPr>
              <a:t>3-90-90</a:t>
            </a:r>
            <a:endParaRPr lang="ru-RU" i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внимание!!!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8958"/>
          </a:xfrm>
        </p:spPr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Федеральный закон от 29.12.2012 № 273-ФЗ «Об образовании в Российской Федерации»;</a:t>
            </a:r>
          </a:p>
          <a:p>
            <a:pPr lvl="0"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31.08.2013 №755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 и 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образования»;</a:t>
            </a:r>
          </a:p>
          <a:p>
            <a:pPr lvl="0"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Федеральный закон от 27.07.2006 № 152-ФЗ «О персональных данных»;</a:t>
            </a:r>
          </a:p>
          <a:p>
            <a:pPr lvl="0"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от 11.11.2019 № 1545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школьников;</a:t>
            </a:r>
          </a:p>
          <a:p>
            <a:pPr lvl="0"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Рекомендации по организации и проведению итогового собеседования по русскому языку в 2021 году;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целях обеспечения соблюдения порядка проведения итогового собеседования (далее ИС-9) совершеннолетние граждане Российской Федерации (далее – граждане) могут быть аккредитованы в качестве общественных наблюдателей при проведении допуска к ГИА.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Аккредитацию граждан осуществляет ОИВ при проведении ГИА на территориях субъектов Российской Федерации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00925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Сроки подачи заявления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при осуществлении общественного наблюдения в местах проведения                 ИС-9 (за исключением осуществления общественного наблюдения в местах работы КК субъектов Российской Федерации) –</a:t>
            </a:r>
            <a:r>
              <a:rPr lang="ru-RU" b="1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не позднее чем за 10 рабочих дней до даты проведения экзамена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по соответствующему учебному предмету.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Важно!!!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Решение об аккредитации гражданина </a:t>
            </a:r>
            <a:r>
              <a:rPr lang="ru-RU" dirty="0" smtClean="0"/>
              <a:t>в качестве общественного наблюдателя при проведении допуска к ГИА принимается аккредитующим органом не позднее, чем </a:t>
            </a:r>
            <a:r>
              <a:rPr lang="ru-RU" b="1" dirty="0" smtClean="0"/>
              <a:t>за 2 рабочих дня до даты проведения ИС-9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653136"/>
            <a:ext cx="219573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Важно!!!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 случае выявления недостоверных данных</a:t>
            </a:r>
            <a:r>
              <a:rPr lang="ru-RU" dirty="0" smtClean="0"/>
              <a:t>, указанных в заявлении, наличия у гражданина и (или) его близких родственников личной заинтересованности в результате аккредитации его в качестве общественного наблюдателя аккредитующий орган в течение </a:t>
            </a:r>
            <a:r>
              <a:rPr lang="ru-RU" b="1" u="sng" dirty="0" smtClean="0">
                <a:solidFill>
                  <a:srgbClr val="FF0000"/>
                </a:solidFill>
              </a:rPr>
              <a:t>2 рабочих дней с момента получения заявления</a:t>
            </a:r>
            <a:r>
              <a:rPr lang="ru-RU" dirty="0" smtClean="0"/>
              <a:t> выдает гражданину (доверенному лицу) на руки мотивированный отказ в аккредитации в качестве общественного наблюдателя.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Статус общественного наблюдателя </a:t>
            </a:r>
            <a:r>
              <a:rPr lang="ru-RU" sz="3600" dirty="0" smtClean="0"/>
              <a:t>подтверждается удостоверением общественного наблюдателя.</a:t>
            </a:r>
            <a:br>
              <a:rPr lang="ru-RU" sz="3600" dirty="0" smtClean="0"/>
            </a:br>
            <a:r>
              <a:rPr lang="ru-RU" sz="3600" dirty="0" smtClean="0"/>
              <a:t>Удостоверение общественного наблюдателя заверяется печатью аккредитующего органа.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 Общественный наблюдатель вправе осуществлять свои полномочия только </a:t>
            </a:r>
            <a:br>
              <a:rPr lang="ru-RU" sz="3600" b="1" dirty="0" smtClean="0"/>
            </a:br>
            <a:r>
              <a:rPr lang="ru-RU" sz="3600" b="1" dirty="0" smtClean="0"/>
              <a:t>в сроки и в местах, указанные в удостоверении общественного наблюдателя.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910</Words>
  <Application>Microsoft Office PowerPoint</Application>
  <PresentationFormat>Экран (4:3)</PresentationFormat>
  <Paragraphs>83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Нормативная база</vt:lpstr>
      <vt:lpstr>Слайд 4</vt:lpstr>
      <vt:lpstr>Слайд 5</vt:lpstr>
      <vt:lpstr>Сроки подачи заявления</vt:lpstr>
      <vt:lpstr>Важно!!!</vt:lpstr>
      <vt:lpstr>Важно!!!</vt:lpstr>
      <vt:lpstr>Статус общественного наблюдателя подтверждается удостоверением общественного наблюдателя. Удостоверение общественного наблюдателя заверяется печатью аккредитующего органа.   Общественный наблюдатель вправе осуществлять свои полномочия только  в сроки и в местах, указанные в удостоверении общественного наблюдателя.  </vt:lpstr>
      <vt:lpstr>Слайд 10</vt:lpstr>
      <vt:lpstr> </vt:lpstr>
      <vt:lpstr>Общественным наблюдателям предоставляется право: </vt:lpstr>
      <vt:lpstr>Общественным наблюдателям предоставляется право:</vt:lpstr>
      <vt:lpstr>Слайд 14</vt:lpstr>
      <vt:lpstr>Общественный наблюдатель обязан соблюдать Порядок ИС!!! </vt:lpstr>
      <vt:lpstr>В день проведения экзамена  в ППЭ общественному наблюдателю запрещается:  </vt:lpstr>
      <vt:lpstr>Проведение ИС-9</vt:lpstr>
      <vt:lpstr>Проведение ИС-9</vt:lpstr>
      <vt:lpstr>Проведение ИС-9</vt:lpstr>
      <vt:lpstr>Проведение ИС-9</vt:lpstr>
      <vt:lpstr>Штаб ППЭ:</vt:lpstr>
      <vt:lpstr>В состав комиссии по проведению итогового собеседования входят:</vt:lpstr>
      <vt:lpstr>В состав комиссии по проверке итогового собеседования входят:</vt:lpstr>
      <vt:lpstr>В день проведения экзаменов общественный наблюдатель: </vt:lpstr>
      <vt:lpstr>В день проведения экзаменов общественный наблюдатель: </vt:lpstr>
      <vt:lpstr>Общественный наблюдатель взаимодействует с: </vt:lpstr>
      <vt:lpstr>Лица, привлекаемые к проведению ИС-9</vt:lpstr>
      <vt:lpstr>Контакты: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haharovas</dc:creator>
  <cp:lastModifiedBy>haharovas</cp:lastModifiedBy>
  <cp:revision>33</cp:revision>
  <dcterms:created xsi:type="dcterms:W3CDTF">2020-03-17T06:05:51Z</dcterms:created>
  <dcterms:modified xsi:type="dcterms:W3CDTF">2021-01-28T07:45:15Z</dcterms:modified>
</cp:coreProperties>
</file>