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59" r:id="rId4"/>
    <p:sldId id="289" r:id="rId5"/>
    <p:sldId id="285" r:id="rId6"/>
    <p:sldId id="287" r:id="rId7"/>
    <p:sldId id="286" r:id="rId8"/>
    <p:sldId id="263" r:id="rId9"/>
    <p:sldId id="291" r:id="rId10"/>
  </p:sldIdLst>
  <p:sldSz cx="9144000" cy="5143500" type="screen16x9"/>
  <p:notesSz cx="6858000" cy="9144000"/>
  <p:embeddedFontLst>
    <p:embeddedFont>
      <p:font typeface="Montserrat" panose="020B0604020202020204" charset="-52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1"/>
    <a:srgbClr val="DAA600"/>
    <a:srgbClr val="FF6600"/>
    <a:srgbClr val="6B9FA4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FED060-5EA1-4064-A64A-EDC65D44128F}">
  <a:tblStyle styleId="{B7FED060-5EA1-4064-A64A-EDC65D4412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9762A-8A38-4831-9FA2-EF0FF3CB83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A6B6F-F64F-4719-A39B-A9866B818AA1}">
      <dgm:prSet phldrT="[Текст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  <a:cs typeface="Times New Roman" pitchFamily="18" charset="0"/>
            </a:rPr>
            <a:t>сбор и упаковка заполненных бланков участников акции</a:t>
          </a:r>
          <a:endParaRPr lang="ru-RU" dirty="0">
            <a:latin typeface="Century Gothic" panose="020B0502020202020204" pitchFamily="34" charset="0"/>
          </a:endParaRPr>
        </a:p>
      </dgm:t>
    </dgm:pt>
    <dgm:pt modelId="{99C53E95-7099-48DB-93AA-5D0372DB15BB}" type="parTrans" cxnId="{AB9667C3-4EA2-4DFF-9B48-4AF8FAC750BA}">
      <dgm:prSet/>
      <dgm:spPr/>
      <dgm:t>
        <a:bodyPr/>
        <a:lstStyle/>
        <a:p>
          <a:endParaRPr lang="ru-RU"/>
        </a:p>
      </dgm:t>
    </dgm:pt>
    <dgm:pt modelId="{8B444339-C5E0-4D88-BCE4-39AB1DDF761D}" type="sibTrans" cxnId="{AB9667C3-4EA2-4DFF-9B48-4AF8FAC750BA}">
      <dgm:prSet/>
      <dgm:spPr/>
      <dgm:t>
        <a:bodyPr/>
        <a:lstStyle/>
        <a:p>
          <a:endParaRPr lang="ru-RU"/>
        </a:p>
      </dgm:t>
    </dgm:pt>
    <dgm:pt modelId="{0E047F32-B5B1-4F7E-82C6-497B274AB481}">
      <dgm:prSet phldrT="[Текст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6B9FA4"/>
              </a:solidFill>
              <a:latin typeface="Century Gothic" panose="020B0502020202020204" pitchFamily="34" charset="0"/>
              <a:cs typeface="Times New Roman" pitchFamily="18" charset="0"/>
            </a:rPr>
            <a:t>заполнение необходимых форм ППЭ</a:t>
          </a:r>
          <a:endParaRPr lang="ru-RU" dirty="0">
            <a:solidFill>
              <a:srgbClr val="6B9FA4"/>
            </a:solidFill>
            <a:latin typeface="Century Gothic" panose="020B0502020202020204" pitchFamily="34" charset="0"/>
          </a:endParaRPr>
        </a:p>
      </dgm:t>
    </dgm:pt>
    <dgm:pt modelId="{8F62C27E-60C7-4970-83B8-3E8604046B37}" type="parTrans" cxnId="{71F754D5-0E63-44EF-8E4A-DC642AB48166}">
      <dgm:prSet/>
      <dgm:spPr/>
      <dgm:t>
        <a:bodyPr/>
        <a:lstStyle/>
        <a:p>
          <a:endParaRPr lang="ru-RU"/>
        </a:p>
      </dgm:t>
    </dgm:pt>
    <dgm:pt modelId="{3A8D9032-EF81-4D84-869E-9D4ECAA2FD59}" type="sibTrans" cxnId="{71F754D5-0E63-44EF-8E4A-DC642AB48166}">
      <dgm:prSet/>
      <dgm:spPr/>
      <dgm:t>
        <a:bodyPr/>
        <a:lstStyle/>
        <a:p>
          <a:endParaRPr lang="ru-RU"/>
        </a:p>
      </dgm:t>
    </dgm:pt>
    <dgm:pt modelId="{D0674E3A-F429-458D-9469-8461E210203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  <a:cs typeface="Times New Roman" pitchFamily="18" charset="0"/>
            </a:rPr>
            <a:t>передача бланков и форм ППЭ в штаб ППЭ</a:t>
          </a:r>
          <a:endParaRPr lang="ru-RU" dirty="0">
            <a:solidFill>
              <a:srgbClr val="FF0000"/>
            </a:solidFill>
            <a:latin typeface="Century Gothic" panose="020B0502020202020204" pitchFamily="34" charset="0"/>
            <a:cs typeface="Times New Roman" pitchFamily="18" charset="0"/>
          </a:endParaRPr>
        </a:p>
      </dgm:t>
    </dgm:pt>
    <dgm:pt modelId="{AF7311DA-51B3-45E4-9710-90E68D8B1C56}" type="parTrans" cxnId="{B025AF67-D97C-4906-A292-932F281583A7}">
      <dgm:prSet/>
      <dgm:spPr/>
      <dgm:t>
        <a:bodyPr/>
        <a:lstStyle/>
        <a:p>
          <a:endParaRPr lang="ru-RU"/>
        </a:p>
      </dgm:t>
    </dgm:pt>
    <dgm:pt modelId="{5AC4E3E4-DFE4-45F8-B745-BBEC2BDBDBBB}" type="sibTrans" cxnId="{B025AF67-D97C-4906-A292-932F281583A7}">
      <dgm:prSet/>
      <dgm:spPr/>
      <dgm:t>
        <a:bodyPr/>
        <a:lstStyle/>
        <a:p>
          <a:endParaRPr lang="ru-RU"/>
        </a:p>
      </dgm:t>
    </dgm:pt>
    <dgm:pt modelId="{28F8E08C-67F8-4300-81D4-695323EBE895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6B9FA4"/>
              </a:solidFill>
              <a:latin typeface="Century Gothic" panose="020B0502020202020204" pitchFamily="34" charset="0"/>
              <a:cs typeface="Times New Roman" pitchFamily="18" charset="0"/>
            </a:rPr>
            <a:t>проверка работ участников ЕГЭ экспертами</a:t>
          </a:r>
          <a:endParaRPr lang="ru-RU" dirty="0">
            <a:solidFill>
              <a:srgbClr val="6B9FA4"/>
            </a:solidFill>
            <a:latin typeface="Century Gothic" panose="020B0502020202020204" pitchFamily="34" charset="0"/>
          </a:endParaRPr>
        </a:p>
      </dgm:t>
    </dgm:pt>
    <dgm:pt modelId="{13AEDF8F-BB71-4E6E-8C53-646BE005AC8E}" type="parTrans" cxnId="{FA580E64-02A1-4962-92DE-9BCB933B2597}">
      <dgm:prSet/>
      <dgm:spPr/>
      <dgm:t>
        <a:bodyPr/>
        <a:lstStyle/>
        <a:p>
          <a:endParaRPr lang="ru-RU"/>
        </a:p>
      </dgm:t>
    </dgm:pt>
    <dgm:pt modelId="{25592AD7-18B4-4B68-A833-146C92D22FAB}" type="sibTrans" cxnId="{FA580E64-02A1-4962-92DE-9BCB933B2597}">
      <dgm:prSet/>
      <dgm:spPr/>
      <dgm:t>
        <a:bodyPr/>
        <a:lstStyle/>
        <a:p>
          <a:endParaRPr lang="ru-RU"/>
        </a:p>
      </dgm:t>
    </dgm:pt>
    <dgm:pt modelId="{2E9A2C25-A01E-4090-838A-7A97717D22A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  <a:cs typeface="Times New Roman" pitchFamily="18" charset="0"/>
            </a:rPr>
            <a:t>передача ЭМ из ППЭ в РЦОИ</a:t>
          </a:r>
          <a:endParaRPr lang="ru-RU" dirty="0">
            <a:latin typeface="Century Gothic" panose="020B0502020202020204" pitchFamily="34" charset="0"/>
            <a:cs typeface="Times New Roman" pitchFamily="18" charset="0"/>
          </a:endParaRPr>
        </a:p>
      </dgm:t>
    </dgm:pt>
    <dgm:pt modelId="{BCE1FB01-4931-4828-8EAB-1B2AEEACD8BD}" type="parTrans" cxnId="{87F8C9DB-2BF3-44A7-9866-A302A9E21E99}">
      <dgm:prSet/>
      <dgm:spPr/>
      <dgm:t>
        <a:bodyPr/>
        <a:lstStyle/>
        <a:p>
          <a:endParaRPr lang="ru-RU"/>
        </a:p>
      </dgm:t>
    </dgm:pt>
    <dgm:pt modelId="{5B45FCEC-2C55-4426-A690-F2906AE1BE10}" type="sibTrans" cxnId="{87F8C9DB-2BF3-44A7-9866-A302A9E21E99}">
      <dgm:prSet/>
      <dgm:spPr/>
      <dgm:t>
        <a:bodyPr/>
        <a:lstStyle/>
        <a:p>
          <a:endParaRPr lang="ru-RU"/>
        </a:p>
      </dgm:t>
    </dgm:pt>
    <dgm:pt modelId="{CA5AE7B3-9E2D-4A25-9E30-2CDA714A7664}" type="pres">
      <dgm:prSet presAssocID="{1AC9762A-8A38-4831-9FA2-EF0FF3CB83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B33F40-5840-4680-9D68-C14E122DC1FC}" type="pres">
      <dgm:prSet presAssocID="{AE6A6B6F-F64F-4719-A39B-A9866B818A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68F12-9306-47E8-81AC-A31C1BE573C9}" type="pres">
      <dgm:prSet presAssocID="{8B444339-C5E0-4D88-BCE4-39AB1DDF761D}" presName="sibTrans" presStyleCnt="0"/>
      <dgm:spPr/>
    </dgm:pt>
    <dgm:pt modelId="{0D9DD792-0A4D-4B02-844A-FBFF590540BF}" type="pres">
      <dgm:prSet presAssocID="{0E047F32-B5B1-4F7E-82C6-497B274AB4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D973D-F069-4E50-83A4-749D1AB19EA8}" type="pres">
      <dgm:prSet presAssocID="{3A8D9032-EF81-4D84-869E-9D4ECAA2FD59}" presName="sibTrans" presStyleCnt="0"/>
      <dgm:spPr/>
    </dgm:pt>
    <dgm:pt modelId="{F7BACB5C-AB5E-4158-BD07-F956CB38B0F3}" type="pres">
      <dgm:prSet presAssocID="{D0674E3A-F429-458D-9469-8461E21020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2919B-06E4-4C33-AD62-F9197FBFA5CD}" type="pres">
      <dgm:prSet presAssocID="{5AC4E3E4-DFE4-45F8-B745-BBEC2BDBDBBB}" presName="sibTrans" presStyleCnt="0"/>
      <dgm:spPr/>
    </dgm:pt>
    <dgm:pt modelId="{9A2DF5DD-B67D-4B25-B40D-537C498397C0}" type="pres">
      <dgm:prSet presAssocID="{28F8E08C-67F8-4300-81D4-695323EBE8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A7053-8A73-4E4C-B8A2-B9AA9653C05F}" type="pres">
      <dgm:prSet presAssocID="{25592AD7-18B4-4B68-A833-146C92D22FAB}" presName="sibTrans" presStyleCnt="0"/>
      <dgm:spPr/>
    </dgm:pt>
    <dgm:pt modelId="{964FACF8-E0DB-4223-8378-C7866C33D76B}" type="pres">
      <dgm:prSet presAssocID="{2E9A2C25-A01E-4090-838A-7A97717D22A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754D5-0E63-44EF-8E4A-DC642AB48166}" srcId="{1AC9762A-8A38-4831-9FA2-EF0FF3CB8340}" destId="{0E047F32-B5B1-4F7E-82C6-497B274AB481}" srcOrd="1" destOrd="0" parTransId="{8F62C27E-60C7-4970-83B8-3E8604046B37}" sibTransId="{3A8D9032-EF81-4D84-869E-9D4ECAA2FD59}"/>
    <dgm:cxn modelId="{B6BCA301-F148-4E85-A06E-475B87B298E0}" type="presOf" srcId="{0E047F32-B5B1-4F7E-82C6-497B274AB481}" destId="{0D9DD792-0A4D-4B02-844A-FBFF590540BF}" srcOrd="0" destOrd="0" presId="urn:microsoft.com/office/officeart/2005/8/layout/default"/>
    <dgm:cxn modelId="{58B2715D-895D-4A76-BF99-584C2D2FF7A0}" type="presOf" srcId="{1AC9762A-8A38-4831-9FA2-EF0FF3CB8340}" destId="{CA5AE7B3-9E2D-4A25-9E30-2CDA714A7664}" srcOrd="0" destOrd="0" presId="urn:microsoft.com/office/officeart/2005/8/layout/default"/>
    <dgm:cxn modelId="{86DF0C82-0046-4C4B-91F9-EB87AE0F863A}" type="presOf" srcId="{D0674E3A-F429-458D-9469-8461E2102033}" destId="{F7BACB5C-AB5E-4158-BD07-F956CB38B0F3}" srcOrd="0" destOrd="0" presId="urn:microsoft.com/office/officeart/2005/8/layout/default"/>
    <dgm:cxn modelId="{E8BB4C6F-37BF-4265-8792-F5BC1733C126}" type="presOf" srcId="{28F8E08C-67F8-4300-81D4-695323EBE895}" destId="{9A2DF5DD-B67D-4B25-B40D-537C498397C0}" srcOrd="0" destOrd="0" presId="urn:microsoft.com/office/officeart/2005/8/layout/default"/>
    <dgm:cxn modelId="{FA580E64-02A1-4962-92DE-9BCB933B2597}" srcId="{1AC9762A-8A38-4831-9FA2-EF0FF3CB8340}" destId="{28F8E08C-67F8-4300-81D4-695323EBE895}" srcOrd="3" destOrd="0" parTransId="{13AEDF8F-BB71-4E6E-8C53-646BE005AC8E}" sibTransId="{25592AD7-18B4-4B68-A833-146C92D22FAB}"/>
    <dgm:cxn modelId="{98FA5642-3305-4F46-8F81-821B5D2F443B}" type="presOf" srcId="{2E9A2C25-A01E-4090-838A-7A97717D22A6}" destId="{964FACF8-E0DB-4223-8378-C7866C33D76B}" srcOrd="0" destOrd="0" presId="urn:microsoft.com/office/officeart/2005/8/layout/default"/>
    <dgm:cxn modelId="{87F8C9DB-2BF3-44A7-9866-A302A9E21E99}" srcId="{1AC9762A-8A38-4831-9FA2-EF0FF3CB8340}" destId="{2E9A2C25-A01E-4090-838A-7A97717D22A6}" srcOrd="4" destOrd="0" parTransId="{BCE1FB01-4931-4828-8EAB-1B2AEEACD8BD}" sibTransId="{5B45FCEC-2C55-4426-A690-F2906AE1BE10}"/>
    <dgm:cxn modelId="{E18C011B-F053-416B-8093-900F058123CF}" type="presOf" srcId="{AE6A6B6F-F64F-4719-A39B-A9866B818AA1}" destId="{56B33F40-5840-4680-9D68-C14E122DC1FC}" srcOrd="0" destOrd="0" presId="urn:microsoft.com/office/officeart/2005/8/layout/default"/>
    <dgm:cxn modelId="{AB9667C3-4EA2-4DFF-9B48-4AF8FAC750BA}" srcId="{1AC9762A-8A38-4831-9FA2-EF0FF3CB8340}" destId="{AE6A6B6F-F64F-4719-A39B-A9866B818AA1}" srcOrd="0" destOrd="0" parTransId="{99C53E95-7099-48DB-93AA-5D0372DB15BB}" sibTransId="{8B444339-C5E0-4D88-BCE4-39AB1DDF761D}"/>
    <dgm:cxn modelId="{B025AF67-D97C-4906-A292-932F281583A7}" srcId="{1AC9762A-8A38-4831-9FA2-EF0FF3CB8340}" destId="{D0674E3A-F429-458D-9469-8461E2102033}" srcOrd="2" destOrd="0" parTransId="{AF7311DA-51B3-45E4-9710-90E68D8B1C56}" sibTransId="{5AC4E3E4-DFE4-45F8-B745-BBEC2BDBDBBB}"/>
    <dgm:cxn modelId="{9571E415-A901-436F-B2DC-59B8DEAC8974}" type="presParOf" srcId="{CA5AE7B3-9E2D-4A25-9E30-2CDA714A7664}" destId="{56B33F40-5840-4680-9D68-C14E122DC1FC}" srcOrd="0" destOrd="0" presId="urn:microsoft.com/office/officeart/2005/8/layout/default"/>
    <dgm:cxn modelId="{65766952-9D83-4498-A43F-5AFE54A9992D}" type="presParOf" srcId="{CA5AE7B3-9E2D-4A25-9E30-2CDA714A7664}" destId="{A3468F12-9306-47E8-81AC-A31C1BE573C9}" srcOrd="1" destOrd="0" presId="urn:microsoft.com/office/officeart/2005/8/layout/default"/>
    <dgm:cxn modelId="{93D84DBD-88FE-4BE2-9ACC-62AEE6FAEBB8}" type="presParOf" srcId="{CA5AE7B3-9E2D-4A25-9E30-2CDA714A7664}" destId="{0D9DD792-0A4D-4B02-844A-FBFF590540BF}" srcOrd="2" destOrd="0" presId="urn:microsoft.com/office/officeart/2005/8/layout/default"/>
    <dgm:cxn modelId="{D0098177-EE01-48C9-BE6C-CE0E9C9A9BC0}" type="presParOf" srcId="{CA5AE7B3-9E2D-4A25-9E30-2CDA714A7664}" destId="{BCFD973D-F069-4E50-83A4-749D1AB19EA8}" srcOrd="3" destOrd="0" presId="urn:microsoft.com/office/officeart/2005/8/layout/default"/>
    <dgm:cxn modelId="{3D689B08-1863-453B-850E-D695F1492971}" type="presParOf" srcId="{CA5AE7B3-9E2D-4A25-9E30-2CDA714A7664}" destId="{F7BACB5C-AB5E-4158-BD07-F956CB38B0F3}" srcOrd="4" destOrd="0" presId="urn:microsoft.com/office/officeart/2005/8/layout/default"/>
    <dgm:cxn modelId="{401C651A-3776-4371-81B8-59DDE9DEE0DC}" type="presParOf" srcId="{CA5AE7B3-9E2D-4A25-9E30-2CDA714A7664}" destId="{F0F2919B-06E4-4C33-AD62-F9197FBFA5CD}" srcOrd="5" destOrd="0" presId="urn:microsoft.com/office/officeart/2005/8/layout/default"/>
    <dgm:cxn modelId="{2B375C30-2012-4738-9DBE-D7477AF7483B}" type="presParOf" srcId="{CA5AE7B3-9E2D-4A25-9E30-2CDA714A7664}" destId="{9A2DF5DD-B67D-4B25-B40D-537C498397C0}" srcOrd="6" destOrd="0" presId="urn:microsoft.com/office/officeart/2005/8/layout/default"/>
    <dgm:cxn modelId="{5027B5B2-04C1-4B3B-A81F-954124E8CEC8}" type="presParOf" srcId="{CA5AE7B3-9E2D-4A25-9E30-2CDA714A7664}" destId="{3D6A7053-8A73-4E4C-B8A2-B9AA9653C05F}" srcOrd="7" destOrd="0" presId="urn:microsoft.com/office/officeart/2005/8/layout/default"/>
    <dgm:cxn modelId="{50BE2BE4-D984-4DDA-9BC7-45583B1B0D39}" type="presParOf" srcId="{CA5AE7B3-9E2D-4A25-9E30-2CDA714A7664}" destId="{964FACF8-E0DB-4223-8378-C7866C33D76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3F40-5840-4680-9D68-C14E122DC1FC}">
      <dsp:nvSpPr>
        <dsp:cNvPr id="0" name=""/>
        <dsp:cNvSpPr/>
      </dsp:nvSpPr>
      <dsp:spPr>
        <a:xfrm>
          <a:off x="0" y="296534"/>
          <a:ext cx="2186159" cy="1311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 Gothic" panose="020B0502020202020204" pitchFamily="34" charset="0"/>
              <a:cs typeface="Times New Roman" pitchFamily="18" charset="0"/>
            </a:rPr>
            <a:t>сбор и упаковка заполненных бланков участников акции</a:t>
          </a:r>
          <a:endParaRPr lang="ru-RU" sz="1800" kern="1200" dirty="0">
            <a:latin typeface="Century Gothic" panose="020B0502020202020204" pitchFamily="34" charset="0"/>
          </a:endParaRPr>
        </a:p>
      </dsp:txBody>
      <dsp:txXfrm>
        <a:off x="0" y="296534"/>
        <a:ext cx="2186159" cy="1311695"/>
      </dsp:txXfrm>
    </dsp:sp>
    <dsp:sp modelId="{0D9DD792-0A4D-4B02-844A-FBFF590540BF}">
      <dsp:nvSpPr>
        <dsp:cNvPr id="0" name=""/>
        <dsp:cNvSpPr/>
      </dsp:nvSpPr>
      <dsp:spPr>
        <a:xfrm>
          <a:off x="2404775" y="296534"/>
          <a:ext cx="2186159" cy="131169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6B9FA4"/>
              </a:solidFill>
              <a:latin typeface="Century Gothic" panose="020B0502020202020204" pitchFamily="34" charset="0"/>
              <a:cs typeface="Times New Roman" pitchFamily="18" charset="0"/>
            </a:rPr>
            <a:t>заполнение необходимых форм ППЭ</a:t>
          </a:r>
          <a:endParaRPr lang="ru-RU" sz="1800" kern="1200" dirty="0">
            <a:solidFill>
              <a:srgbClr val="6B9FA4"/>
            </a:solidFill>
            <a:latin typeface="Century Gothic" panose="020B0502020202020204" pitchFamily="34" charset="0"/>
          </a:endParaRPr>
        </a:p>
      </dsp:txBody>
      <dsp:txXfrm>
        <a:off x="2404775" y="296534"/>
        <a:ext cx="2186159" cy="1311695"/>
      </dsp:txXfrm>
    </dsp:sp>
    <dsp:sp modelId="{F7BACB5C-AB5E-4158-BD07-F956CB38B0F3}">
      <dsp:nvSpPr>
        <dsp:cNvPr id="0" name=""/>
        <dsp:cNvSpPr/>
      </dsp:nvSpPr>
      <dsp:spPr>
        <a:xfrm>
          <a:off x="4809551" y="296534"/>
          <a:ext cx="2186159" cy="1311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 Gothic" panose="020B0502020202020204" pitchFamily="34" charset="0"/>
              <a:cs typeface="Times New Roman" pitchFamily="18" charset="0"/>
            </a:rPr>
            <a:t>передача бланков и форм ППЭ в штаб ППЭ</a:t>
          </a:r>
          <a:endParaRPr lang="ru-RU" sz="1800" kern="1200" dirty="0">
            <a:solidFill>
              <a:srgbClr val="FF0000"/>
            </a:solidFill>
            <a:latin typeface="Century Gothic" panose="020B0502020202020204" pitchFamily="34" charset="0"/>
            <a:cs typeface="Times New Roman" pitchFamily="18" charset="0"/>
          </a:endParaRPr>
        </a:p>
      </dsp:txBody>
      <dsp:txXfrm>
        <a:off x="4809551" y="296534"/>
        <a:ext cx="2186159" cy="1311695"/>
      </dsp:txXfrm>
    </dsp:sp>
    <dsp:sp modelId="{9A2DF5DD-B67D-4B25-B40D-537C498397C0}">
      <dsp:nvSpPr>
        <dsp:cNvPr id="0" name=""/>
        <dsp:cNvSpPr/>
      </dsp:nvSpPr>
      <dsp:spPr>
        <a:xfrm>
          <a:off x="1202387" y="1826845"/>
          <a:ext cx="2186159" cy="1311695"/>
        </a:xfrm>
        <a:prstGeom prst="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6B9FA4"/>
              </a:solidFill>
              <a:latin typeface="Century Gothic" panose="020B0502020202020204" pitchFamily="34" charset="0"/>
              <a:cs typeface="Times New Roman" pitchFamily="18" charset="0"/>
            </a:rPr>
            <a:t>проверка работ участников ЕГЭ экспертами</a:t>
          </a:r>
          <a:endParaRPr lang="ru-RU" sz="1800" kern="1200" dirty="0">
            <a:solidFill>
              <a:srgbClr val="6B9FA4"/>
            </a:solidFill>
            <a:latin typeface="Century Gothic" panose="020B0502020202020204" pitchFamily="34" charset="0"/>
          </a:endParaRPr>
        </a:p>
      </dsp:txBody>
      <dsp:txXfrm>
        <a:off x="1202387" y="1826845"/>
        <a:ext cx="2186159" cy="1311695"/>
      </dsp:txXfrm>
    </dsp:sp>
    <dsp:sp modelId="{964FACF8-E0DB-4223-8378-C7866C33D76B}">
      <dsp:nvSpPr>
        <dsp:cNvPr id="0" name=""/>
        <dsp:cNvSpPr/>
      </dsp:nvSpPr>
      <dsp:spPr>
        <a:xfrm>
          <a:off x="3607163" y="1826845"/>
          <a:ext cx="2186159" cy="1311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 Gothic" panose="020B0502020202020204" pitchFamily="34" charset="0"/>
              <a:cs typeface="Times New Roman" pitchFamily="18" charset="0"/>
            </a:rPr>
            <a:t>передача ЭМ из ППЭ в РЦОИ</a:t>
          </a:r>
          <a:endParaRPr lang="ru-RU" sz="1800" kern="1200" dirty="0">
            <a:latin typeface="Century Gothic" panose="020B0502020202020204" pitchFamily="34" charset="0"/>
            <a:cs typeface="Times New Roman" pitchFamily="18" charset="0"/>
          </a:endParaRPr>
        </a:p>
      </dsp:txBody>
      <dsp:txXfrm>
        <a:off x="3607163" y="1826845"/>
        <a:ext cx="2186159" cy="1311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03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37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49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82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69738" y="253581"/>
            <a:ext cx="4305890" cy="4636339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69767" y="2573194"/>
            <a:ext cx="8613597" cy="2316726"/>
            <a:chOff x="4707825" y="3443908"/>
            <a:chExt cx="11404207" cy="3067292"/>
          </a:xfrm>
        </p:grpSpPr>
        <p:sp>
          <p:nvSpPr>
            <p:cNvPr id="17" name="Google Shape;17;p3"/>
            <p:cNvSpPr/>
            <p:nvPr/>
          </p:nvSpPr>
          <p:spPr>
            <a:xfrm rot="10800000">
              <a:off x="4707832" y="3443908"/>
              <a:ext cx="11404200" cy="3067200"/>
            </a:xfrm>
            <a:prstGeom prst="snip1Rect">
              <a:avLst>
                <a:gd name="adj" fmla="val 27420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0436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508725" y="1132475"/>
            <a:ext cx="3944400" cy="3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4690766" y="1132475"/>
            <a:ext cx="3944400" cy="3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2"/>
            <a:ext cx="6619244" cy="530223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04C0-5A3C-43FB-8016-D5E5F24F8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76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325" y="1157306"/>
            <a:ext cx="7642800" cy="3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37325" y="4262913"/>
            <a:ext cx="4644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61" r:id="rId5"/>
  </p:sldLayoutIdLst>
  <p:transition spd="med">
    <p:pull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ko08@mail.ru" TargetMode="External"/><Relationship Id="rId2" Type="http://schemas.openxmlformats.org/officeDocument/2006/relationships/hyperlink" Target="http://coko08.r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672058" y="1437739"/>
            <a:ext cx="3547800" cy="22886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0" dirty="0" smtClean="0">
                <a:solidFill>
                  <a:srgbClr val="6B9FA4"/>
                </a:solidFill>
                <a:latin typeface="Century Gothic" panose="020B0502020202020204" pitchFamily="34" charset="0"/>
              </a:rPr>
              <a:t>Всероссийская акция</a:t>
            </a:r>
            <a:r>
              <a:rPr lang="ru-RU" sz="2400" b="0" dirty="0">
                <a:latin typeface="Century Gothic" panose="020B0502020202020204" pitchFamily="34" charset="0"/>
              </a:rPr>
              <a:t/>
            </a:r>
            <a:br>
              <a:rPr lang="ru-RU" sz="2400" b="0" dirty="0">
                <a:latin typeface="Century Gothic" panose="020B0502020202020204" pitchFamily="34" charset="0"/>
              </a:rPr>
            </a:br>
            <a:r>
              <a:rPr lang="ru-RU" sz="3600" b="0" dirty="0" smtClean="0">
                <a:latin typeface="Century Gothic" panose="020B0502020202020204" pitchFamily="34" charset="0"/>
              </a:rPr>
              <a:t>«Единый день сдачи ЕГЭ родителями»</a:t>
            </a:r>
            <a:endParaRPr sz="3600" b="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b="0" dirty="0">
                <a:latin typeface="Century Gothic" panose="020B0502020202020204" pitchFamily="34" charset="0"/>
                <a:cs typeface="Times New Roman" pitchFamily="18" charset="0"/>
              </a:rPr>
              <a:t>Нормативные документы </a:t>
            </a:r>
            <a:r>
              <a:rPr lang="ru-RU" b="0" dirty="0" smtClean="0">
                <a:latin typeface="Century Gothic" panose="020B0502020202020204" pitchFamily="34" charset="0"/>
                <a:cs typeface="Times New Roman" pitchFamily="18" charset="0"/>
              </a:rPr>
              <a:t>акции</a:t>
            </a:r>
            <a:br>
              <a:rPr lang="ru-RU" b="0" dirty="0" smtClean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b="0" dirty="0" smtClean="0">
                <a:latin typeface="Century Gothic" panose="020B0502020202020204" pitchFamily="34" charset="0"/>
                <a:cs typeface="Times New Roman" pitchFamily="18" charset="0"/>
              </a:rPr>
              <a:t>«Единый </a:t>
            </a:r>
            <a:r>
              <a:rPr lang="ru-RU" b="0" dirty="0">
                <a:latin typeface="Century Gothic" panose="020B0502020202020204" pitchFamily="34" charset="0"/>
                <a:cs typeface="Times New Roman" pitchFamily="18" charset="0"/>
              </a:rPr>
              <a:t>день сдачи ЕГЭ родителями»</a:t>
            </a:r>
            <a:endParaRPr b="0" dirty="0">
              <a:latin typeface="Century Gothic" panose="020B0502020202020204" pitchFamily="34" charset="0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643025" y="1212982"/>
            <a:ext cx="8043600" cy="2720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В соответствии с Перечнем мероприятий по подготовке к проведению государственной итоговой аттестации по программам основного общего и среднего общего образования в 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2020/21 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учебном году, запланированных Федеральной службой по надзору в сфере образования и науки (</a:t>
            </a:r>
            <a:r>
              <a:rPr lang="ru-RU" sz="1600" dirty="0" err="1">
                <a:latin typeface="Century Gothic" panose="020B0502020202020204" pitchFamily="34" charset="0"/>
                <a:cs typeface="Times New Roman" pitchFamily="18" charset="0"/>
              </a:rPr>
              <a:t>Рособрнадзор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) в 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2020-2021 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учебном году</a:t>
            </a:r>
          </a:p>
          <a:p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Приказ Министерства образования и науки Республики Калмыкия от 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03.03.2021 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г. № 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245 «О 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проведении 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Всероссийской акции 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«Единый день сдачи ЕГЭ родителями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»</a:t>
            </a:r>
            <a:endParaRPr lang="ru-RU" sz="16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84" y="-10914"/>
            <a:ext cx="1585814" cy="88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Подготовительный этап</a:t>
            </a:r>
            <a:endParaRPr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24 марта 2021</a:t>
            </a: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ctrTitle"/>
          </p:nvPr>
        </p:nvSpPr>
        <p:spPr>
          <a:xfrm>
            <a:off x="642025" y="4028527"/>
            <a:ext cx="7663800" cy="65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3</a:t>
            </a:r>
            <a:endParaRPr sz="30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b="0" dirty="0">
                <a:latin typeface="Century Gothic" panose="020B0502020202020204" pitchFamily="34" charset="0"/>
              </a:rPr>
              <a:t>Организационно-технологические </a:t>
            </a:r>
            <a:r>
              <a:rPr lang="ru-RU" b="0" dirty="0" smtClean="0">
                <a:latin typeface="Century Gothic" panose="020B0502020202020204" pitchFamily="34" charset="0"/>
              </a:rPr>
              <a:t>мероприятия, проводимые </a:t>
            </a:r>
            <a:r>
              <a:rPr lang="ru-RU" b="0" dirty="0">
                <a:latin typeface="Century Gothic" panose="020B0502020202020204" pitchFamily="34" charset="0"/>
              </a:rPr>
              <a:t>накануне экзамена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643025" y="1619328"/>
            <a:ext cx="8043600" cy="2720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  <a:cs typeface="Times New Roman" pitchFamily="18" charset="0"/>
              </a:rPr>
              <a:t>PDF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-документ, включающий дополнительный бланк ответов №2 (ДБО №2),</a:t>
            </a:r>
          </a:p>
          <a:p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инструкции 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для участников 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акции «Единый день сдачи ЕГЭ родителями»</a:t>
            </a:r>
          </a:p>
          <a:p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контроль 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готовности 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ППЭ</a:t>
            </a:r>
          </a:p>
          <a:p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печать 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ДБО № 2</a:t>
            </a:r>
            <a:endParaRPr lang="ru-RU" sz="1600" dirty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Google Shape;105;p15"/>
          <p:cNvSpPr txBox="1"/>
          <p:nvPr/>
        </p:nvSpPr>
        <p:spPr>
          <a:xfrm>
            <a:off x="1095834" y="999528"/>
            <a:ext cx="72807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6B9FA4"/>
                </a:solidFill>
                <a:latin typeface="Century Gothic" panose="020B0502020202020204" pitchFamily="34" charset="0"/>
                <a:ea typeface="Muli"/>
                <a:cs typeface="Muli"/>
                <a:sym typeface="Muli"/>
              </a:rPr>
              <a:t>Передача в ОО, МОУО</a:t>
            </a:r>
            <a:endParaRPr sz="1800" dirty="0">
              <a:solidFill>
                <a:srgbClr val="6B9FA4"/>
              </a:solidFill>
              <a:latin typeface="Century Gothic" panose="020B0502020202020204" pitchFamily="34" charset="0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040269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Проведение экзамена</a:t>
            </a:r>
            <a:endParaRPr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</a:t>
            </a:r>
            <a:r>
              <a:rPr lang="ru-RU" dirty="0"/>
              <a:t>5</a:t>
            </a:r>
            <a:r>
              <a:rPr lang="ru-RU" dirty="0" smtClean="0"/>
              <a:t> марта 2021</a:t>
            </a: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ctrTitle"/>
          </p:nvPr>
        </p:nvSpPr>
        <p:spPr>
          <a:xfrm>
            <a:off x="642025" y="4028527"/>
            <a:ext cx="7663800" cy="65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5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372609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643025" y="1364537"/>
            <a:ext cx="8043600" cy="2720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FFC301"/>
                </a:solidFill>
                <a:latin typeface="Century Gothic" panose="020B0502020202020204" pitchFamily="34" charset="0"/>
                <a:cs typeface="Times New Roman" pitchFamily="18" charset="0"/>
              </a:rPr>
              <a:t>В 09:00-09:45 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получение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PDF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-документа на электронный адрес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, включающий экзаменационные материалы в составе КИМ по предмету 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«Русский язык» 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и бланков в количестве 15 индивидуальных 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комплектов</a:t>
            </a:r>
            <a:endParaRPr lang="ru-RU" sz="16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проведение ЕГЭ в 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аудитории</a:t>
            </a:r>
            <a:endParaRPr lang="ru-RU" sz="16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FFC301"/>
                </a:solidFill>
                <a:latin typeface="Century Gothic" panose="020B0502020202020204" pitchFamily="34" charset="0"/>
                <a:cs typeface="Times New Roman" pitchFamily="18" charset="0"/>
              </a:rPr>
              <a:t>10:00-10:15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 печать </a:t>
            </a:r>
            <a:r>
              <a:rPr lang="en-US" sz="1600" dirty="0">
                <a:latin typeface="Century Gothic" panose="020B0502020202020204" pitchFamily="34" charset="0"/>
                <a:cs typeface="Times New Roman" pitchFamily="18" charset="0"/>
              </a:rPr>
              <a:t>PDF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-документа, включающий экзаменационные материалы в составе КИМ (вариант 1 и 2 , варианты чередуются) и бланков в количестве 15 индивидуальных </a:t>
            </a:r>
            <a:r>
              <a:rPr lang="ru-RU" sz="1600" dirty="0" smtClean="0">
                <a:latin typeface="Century Gothic" panose="020B0502020202020204" pitchFamily="34" charset="0"/>
                <a:cs typeface="Times New Roman" pitchFamily="18" charset="0"/>
              </a:rPr>
              <a:t>комплектов</a:t>
            </a:r>
            <a:endParaRPr lang="ru-RU" sz="16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rgbClr val="FFC301"/>
                </a:solidFill>
                <a:latin typeface="Century Gothic" panose="020B0502020202020204" pitchFamily="34" charset="0"/>
                <a:cs typeface="Times New Roman" pitchFamily="18" charset="0"/>
              </a:rPr>
              <a:t>60 </a:t>
            </a:r>
            <a:r>
              <a:rPr lang="ru-RU" sz="1600" b="1" dirty="0">
                <a:solidFill>
                  <a:srgbClr val="FFC301"/>
                </a:solidFill>
                <a:latin typeface="Century Gothic" panose="020B0502020202020204" pitchFamily="34" charset="0"/>
                <a:cs typeface="Times New Roman" pitchFamily="18" charset="0"/>
              </a:rPr>
              <a:t>минут 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- в</a:t>
            </a:r>
            <a:r>
              <a:rPr lang="ru-RU" sz="1600" dirty="0">
                <a:latin typeface="Century Gothic" panose="020B0502020202020204" pitchFamily="34" charset="0"/>
                <a:cs typeface="Times New Roman" pitchFamily="18" charset="0"/>
              </a:rPr>
              <a:t>ремя выполнения экзаменационной работы  </a:t>
            </a:r>
            <a:endParaRPr lang="ru-RU" sz="1600" dirty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84" y="-10914"/>
            <a:ext cx="1585814" cy="88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01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Завершение экзамена в ППЭ</a:t>
            </a:r>
            <a:endParaRPr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</a:t>
            </a:r>
            <a:r>
              <a:rPr lang="ru-RU" dirty="0"/>
              <a:t>5</a:t>
            </a:r>
            <a:r>
              <a:rPr lang="ru-RU" dirty="0" smtClean="0"/>
              <a:t> марта 2021</a:t>
            </a: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ctrTitle"/>
          </p:nvPr>
        </p:nvSpPr>
        <p:spPr>
          <a:xfrm>
            <a:off x="642025" y="4028527"/>
            <a:ext cx="7663800" cy="65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7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380849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3157448"/>
              </p:ext>
            </p:extLst>
          </p:nvPr>
        </p:nvGraphicFramePr>
        <p:xfrm>
          <a:off x="1090669" y="1134737"/>
          <a:ext cx="6995711" cy="343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84" y="-10914"/>
            <a:ext cx="1585814" cy="88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215" y="1468304"/>
            <a:ext cx="7386531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сайт: </a:t>
            </a:r>
            <a:r>
              <a:rPr lang="en-US" sz="21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2"/>
              </a:rPr>
              <a:t>http://coko08.ru</a:t>
            </a:r>
            <a:endParaRPr lang="ru-RU" sz="21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US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e-mail: </a:t>
            </a:r>
            <a:r>
              <a:rPr lang="en-US" sz="21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3"/>
              </a:rPr>
              <a:t>coko08@mail.ru</a:t>
            </a:r>
            <a:endParaRPr lang="en-US" sz="21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ru-RU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приемная:</a:t>
            </a:r>
            <a:r>
              <a:rPr lang="en-US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100" dirty="0">
                <a:latin typeface="Century Gothic" panose="020B0502020202020204" pitchFamily="34" charset="0"/>
              </a:rPr>
              <a:t>+7(84722)3-20-20</a:t>
            </a:r>
            <a:endParaRPr lang="ru-RU" sz="2100" dirty="0">
              <a:latin typeface="Century Gothic" panose="020B0502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ru-RU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горячая линия:</a:t>
            </a:r>
            <a:r>
              <a:rPr lang="en-US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100" dirty="0">
                <a:latin typeface="Century Gothic" panose="020B0502020202020204" pitchFamily="34" charset="0"/>
              </a:rPr>
              <a:t>+7(84722)3-90-90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216" y="3782297"/>
            <a:ext cx="738653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358000, г. Элиста, пр-т им. П. О. </a:t>
            </a:r>
            <a:r>
              <a:rPr lang="ru-RU" sz="21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Чонкушова</a:t>
            </a:r>
            <a:r>
              <a:rPr lang="ru-RU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д. 6</a:t>
            </a:r>
          </a:p>
          <a:p>
            <a:r>
              <a:rPr lang="ru-RU" sz="105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</a:rPr>
              <a:t>Здание </a:t>
            </a:r>
            <a:r>
              <a:rPr lang="ru-RU" sz="105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</a:rPr>
              <a:t>Элистинского</a:t>
            </a:r>
            <a:r>
              <a:rPr lang="ru-RU" sz="1050" dirty="0">
                <a:solidFill>
                  <a:schemeClr val="tx1">
                    <a:lumMod val="10000"/>
                    <a:lumOff val="90000"/>
                  </a:schemeClr>
                </a:solidFill>
                <a:latin typeface="Century Gothic" panose="020B0502020202020204" pitchFamily="34" charset="0"/>
              </a:rPr>
              <a:t> Политехнического колледжа</a:t>
            </a:r>
            <a:endParaRPr lang="en-US" sz="1050" dirty="0">
              <a:solidFill>
                <a:schemeClr val="tx1">
                  <a:lumMod val="10000"/>
                  <a:lumOff val="9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Google Shape;134;p19"/>
          <p:cNvSpPr txBox="1">
            <a:spLocks/>
          </p:cNvSpPr>
          <p:nvPr/>
        </p:nvSpPr>
        <p:spPr>
          <a:xfrm>
            <a:off x="955424" y="731666"/>
            <a:ext cx="84012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Контактная информация</a:t>
            </a:r>
          </a:p>
        </p:txBody>
      </p:sp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84" y="-10914"/>
            <a:ext cx="1585814" cy="88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817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 template">
  <a:themeElements>
    <a:clrScheme name="Другая 45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0070C0"/>
      </a:hlink>
      <a:folHlink>
        <a:srgbClr val="40A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276</Words>
  <Application>Microsoft Office PowerPoint</Application>
  <PresentationFormat>Экран (16:9)</PresentationFormat>
  <Paragraphs>39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Montserrat</vt:lpstr>
      <vt:lpstr>Muli</vt:lpstr>
      <vt:lpstr>Times New Roman</vt:lpstr>
      <vt:lpstr>Arial</vt:lpstr>
      <vt:lpstr>Century Gothic</vt:lpstr>
      <vt:lpstr>Base template</vt:lpstr>
      <vt:lpstr>Всероссийская акция «Единый день сдачи ЕГЭ родителями»</vt:lpstr>
      <vt:lpstr>Нормативные документы акции «Единый день сдачи ЕГЭ родителями»</vt:lpstr>
      <vt:lpstr>Подготовительный этап</vt:lpstr>
      <vt:lpstr>Организационно-технологические мероприятия, проводимые накануне экзамена</vt:lpstr>
      <vt:lpstr>Проведение экзамена</vt:lpstr>
      <vt:lpstr>Презентация PowerPoint</vt:lpstr>
      <vt:lpstr>Завершение экзамена в ППЭ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Оросова В. Айса</dc:creator>
  <cp:lastModifiedBy>Бабаев Номинхан Церенович</cp:lastModifiedBy>
  <cp:revision>48</cp:revision>
  <dcterms:modified xsi:type="dcterms:W3CDTF">2021-03-25T10:25:12Z</dcterms:modified>
</cp:coreProperties>
</file>