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5" r:id="rId5"/>
    <p:sldId id="259" r:id="rId6"/>
    <p:sldId id="258" r:id="rId7"/>
    <p:sldId id="266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2130425"/>
            <a:ext cx="5328592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КЕГЭ-2020</a:t>
            </a: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19.11.2020</a:t>
            </a: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9992" y="5589240"/>
            <a:ext cx="4104456" cy="91365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Инструкция для руководителя ППЭ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Рисунок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39943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552728" cy="85010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Завершение экзамена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611560" y="170080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762000" y="1484784"/>
            <a:ext cx="8229600" cy="494617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  <a:t>Передача в систему мониторинга (тренировочная версия) статуса «Экзамены завершены» посредством</a:t>
            </a:r>
            <a:b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7200" b="1" i="1" dirty="0" smtClean="0">
                <a:solidFill>
                  <a:schemeClr val="accent1">
                    <a:lumMod val="50000"/>
                  </a:schemeClr>
                </a:solidFill>
              </a:rPr>
              <a:t>основной </a:t>
            </a: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  <a:t>станции авторизации после завершения выполнения заданий участниками (все участники покинули все аудитории)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  <a:t>Передача в систему мониторинга (тренировочная версия) электронных журналов работы основных и резервных станций печати ЭМ, станций</a:t>
            </a:r>
            <a:b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  <a:t>КЕГЭ посредством </a:t>
            </a:r>
            <a:r>
              <a:rPr lang="ru-RU" sz="7200" b="1" i="1" dirty="0" smtClean="0">
                <a:solidFill>
                  <a:schemeClr val="accent1">
                    <a:lumMod val="50000"/>
                  </a:schemeClr>
                </a:solidFill>
              </a:rPr>
              <a:t>основной </a:t>
            </a: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  <a:t>станции авторизации в штабе </a:t>
            </a: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  <a:t>ППЭ</a:t>
            </a: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  <a:t>Перевод бланков регистрации и форм ППЭ в электронный вид на станции сканирования в ППЭ в штабе ППЭ:</a:t>
            </a:r>
            <a:b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  <a:t>- загрузка и активация токеном члена ГЭК ключа доступа к ЭМ;</a:t>
            </a:r>
            <a:b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  <a:t>- загрузка электронного журнала работы станций печати ЭМ, задействованных при проведении тренировочного экзамена;</a:t>
            </a:r>
            <a:b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  <a:t>- калибровка сканера с использованием калибровочного листа аудитории и сканирование бланков регистрации;</a:t>
            </a:r>
            <a:b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  <a:t>- калибровка (при необходимости) сканера с использованием эталонного калибровочного листа и сканирование форм ППЭ;</a:t>
            </a:r>
            <a:b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  <a:t>- экспорт пакета с электронными образами бланков регистрации и форм ППЭ с использованием токена члена ГЭК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552728" cy="85010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К участию в КЕГЭ привлекаются: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2123728" y="1916832"/>
            <a:ext cx="5760640" cy="3845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 члены ГЭК;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 руководители ППЭ;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 технические специалисты;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 организаторы </a:t>
            </a:r>
            <a:r>
              <a:rPr lang="ru-RU" sz="2400" dirty="0" smtClean="0">
                <a:solidFill>
                  <a:schemeClr val="tx2"/>
                </a:solidFill>
              </a:rPr>
              <a:t>в </a:t>
            </a:r>
            <a:r>
              <a:rPr lang="ru-RU" sz="2400" dirty="0" smtClean="0">
                <a:solidFill>
                  <a:schemeClr val="tx2"/>
                </a:solidFill>
              </a:rPr>
              <a:t>аудитории;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 организаторы </a:t>
            </a:r>
            <a:r>
              <a:rPr lang="ru-RU" sz="2400" dirty="0" smtClean="0">
                <a:solidFill>
                  <a:schemeClr val="tx2"/>
                </a:solidFill>
              </a:rPr>
              <a:t>вне </a:t>
            </a:r>
            <a:r>
              <a:rPr lang="ru-RU" sz="2400" dirty="0" smtClean="0">
                <a:solidFill>
                  <a:schemeClr val="tx2"/>
                </a:solidFill>
              </a:rPr>
              <a:t>аудитории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552728" cy="85010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2"/>
                </a:solidFill>
              </a:rPr>
              <a:t>Техническое оснащение ППЭ</a:t>
            </a:r>
            <a:endParaRPr lang="ru-RU" sz="2400" b="1" dirty="0">
              <a:solidFill>
                <a:schemeClr val="accent2"/>
              </a:solidFill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3200" dirty="0" smtClean="0"/>
              <a:t>	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3200" dirty="0" smtClean="0"/>
              <a:t>	</a:t>
            </a:r>
            <a:endParaRPr lang="ru-RU" sz="32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555776" y="1412776"/>
            <a:ext cx="2376264" cy="151216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В каждой аудитории 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95736" y="3140968"/>
            <a:ext cx="3168352" cy="30243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2"/>
                </a:solidFill>
              </a:rPr>
              <a:t>одна станция для печати (станция печати </a:t>
            </a:r>
            <a:r>
              <a:rPr lang="ru-RU" sz="1600" dirty="0" smtClean="0">
                <a:solidFill>
                  <a:schemeClr val="accent2"/>
                </a:solidFill>
              </a:rPr>
              <a:t>ЭМ/станция организатора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2"/>
                </a:solidFill>
              </a:rPr>
              <a:t>станции </a:t>
            </a:r>
            <a:r>
              <a:rPr lang="ru-RU" sz="1600" dirty="0" smtClean="0">
                <a:solidFill>
                  <a:schemeClr val="accent2"/>
                </a:solidFill>
              </a:rPr>
              <a:t>КЕГЭ для каждого участника экзамена</a:t>
            </a:r>
            <a:r>
              <a:rPr lang="ru-RU" dirty="0" smtClean="0">
                <a:solidFill>
                  <a:schemeClr val="accent2"/>
                </a:solidFill>
              </a:rPr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940152" y="1484784"/>
            <a:ext cx="2376264" cy="151216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В каждом штабе ППЭ 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652120" y="3140968"/>
            <a:ext cx="3240360" cy="30243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2"/>
                </a:solidFill>
              </a:rPr>
              <a:t>основная и резервная станции </a:t>
            </a:r>
            <a:r>
              <a:rPr lang="ru-RU" sz="1600" dirty="0" smtClean="0">
                <a:solidFill>
                  <a:schemeClr val="accent2"/>
                </a:solidFill>
              </a:rPr>
              <a:t>авторизации;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2"/>
                </a:solidFill>
              </a:rPr>
              <a:t>принтер </a:t>
            </a:r>
            <a:r>
              <a:rPr lang="ru-RU" sz="1600" dirty="0" smtClean="0">
                <a:solidFill>
                  <a:schemeClr val="accent2"/>
                </a:solidFill>
              </a:rPr>
              <a:t>для </a:t>
            </a:r>
            <a:r>
              <a:rPr lang="ru-RU" sz="1600" dirty="0" smtClean="0">
                <a:solidFill>
                  <a:schemeClr val="accent2"/>
                </a:solidFill>
              </a:rPr>
              <a:t>печати  сопроводительных материалов;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2"/>
                </a:solidFill>
              </a:rPr>
              <a:t>основная </a:t>
            </a:r>
            <a:r>
              <a:rPr lang="ru-RU" sz="1600" dirty="0" smtClean="0">
                <a:solidFill>
                  <a:schemeClr val="accent2"/>
                </a:solidFill>
              </a:rPr>
              <a:t>и резервная станции сканирования в </a:t>
            </a:r>
            <a:r>
              <a:rPr lang="ru-RU" sz="1600" dirty="0" smtClean="0">
                <a:solidFill>
                  <a:schemeClr val="accent2"/>
                </a:solidFill>
              </a:rPr>
              <a:t>ППЭ;</a:t>
            </a:r>
            <a:endParaRPr lang="ru-RU" sz="1600" dirty="0" smtClean="0"/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2"/>
                </a:solidFill>
              </a:rPr>
              <a:t>резервные станции печати ЭМ/станции организатора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2"/>
                </a:solidFill>
              </a:rPr>
              <a:t>резервные </a:t>
            </a:r>
            <a:r>
              <a:rPr lang="ru-RU" sz="1600" dirty="0" smtClean="0">
                <a:solidFill>
                  <a:schemeClr val="accent2"/>
                </a:solidFill>
              </a:rPr>
              <a:t>станции КЕГЭ (2-3 на 15 </a:t>
            </a:r>
            <a:r>
              <a:rPr lang="ru-RU" sz="1600" dirty="0" smtClean="0">
                <a:solidFill>
                  <a:schemeClr val="accent2"/>
                </a:solidFill>
              </a:rPr>
              <a:t>участников</a:t>
            </a:r>
            <a:r>
              <a:rPr lang="ru-RU" sz="1600" dirty="0" smtClean="0">
                <a:solidFill>
                  <a:schemeClr val="accent2"/>
                </a:solidFill>
              </a:rPr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3491880" y="2708920"/>
            <a:ext cx="576064" cy="504056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6876256" y="2708920"/>
            <a:ext cx="576064" cy="504056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552728" cy="850106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chemeClr val="tx2"/>
                </a:solidFill>
              </a:rPr>
              <a:t>Обеспечение доставки ЭМ в штабе ППЭ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3200" dirty="0" smtClean="0"/>
              <a:t>	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Руководитель ППЭ совместно с техническим специалистом и членом ГЭК проводят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установку в штабе ППЭ и настройку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основной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и резервной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станций авторизации, включая указание сведений об используемых основном и резервном каналах доступа в сеть «Интернет»;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подтверждение настроек станций авторизации посредством авторизации на федеральном портале (тренировочная версия) с использованием токена члена ГЭК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552728" cy="85010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Обеспечение доставки ЭМ в штабе ППЭ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 получение интернет-пакета посредством основной станции авторизации;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сохранение интернет-пакета на основной и резервный флеш-накопители для хранения резервных копий интернет-пакетов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Рисунок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39943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552728" cy="85010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Контроль технической готовности ППЭ к тренировочному экзамену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762000" y="1484784"/>
            <a:ext cx="8229600" cy="49461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основной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резервной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станциях авторизации: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проверка настроек станций, наличия соединения с федеральным порталом (тренировочная версия) и сервисом РЦОИ по основному и резервному каналам доступа в сеть «Интернет»;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авторизация токенов всех членов ГЭК (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учитывается авторизация не ранее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2-х рабочих дней до дня проведения тренировочного экзамена);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проверка наличия статуса «подтвержден» для переданных тестовых пакетов сканирования;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основной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станции авторизации: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получение пакета с сертификатами специалистов РЦОИ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 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 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 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Рисунок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39943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552728" cy="85010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Контроль технической готовности ППЭ к тренировочному экзамену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762000" y="1484784"/>
            <a:ext cx="8229600" cy="49461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на основных и резервных станциях печати ЭМ/станциях организатора: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проверка настроек станции;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проверка наличия загруженного интернет-пакета;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печать границ (калибровочного листа) и оценка качества выполненной печати, а также напечатанного при проведении технической подготовки тестового бланка регистрации;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калибровка сканера с использованием калибровочного листа аудитории (для станции организатора);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загрузка пакета с сертификатами специалистов РЦОИ (для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станции организатора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);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проверка работы средств криптозащиты с использованием токена члена ГЭК (каждый член ГЭК должен выполнить проверку хотя бы одной станции печати ЭМ/станции организатора);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печать и подписание протокола технической готовности аудитории (форма ППЭ-01-01);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сохранение на флеш-накопитель электронного акта технической готовности для последующей передачи в систему мониторинга (тренировочная версия) готовности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ППЭ</a:t>
            </a:r>
            <a:r>
              <a:rPr lang="ru-RU" sz="1200" dirty="0" smtClean="0">
                <a:solidFill>
                  <a:schemeClr val="tx2"/>
                </a:solidFill>
              </a:rPr>
              <a:t/>
            </a:r>
            <a:br>
              <a:rPr lang="ru-RU" sz="1200" dirty="0" smtClean="0">
                <a:solidFill>
                  <a:schemeClr val="tx2"/>
                </a:solidFill>
              </a:rPr>
            </a:br>
            <a:r>
              <a:rPr lang="ru-RU" sz="1200" dirty="0" smtClean="0">
                <a:solidFill>
                  <a:schemeClr val="tx2"/>
                </a:solidFill>
              </a:rPr>
              <a:t/>
            </a:r>
            <a:br>
              <a:rPr lang="ru-RU" sz="1200" dirty="0" smtClean="0">
                <a:solidFill>
                  <a:schemeClr val="tx2"/>
                </a:solidFill>
              </a:rPr>
            </a:b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Рисунок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39943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552728" cy="85010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Контроль технической готовности ППЭ к тренировочному экзамену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611560" y="170080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762000" y="1484784"/>
            <a:ext cx="8229600" cy="494617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6400" dirty="0" smtClean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sz="6400" dirty="0" smtClean="0">
                <a:solidFill>
                  <a:schemeClr val="accent1">
                    <a:lumMod val="50000"/>
                  </a:schemeClr>
                </a:solidFill>
              </a:rPr>
              <a:t>каждой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6400" dirty="0" smtClean="0">
                <a:solidFill>
                  <a:schemeClr val="accent1">
                    <a:lumMod val="50000"/>
                  </a:schemeClr>
                </a:solidFill>
              </a:rPr>
              <a:t>станции КЕГЭ в аудитории, назначенной на тренировочный экзамен, и резервных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6400" dirty="0" smtClean="0">
                <a:solidFill>
                  <a:schemeClr val="accent1">
                    <a:lumMod val="50000"/>
                  </a:schemeClr>
                </a:solidFill>
              </a:rPr>
              <a:t>станциях КЕГЭ: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6400" dirty="0" smtClean="0">
                <a:solidFill>
                  <a:schemeClr val="accent1">
                    <a:lumMod val="50000"/>
                  </a:schemeClr>
                </a:solidFill>
              </a:rPr>
              <a:t>проверка настроек станции;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6400" dirty="0" smtClean="0">
                <a:solidFill>
                  <a:schemeClr val="accent1">
                    <a:lumMod val="50000"/>
                  </a:schemeClr>
                </a:solidFill>
              </a:rPr>
              <a:t>проверка наличия загруженного интернет-пакета;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6400" dirty="0" smtClean="0">
                <a:solidFill>
                  <a:schemeClr val="accent1">
                    <a:lumMod val="50000"/>
                  </a:schemeClr>
                </a:solidFill>
              </a:rPr>
              <a:t>проверка качества отображения КИМ;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6400" dirty="0" smtClean="0">
                <a:solidFill>
                  <a:schemeClr val="accent1">
                    <a:lumMod val="50000"/>
                  </a:schemeClr>
                </a:solidFill>
              </a:rPr>
              <a:t>проверка работы средств  криптозащиты с использованием токена члена ГЭК;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6400" dirty="0" smtClean="0">
                <a:solidFill>
                  <a:schemeClr val="accent1">
                    <a:lumMod val="50000"/>
                  </a:schemeClr>
                </a:solidFill>
              </a:rPr>
              <a:t>сохранение кода активации экзамена и передача его руководителю ППЭ;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6400" dirty="0" smtClean="0">
                <a:solidFill>
                  <a:schemeClr val="accent1">
                    <a:lumMod val="50000"/>
                  </a:schemeClr>
                </a:solidFill>
              </a:rPr>
              <a:t>формирование и сохранение на флеш-накопитель паспорта станции КЕГЭ и электронного акта технической готовности для последующей передачи в систему мониторинга (тренировочная версия)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6400" dirty="0" smtClean="0">
                <a:solidFill>
                  <a:schemeClr val="accent1">
                    <a:lumMod val="50000"/>
                  </a:schemeClr>
                </a:solidFill>
              </a:rPr>
              <a:t>на основной и резервной станциях сканирования в ППЭ: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6400" dirty="0" smtClean="0">
                <a:solidFill>
                  <a:schemeClr val="accent1">
                    <a:lumMod val="50000"/>
                  </a:schemeClr>
                </a:solidFill>
              </a:rPr>
              <a:t>проверка настроек экзамена;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6400" dirty="0" smtClean="0">
                <a:solidFill>
                  <a:schemeClr val="accent1">
                    <a:lumMod val="50000"/>
                  </a:schemeClr>
                </a:solidFill>
              </a:rPr>
              <a:t>загрузка пакета с сертификатами специалистов РЦОИ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6400" dirty="0" smtClean="0">
                <a:solidFill>
                  <a:schemeClr val="accent1">
                    <a:lumMod val="50000"/>
                  </a:schemeClr>
                </a:solidFill>
              </a:rPr>
              <a:t>проверка работы средств криптозащиты с использованием токена члена ГЭК;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6400" dirty="0" smtClean="0">
                <a:solidFill>
                  <a:schemeClr val="accent1">
                    <a:lumMod val="50000"/>
                  </a:schemeClr>
                </a:solidFill>
              </a:rPr>
              <a:t>выполнение тестового сканирования не менее одного из предоставленных тестовых бланков регистрации повторно,  оценка качества сканирования;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Рисунок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39943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552728" cy="85010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Контроль технической готовности ППЭ к тренировочному экзамену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611560" y="170080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762000" y="1484784"/>
            <a:ext cx="8229600" cy="4946179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5500" dirty="0" smtClean="0">
                <a:solidFill>
                  <a:schemeClr val="accent1">
                    <a:lumMod val="50000"/>
                  </a:schemeClr>
                </a:solidFill>
              </a:rPr>
              <a:t>Завершение контроля технической готовности и регистрация всех станций на федеральном портале (тренировочная версия):</a:t>
            </a:r>
            <a:br>
              <a:rPr lang="ru-RU" sz="55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5500" dirty="0" smtClean="0">
                <a:solidFill>
                  <a:schemeClr val="accent1">
                    <a:lumMod val="50000"/>
                  </a:schemeClr>
                </a:solidFill>
              </a:rPr>
              <a:t>- на основной и резервной станциях авторизации передать электронные акты технической готовности;</a:t>
            </a:r>
            <a:br>
              <a:rPr lang="ru-RU" sz="55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5500" dirty="0" smtClean="0">
                <a:solidFill>
                  <a:schemeClr val="accent1">
                    <a:lumMod val="50000"/>
                  </a:schemeClr>
                </a:solidFill>
              </a:rPr>
              <a:t>- на основной станции авторизации передать: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5500" dirty="0" smtClean="0">
                <a:solidFill>
                  <a:schemeClr val="accent1">
                    <a:lumMod val="50000"/>
                  </a:schemeClr>
                </a:solidFill>
              </a:rPr>
              <a:t>электронные акты технической готовности всех основных и резервных станций печати ЭМ/станций организатора, станций КЕГЭ и станций сканирования в ППЭ;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5500" dirty="0" smtClean="0">
                <a:solidFill>
                  <a:schemeClr val="accent1">
                    <a:lumMod val="50000"/>
                  </a:schemeClr>
                </a:solidFill>
              </a:rPr>
              <a:t>статус «Контроль технической готовности завершен»;</a:t>
            </a:r>
            <a:br>
              <a:rPr lang="ru-RU" sz="55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5500" dirty="0" smtClean="0">
                <a:solidFill>
                  <a:schemeClr val="accent1">
                    <a:lumMod val="50000"/>
                  </a:schemeClr>
                </a:solidFill>
              </a:rPr>
              <a:t>- заполнить и подписать форму ППЭ-01-01-К «Протокол технической готовности ППЭ к экзамену в компьютерной форме»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500</Words>
  <Application>Microsoft Office PowerPoint</Application>
  <PresentationFormat>Экран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КЕГЭ-2020 19.11.2020 </vt:lpstr>
      <vt:lpstr>К участию в КЕГЭ привлекаются:</vt:lpstr>
      <vt:lpstr>Техническое оснащение ППЭ</vt:lpstr>
      <vt:lpstr>Обеспечение доставки ЭМ в штабе ППЭ</vt:lpstr>
      <vt:lpstr>Обеспечение доставки ЭМ в штабе ППЭ</vt:lpstr>
      <vt:lpstr>Контроль технической готовности ППЭ к тренировочному экзамену</vt:lpstr>
      <vt:lpstr>Контроль технической готовности ППЭ к тренировочному экзамену</vt:lpstr>
      <vt:lpstr>Контроль технической готовности ППЭ к тренировочному экзамену</vt:lpstr>
      <vt:lpstr>Контроль технической готовности ППЭ к тренировочному экзамену</vt:lpstr>
      <vt:lpstr>Завершение экзамена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molazaeva_nv</dc:creator>
  <cp:lastModifiedBy>MandjievaDS</cp:lastModifiedBy>
  <cp:revision>50</cp:revision>
  <dcterms:created xsi:type="dcterms:W3CDTF">2020-01-13T09:17:11Z</dcterms:created>
  <dcterms:modified xsi:type="dcterms:W3CDTF">2020-11-06T08:32:04Z</dcterms:modified>
</cp:coreProperties>
</file>