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1"/>
  </p:notesMasterIdLst>
  <p:sldIdLst>
    <p:sldId id="373" r:id="rId2"/>
    <p:sldId id="372" r:id="rId3"/>
    <p:sldId id="300" r:id="rId4"/>
    <p:sldId id="314" r:id="rId5"/>
    <p:sldId id="304" r:id="rId6"/>
    <p:sldId id="332" r:id="rId7"/>
    <p:sldId id="305" r:id="rId8"/>
    <p:sldId id="315" r:id="rId9"/>
    <p:sldId id="323" r:id="rId10"/>
    <p:sldId id="337" r:id="rId11"/>
    <p:sldId id="324" r:id="rId12"/>
    <p:sldId id="347" r:id="rId13"/>
    <p:sldId id="349" r:id="rId14"/>
    <p:sldId id="351" r:id="rId15"/>
    <p:sldId id="359" r:id="rId16"/>
    <p:sldId id="368" r:id="rId17"/>
    <p:sldId id="369" r:id="rId18"/>
    <p:sldId id="374" r:id="rId19"/>
    <p:sldId id="325" r:id="rId20"/>
  </p:sldIdLst>
  <p:sldSz cx="12192000" cy="6858000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684"/>
    <a:srgbClr val="AED8F4"/>
    <a:srgbClr val="99CDF1"/>
    <a:srgbClr val="074187"/>
    <a:srgbClr val="842C58"/>
    <a:srgbClr val="993366"/>
    <a:srgbClr val="0A5BBE"/>
    <a:srgbClr val="BC3E7D"/>
    <a:srgbClr val="9E3469"/>
    <a:srgbClr val="D4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78CA9-F00D-42B1-BA85-56446E0472A0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C969B41-1560-4A5A-BFCD-6E4C7225A898}">
      <dgm:prSet phldrT="[Текст]"/>
      <dgm:spPr>
        <a:solidFill>
          <a:srgbClr val="0A5BBE">
            <a:alpha val="4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Использовать для заполнения бланков цветные ручки вместо </a:t>
          </a:r>
          <a:r>
            <a:rPr lang="ru-RU" dirty="0" err="1" smtClean="0"/>
            <a:t>гелевой</a:t>
          </a:r>
          <a:r>
            <a:rPr lang="ru-RU" dirty="0" smtClean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  <a:endParaRPr lang="ru-RU" dirty="0"/>
        </a:p>
      </dgm:t>
    </dgm:pt>
    <dgm:pt modelId="{0DAD6AD4-0454-4B42-8B1B-26EE4AD4F582}" type="parTrans" cxnId="{BAAA7F16-5B90-4069-9EA6-8934328A1F87}">
      <dgm:prSet/>
      <dgm:spPr/>
      <dgm:t>
        <a:bodyPr/>
        <a:lstStyle/>
        <a:p>
          <a:endParaRPr lang="ru-RU"/>
        </a:p>
      </dgm:t>
    </dgm:pt>
    <dgm:pt modelId="{BD8A3823-1269-4A58-BE9D-4E6931A4ACA4}" type="sibTrans" cxnId="{BAAA7F16-5B90-4069-9EA6-8934328A1F87}">
      <dgm:prSet/>
      <dgm:spPr/>
      <dgm:t>
        <a:bodyPr/>
        <a:lstStyle/>
        <a:p>
          <a:endParaRPr lang="ru-RU"/>
        </a:p>
      </dgm:t>
    </dgm:pt>
    <dgm:pt modelId="{8C8B76AE-D2EB-4CD1-9FE0-D5A100F964BF}">
      <dgm:prSet phldrT="[Текст]"/>
      <dgm:spPr>
        <a:solidFill>
          <a:srgbClr val="084A9A">
            <a:alpha val="89804"/>
          </a:srgb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/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  <a:endParaRPr lang="ru-RU" dirty="0"/>
        </a:p>
      </dgm:t>
    </dgm:pt>
    <dgm:pt modelId="{B9B8A89C-3F79-479A-93D5-2B7FA134358E}" type="sibTrans" cxnId="{B709083F-5519-4D3C-AA9A-F28E65893485}">
      <dgm:prSet/>
      <dgm:spPr/>
      <dgm:t>
        <a:bodyPr/>
        <a:lstStyle/>
        <a:p>
          <a:endParaRPr lang="ru-RU"/>
        </a:p>
      </dgm:t>
    </dgm:pt>
    <dgm:pt modelId="{37842E05-6325-4DA7-ACFE-92AB72243286}" type="parTrans" cxnId="{B709083F-5519-4D3C-AA9A-F28E65893485}">
      <dgm:prSet/>
      <dgm:spPr/>
      <dgm:t>
        <a:bodyPr/>
        <a:lstStyle/>
        <a:p>
          <a:endParaRPr lang="ru-RU"/>
        </a:p>
      </dgm:t>
    </dgm:pt>
    <dgm:pt modelId="{990A1167-3F33-4ABC-ADAB-05CA77D70C1A}" type="pres">
      <dgm:prSet presAssocID="{93878CA9-F00D-42B1-BA85-56446E0472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4B90E8-A6E7-4CB7-BBD8-A8A36BFA4A01}" type="pres">
      <dgm:prSet presAssocID="{8C8B76AE-D2EB-4CD1-9FE0-D5A100F964BF}" presName="node" presStyleLbl="node1" presStyleIdx="0" presStyleCnt="2" custScaleX="101784" custScaleY="114137" custLinFactNeighborX="2310" custLinFactNeighborY="-56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6AB4C-8266-4420-BAAA-93F19F65DB24}" type="pres">
      <dgm:prSet presAssocID="{B9B8A89C-3F79-479A-93D5-2B7FA134358E}" presName="sibTrans" presStyleCnt="0"/>
      <dgm:spPr/>
      <dgm:t>
        <a:bodyPr/>
        <a:lstStyle/>
        <a:p>
          <a:endParaRPr lang="ru-RU"/>
        </a:p>
      </dgm:t>
    </dgm:pt>
    <dgm:pt modelId="{ED7D1821-3685-4334-981E-A11517F6AD18}" type="pres">
      <dgm:prSet presAssocID="{8C969B41-1560-4A5A-BFCD-6E4C7225A898}" presName="node" presStyleLbl="node1" presStyleIdx="1" presStyleCnt="2" custScaleX="102651" custScaleY="114622" custLinFactY="-13813" custLinFactNeighborX="535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FC5C7-FBF3-498C-BF41-7D3149A68D13}" type="presOf" srcId="{8C969B41-1560-4A5A-BFCD-6E4C7225A898}" destId="{ED7D1821-3685-4334-981E-A11517F6AD18}" srcOrd="0" destOrd="0" presId="urn:microsoft.com/office/officeart/2005/8/layout/default"/>
    <dgm:cxn modelId="{CBCC92AB-10E0-406E-8DA9-D649CC146C11}" type="presOf" srcId="{93878CA9-F00D-42B1-BA85-56446E0472A0}" destId="{990A1167-3F33-4ABC-ADAB-05CA77D70C1A}" srcOrd="0" destOrd="0" presId="urn:microsoft.com/office/officeart/2005/8/layout/default"/>
    <dgm:cxn modelId="{B709083F-5519-4D3C-AA9A-F28E65893485}" srcId="{93878CA9-F00D-42B1-BA85-56446E0472A0}" destId="{8C8B76AE-D2EB-4CD1-9FE0-D5A100F964BF}" srcOrd="0" destOrd="0" parTransId="{37842E05-6325-4DA7-ACFE-92AB72243286}" sibTransId="{B9B8A89C-3F79-479A-93D5-2B7FA134358E}"/>
    <dgm:cxn modelId="{DE4B991D-EE00-4CE0-9BAE-B9029AA30D63}" type="presOf" srcId="{8C8B76AE-D2EB-4CD1-9FE0-D5A100F964BF}" destId="{3A4B90E8-A6E7-4CB7-BBD8-A8A36BFA4A01}" srcOrd="0" destOrd="0" presId="urn:microsoft.com/office/officeart/2005/8/layout/default"/>
    <dgm:cxn modelId="{BAAA7F16-5B90-4069-9EA6-8934328A1F87}" srcId="{93878CA9-F00D-42B1-BA85-56446E0472A0}" destId="{8C969B41-1560-4A5A-BFCD-6E4C7225A898}" srcOrd="1" destOrd="0" parTransId="{0DAD6AD4-0454-4B42-8B1B-26EE4AD4F582}" sibTransId="{BD8A3823-1269-4A58-BE9D-4E6931A4ACA4}"/>
    <dgm:cxn modelId="{C5594666-F848-4FD7-9508-A1ECD81C3B62}" type="presParOf" srcId="{990A1167-3F33-4ABC-ADAB-05CA77D70C1A}" destId="{3A4B90E8-A6E7-4CB7-BBD8-A8A36BFA4A01}" srcOrd="0" destOrd="0" presId="urn:microsoft.com/office/officeart/2005/8/layout/default"/>
    <dgm:cxn modelId="{B5F15163-5F30-4844-AC03-B6FB703D6CBC}" type="presParOf" srcId="{990A1167-3F33-4ABC-ADAB-05CA77D70C1A}" destId="{AEF6AB4C-8266-4420-BAAA-93F19F65DB24}" srcOrd="1" destOrd="0" presId="urn:microsoft.com/office/officeart/2005/8/layout/default"/>
    <dgm:cxn modelId="{5EFCBBB7-7AC2-4DD4-B269-E2435713348D}" type="presParOf" srcId="{990A1167-3F33-4ABC-ADAB-05CA77D70C1A}" destId="{ED7D1821-3685-4334-981E-A11517F6AD1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158F61-AA37-4F2D-B1AF-6347E820DE4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47C2554-3EE3-429B-A882-5C14753CAB6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Если за итоговое сочинение (изложение) по критерию № 1 выставлен «незачет», то итоговое сочинение (изложение) по критериям № 2- № 5 не проверяется. В клетки по всем критериям оценивания выставляется «незачет».</a:t>
          </a:r>
          <a:endParaRPr lang="ru-RU" dirty="0"/>
        </a:p>
      </dgm:t>
    </dgm:pt>
    <dgm:pt modelId="{8F4462A5-1B04-4321-9E48-97415DAA156F}" type="parTrans" cxnId="{8F26B97A-512B-4DBA-A749-CC7F1B001143}">
      <dgm:prSet/>
      <dgm:spPr/>
      <dgm:t>
        <a:bodyPr/>
        <a:lstStyle/>
        <a:p>
          <a:endParaRPr lang="ru-RU"/>
        </a:p>
      </dgm:t>
    </dgm:pt>
    <dgm:pt modelId="{053E0E19-C200-4E2B-A357-874E061C3C18}" type="sibTrans" cxnId="{8F26B97A-512B-4DBA-A749-CC7F1B001143}">
      <dgm:prSet/>
      <dgm:spPr/>
      <dgm:t>
        <a:bodyPr/>
        <a:lstStyle/>
        <a:p>
          <a:endParaRPr lang="ru-RU"/>
        </a:p>
      </dgm:t>
    </dgm:pt>
    <dgm:pt modelId="{F28EB22E-08FE-404E-8F40-EDD1471F1FF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Если за итоговое сочинение (изложение) по критерию № 1 выставлен «зачет», а по критерию № 2 выставлен «незачет», то итоговое сочинение по критериям № 3- № 5 не проверяется. В клетки по критериям оценивания № 3- № 5 выставляется «незачет».</a:t>
          </a:r>
          <a:endParaRPr lang="ru-RU" dirty="0"/>
        </a:p>
      </dgm:t>
    </dgm:pt>
    <dgm:pt modelId="{FCAC72C8-C771-46E8-80BC-E07BB93F586E}" type="parTrans" cxnId="{6A1061CC-B98F-47E7-8AC2-AD3CB64E7D36}">
      <dgm:prSet/>
      <dgm:spPr/>
      <dgm:t>
        <a:bodyPr/>
        <a:lstStyle/>
        <a:p>
          <a:endParaRPr lang="ru-RU"/>
        </a:p>
      </dgm:t>
    </dgm:pt>
    <dgm:pt modelId="{93F4656F-7CD0-46B0-8AAA-4C5AF5BB6968}" type="sibTrans" cxnId="{6A1061CC-B98F-47E7-8AC2-AD3CB64E7D36}">
      <dgm:prSet/>
      <dgm:spPr/>
      <dgm:t>
        <a:bodyPr/>
        <a:lstStyle/>
        <a:p>
          <a:endParaRPr lang="ru-RU"/>
        </a:p>
      </dgm:t>
    </dgm:pt>
    <dgm:pt modelId="{5994D01A-7787-49FC-9BF6-551B28BE35F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 всех остальных случаях итоговое сочинение (изложение) проверяется по всем пяти критериям и оценивается по системе «зачет»/«незачет» (например, нельзя не проверять работу по критериям К4 и К5, если выпускник получил зачет на основании зачетов по критериям К1, К2, К3).</a:t>
          </a:r>
          <a:endParaRPr lang="ru-RU" dirty="0"/>
        </a:p>
      </dgm:t>
    </dgm:pt>
    <dgm:pt modelId="{587F7E68-420D-4615-8559-FC6397DDCE68}" type="parTrans" cxnId="{2778CFB4-EAC7-4656-8546-48EB66B62340}">
      <dgm:prSet/>
      <dgm:spPr/>
      <dgm:t>
        <a:bodyPr/>
        <a:lstStyle/>
        <a:p>
          <a:endParaRPr lang="ru-RU"/>
        </a:p>
      </dgm:t>
    </dgm:pt>
    <dgm:pt modelId="{20107A6D-3A43-4D46-82AF-9B2C4A59B608}" type="sibTrans" cxnId="{2778CFB4-EAC7-4656-8546-48EB66B62340}">
      <dgm:prSet/>
      <dgm:spPr/>
      <dgm:t>
        <a:bodyPr/>
        <a:lstStyle/>
        <a:p>
          <a:endParaRPr lang="ru-RU"/>
        </a:p>
      </dgm:t>
    </dgm:pt>
    <dgm:pt modelId="{CD7EFC50-9E84-4BE9-ACFB-B3CEAA9AD01E}" type="pres">
      <dgm:prSet presAssocID="{93158F61-AA37-4F2D-B1AF-6347E820DE45}" presName="Name0" presStyleCnt="0">
        <dgm:presLayoutVars>
          <dgm:dir/>
          <dgm:resizeHandles val="exact"/>
        </dgm:presLayoutVars>
      </dgm:prSet>
      <dgm:spPr/>
    </dgm:pt>
    <dgm:pt modelId="{213127CA-83E7-4246-BF26-EBC32A7ECD30}" type="pres">
      <dgm:prSet presAssocID="{93158F61-AA37-4F2D-B1AF-6347E820DE45}" presName="bkgdShp" presStyleLbl="alignAccFollowNode1" presStyleIdx="0" presStyleCnt="1"/>
      <dgm:spPr/>
    </dgm:pt>
    <dgm:pt modelId="{85C6AF5B-1C52-4892-A7BB-3BCEE6B627BF}" type="pres">
      <dgm:prSet presAssocID="{93158F61-AA37-4F2D-B1AF-6347E820DE45}" presName="linComp" presStyleCnt="0"/>
      <dgm:spPr/>
    </dgm:pt>
    <dgm:pt modelId="{827EC32E-91E6-40BC-99C9-F49635BF182B}" type="pres">
      <dgm:prSet presAssocID="{647C2554-3EE3-429B-A882-5C14753CAB69}" presName="compNode" presStyleCnt="0"/>
      <dgm:spPr/>
    </dgm:pt>
    <dgm:pt modelId="{C1771C6F-A9A4-47F4-872E-48E3EB8B15C5}" type="pres">
      <dgm:prSet presAssocID="{647C2554-3EE3-429B-A882-5C14753CAB69}" presName="node" presStyleLbl="node1" presStyleIdx="0" presStyleCnt="3" custScaleX="124227" custScaleY="66306" custLinFactNeighborX="-12637" custLinFactNeighborY="-10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DC8EE-F3D7-4AFE-9CF3-7C03B16DC0BB}" type="pres">
      <dgm:prSet presAssocID="{647C2554-3EE3-429B-A882-5C14753CAB69}" presName="invisiNode" presStyleLbl="node1" presStyleIdx="0" presStyleCnt="3"/>
      <dgm:spPr/>
    </dgm:pt>
    <dgm:pt modelId="{76CFEA29-454A-440F-A205-62E7A36ED177}" type="pres">
      <dgm:prSet presAssocID="{647C2554-3EE3-429B-A882-5C14753CAB69}" presName="imagNode" presStyleLbl="fgImgPlace1" presStyleIdx="0" presStyleCnt="3" custScaleX="154723" custScaleY="162136" custLinFactNeighborX="-14925" custLinFactNeighborY="-208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F5EFF5B-3852-4C6F-85DB-043448E5E784}" type="pres">
      <dgm:prSet presAssocID="{053E0E19-C200-4E2B-A357-874E061C3C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8FAFEC4-37E4-46ED-B444-45F1F345E956}" type="pres">
      <dgm:prSet presAssocID="{F28EB22E-08FE-404E-8F40-EDD1471F1FFB}" presName="compNode" presStyleCnt="0"/>
      <dgm:spPr/>
    </dgm:pt>
    <dgm:pt modelId="{1F50AB4E-EA05-4E48-AC48-D2F0D0F6794B}" type="pres">
      <dgm:prSet presAssocID="{F28EB22E-08FE-404E-8F40-EDD1471F1FFB}" presName="node" presStyleLbl="node1" presStyleIdx="1" presStyleCnt="3" custScaleX="124362" custScaleY="74442" custLinFactNeighborX="-2695" custLinFactNeighborY="-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36BFA-736D-48F3-8849-61ED2F427200}" type="pres">
      <dgm:prSet presAssocID="{F28EB22E-08FE-404E-8F40-EDD1471F1FFB}" presName="invisiNode" presStyleLbl="node1" presStyleIdx="1" presStyleCnt="3"/>
      <dgm:spPr/>
    </dgm:pt>
    <dgm:pt modelId="{426A15A5-AA94-47F8-BEAB-BC3B16158A27}" type="pres">
      <dgm:prSet presAssocID="{F28EB22E-08FE-404E-8F40-EDD1471F1FFB}" presName="imagNode" presStyleLbl="fgImgPlace1" presStyleIdx="1" presStyleCnt="3" custScaleX="162378" custScaleY="160675" custLinFactNeighborX="-2695" custLinFactNeighborY="-766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E2E0E3-25F5-41A3-8E91-9E0BFCE23E3A}" type="pres">
      <dgm:prSet presAssocID="{93F4656F-7CD0-46B0-8AAA-4C5AF5BB69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8A4116-7620-40BD-BC2D-8DB6A589F515}" type="pres">
      <dgm:prSet presAssocID="{5994D01A-7787-49FC-9BF6-551B28BE35F7}" presName="compNode" presStyleCnt="0"/>
      <dgm:spPr/>
    </dgm:pt>
    <dgm:pt modelId="{F5DF7A44-E0EB-4639-9008-534D545A2E4F}" type="pres">
      <dgm:prSet presAssocID="{5994D01A-7787-49FC-9BF6-551B28BE35F7}" presName="node" presStyleLbl="node1" presStyleIdx="2" presStyleCnt="3" custScaleX="125316" custScaleY="64778" custLinFactNeighborX="10088" custLinFactNeighborY="-1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D6447-2628-4E67-BC28-1B04FE747A6F}" type="pres">
      <dgm:prSet presAssocID="{5994D01A-7787-49FC-9BF6-551B28BE35F7}" presName="invisiNode" presStyleLbl="node1" presStyleIdx="2" presStyleCnt="3"/>
      <dgm:spPr/>
    </dgm:pt>
    <dgm:pt modelId="{CCF22504-2FDE-4C05-A306-5FFFD7A99E53}" type="pres">
      <dgm:prSet presAssocID="{5994D01A-7787-49FC-9BF6-551B28BE35F7}" presName="imagNode" presStyleLbl="fgImgPlace1" presStyleIdx="2" presStyleCnt="3" custScaleX="149332" custScaleY="162260" custLinFactNeighborX="8966" custLinFactNeighborY="-102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A1061CC-B98F-47E7-8AC2-AD3CB64E7D36}" srcId="{93158F61-AA37-4F2D-B1AF-6347E820DE45}" destId="{F28EB22E-08FE-404E-8F40-EDD1471F1FFB}" srcOrd="1" destOrd="0" parTransId="{FCAC72C8-C771-46E8-80BC-E07BB93F586E}" sibTransId="{93F4656F-7CD0-46B0-8AAA-4C5AF5BB6968}"/>
    <dgm:cxn modelId="{8F26B97A-512B-4DBA-A749-CC7F1B001143}" srcId="{93158F61-AA37-4F2D-B1AF-6347E820DE45}" destId="{647C2554-3EE3-429B-A882-5C14753CAB69}" srcOrd="0" destOrd="0" parTransId="{8F4462A5-1B04-4321-9E48-97415DAA156F}" sibTransId="{053E0E19-C200-4E2B-A357-874E061C3C18}"/>
    <dgm:cxn modelId="{E879B110-17C8-4DA9-9A20-4257FB456121}" type="presOf" srcId="{647C2554-3EE3-429B-A882-5C14753CAB69}" destId="{C1771C6F-A9A4-47F4-872E-48E3EB8B15C5}" srcOrd="0" destOrd="0" presId="urn:microsoft.com/office/officeart/2005/8/layout/pList2"/>
    <dgm:cxn modelId="{E05C7E63-79FA-4178-90CE-0B4D3AB37E2D}" type="presOf" srcId="{053E0E19-C200-4E2B-A357-874E061C3C18}" destId="{0F5EFF5B-3852-4C6F-85DB-043448E5E784}" srcOrd="0" destOrd="0" presId="urn:microsoft.com/office/officeart/2005/8/layout/pList2"/>
    <dgm:cxn modelId="{2778CFB4-EAC7-4656-8546-48EB66B62340}" srcId="{93158F61-AA37-4F2D-B1AF-6347E820DE45}" destId="{5994D01A-7787-49FC-9BF6-551B28BE35F7}" srcOrd="2" destOrd="0" parTransId="{587F7E68-420D-4615-8559-FC6397DDCE68}" sibTransId="{20107A6D-3A43-4D46-82AF-9B2C4A59B608}"/>
    <dgm:cxn modelId="{57AD6FCF-B0E3-4921-9766-29D6E6345EC4}" type="presOf" srcId="{93F4656F-7CD0-46B0-8AAA-4C5AF5BB6968}" destId="{62E2E0E3-25F5-41A3-8E91-9E0BFCE23E3A}" srcOrd="0" destOrd="0" presId="urn:microsoft.com/office/officeart/2005/8/layout/pList2"/>
    <dgm:cxn modelId="{00EA4FC4-9EA9-488A-B79D-F34F64D1A98A}" type="presOf" srcId="{5994D01A-7787-49FC-9BF6-551B28BE35F7}" destId="{F5DF7A44-E0EB-4639-9008-534D545A2E4F}" srcOrd="0" destOrd="0" presId="urn:microsoft.com/office/officeart/2005/8/layout/pList2"/>
    <dgm:cxn modelId="{80887336-F10C-4759-A88F-8D76E6019ECA}" type="presOf" srcId="{F28EB22E-08FE-404E-8F40-EDD1471F1FFB}" destId="{1F50AB4E-EA05-4E48-AC48-D2F0D0F6794B}" srcOrd="0" destOrd="0" presId="urn:microsoft.com/office/officeart/2005/8/layout/pList2"/>
    <dgm:cxn modelId="{854BD948-1580-4A23-A1BC-76B951D34C73}" type="presOf" srcId="{93158F61-AA37-4F2D-B1AF-6347E820DE45}" destId="{CD7EFC50-9E84-4BE9-ACFB-B3CEAA9AD01E}" srcOrd="0" destOrd="0" presId="urn:microsoft.com/office/officeart/2005/8/layout/pList2"/>
    <dgm:cxn modelId="{8FFD2FCB-1249-4FC9-B89E-9A2C435977CC}" type="presParOf" srcId="{CD7EFC50-9E84-4BE9-ACFB-B3CEAA9AD01E}" destId="{213127CA-83E7-4246-BF26-EBC32A7ECD30}" srcOrd="0" destOrd="0" presId="urn:microsoft.com/office/officeart/2005/8/layout/pList2"/>
    <dgm:cxn modelId="{D6C41EF6-6F8C-4E67-8846-92B5B374EC45}" type="presParOf" srcId="{CD7EFC50-9E84-4BE9-ACFB-B3CEAA9AD01E}" destId="{85C6AF5B-1C52-4892-A7BB-3BCEE6B627BF}" srcOrd="1" destOrd="0" presId="urn:microsoft.com/office/officeart/2005/8/layout/pList2"/>
    <dgm:cxn modelId="{B66AF17D-FC69-410E-9728-1B7E4D07F85E}" type="presParOf" srcId="{85C6AF5B-1C52-4892-A7BB-3BCEE6B627BF}" destId="{827EC32E-91E6-40BC-99C9-F49635BF182B}" srcOrd="0" destOrd="0" presId="urn:microsoft.com/office/officeart/2005/8/layout/pList2"/>
    <dgm:cxn modelId="{698B14E2-014F-4117-847E-74008C367C1A}" type="presParOf" srcId="{827EC32E-91E6-40BC-99C9-F49635BF182B}" destId="{C1771C6F-A9A4-47F4-872E-48E3EB8B15C5}" srcOrd="0" destOrd="0" presId="urn:microsoft.com/office/officeart/2005/8/layout/pList2"/>
    <dgm:cxn modelId="{330E3ADE-B191-47C9-B84E-EAECACB923DC}" type="presParOf" srcId="{827EC32E-91E6-40BC-99C9-F49635BF182B}" destId="{245DC8EE-F3D7-4AFE-9CF3-7C03B16DC0BB}" srcOrd="1" destOrd="0" presId="urn:microsoft.com/office/officeart/2005/8/layout/pList2"/>
    <dgm:cxn modelId="{91D65876-9CFF-46F3-98A1-BCC7A5DB7EA1}" type="presParOf" srcId="{827EC32E-91E6-40BC-99C9-F49635BF182B}" destId="{76CFEA29-454A-440F-A205-62E7A36ED177}" srcOrd="2" destOrd="0" presId="urn:microsoft.com/office/officeart/2005/8/layout/pList2"/>
    <dgm:cxn modelId="{5C047FE7-18A0-44CC-B118-47A957EDEED0}" type="presParOf" srcId="{85C6AF5B-1C52-4892-A7BB-3BCEE6B627BF}" destId="{0F5EFF5B-3852-4C6F-85DB-043448E5E784}" srcOrd="1" destOrd="0" presId="urn:microsoft.com/office/officeart/2005/8/layout/pList2"/>
    <dgm:cxn modelId="{03D7852F-6C34-4697-BFAB-523F7CBE361C}" type="presParOf" srcId="{85C6AF5B-1C52-4892-A7BB-3BCEE6B627BF}" destId="{78FAFEC4-37E4-46ED-B444-45F1F345E956}" srcOrd="2" destOrd="0" presId="urn:microsoft.com/office/officeart/2005/8/layout/pList2"/>
    <dgm:cxn modelId="{1023864F-DCC9-43DC-BF9E-5616547DA8DA}" type="presParOf" srcId="{78FAFEC4-37E4-46ED-B444-45F1F345E956}" destId="{1F50AB4E-EA05-4E48-AC48-D2F0D0F6794B}" srcOrd="0" destOrd="0" presId="urn:microsoft.com/office/officeart/2005/8/layout/pList2"/>
    <dgm:cxn modelId="{1AD550F1-6BAA-465D-ABA2-234553F5D796}" type="presParOf" srcId="{78FAFEC4-37E4-46ED-B444-45F1F345E956}" destId="{CF536BFA-736D-48F3-8849-61ED2F427200}" srcOrd="1" destOrd="0" presId="urn:microsoft.com/office/officeart/2005/8/layout/pList2"/>
    <dgm:cxn modelId="{D4DDA4E2-BD20-4478-B6DA-EF41FC110A1D}" type="presParOf" srcId="{78FAFEC4-37E4-46ED-B444-45F1F345E956}" destId="{426A15A5-AA94-47F8-BEAB-BC3B16158A27}" srcOrd="2" destOrd="0" presId="urn:microsoft.com/office/officeart/2005/8/layout/pList2"/>
    <dgm:cxn modelId="{65E66A1E-B863-4830-92EB-F056AAE9C3B2}" type="presParOf" srcId="{85C6AF5B-1C52-4892-A7BB-3BCEE6B627BF}" destId="{62E2E0E3-25F5-41A3-8E91-9E0BFCE23E3A}" srcOrd="3" destOrd="0" presId="urn:microsoft.com/office/officeart/2005/8/layout/pList2"/>
    <dgm:cxn modelId="{AEF0B735-7F3D-4E9E-B47B-97157C71D812}" type="presParOf" srcId="{85C6AF5B-1C52-4892-A7BB-3BCEE6B627BF}" destId="{638A4116-7620-40BD-BC2D-8DB6A589F515}" srcOrd="4" destOrd="0" presId="urn:microsoft.com/office/officeart/2005/8/layout/pList2"/>
    <dgm:cxn modelId="{4BB898D4-D63B-40AA-BF88-56E7D868B6D7}" type="presParOf" srcId="{638A4116-7620-40BD-BC2D-8DB6A589F515}" destId="{F5DF7A44-E0EB-4639-9008-534D545A2E4F}" srcOrd="0" destOrd="0" presId="urn:microsoft.com/office/officeart/2005/8/layout/pList2"/>
    <dgm:cxn modelId="{3B07BAB5-22C1-458A-B71B-2318EB1E176F}" type="presParOf" srcId="{638A4116-7620-40BD-BC2D-8DB6A589F515}" destId="{2DBD6447-2628-4E67-BC28-1B04FE747A6F}" srcOrd="1" destOrd="0" presId="urn:microsoft.com/office/officeart/2005/8/layout/pList2"/>
    <dgm:cxn modelId="{3F6E0847-8B1F-4E45-AA1D-36757AB1429B}" type="presParOf" srcId="{638A4116-7620-40BD-BC2D-8DB6A589F515}" destId="{CCF22504-2FDE-4C05-A306-5FFFD7A99E5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B90E8-A6E7-4CB7-BBD8-A8A36BFA4A01}">
      <dsp:nvSpPr>
        <dsp:cNvPr id="0" name=""/>
        <dsp:cNvSpPr/>
      </dsp:nvSpPr>
      <dsp:spPr>
        <a:xfrm>
          <a:off x="127626" y="0"/>
          <a:ext cx="5605024" cy="3771166"/>
        </a:xfrm>
        <a:prstGeom prst="rect">
          <a:avLst/>
        </a:prstGeom>
        <a:solidFill>
          <a:srgbClr val="084A9A">
            <a:alpha val="8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бланков.</a:t>
          </a:r>
          <a:endParaRPr lang="ru-RU" sz="2500" kern="1200" dirty="0"/>
        </a:p>
      </dsp:txBody>
      <dsp:txXfrm>
        <a:off x="127626" y="0"/>
        <a:ext cx="5605024" cy="3771166"/>
      </dsp:txXfrm>
    </dsp:sp>
    <dsp:sp modelId="{ED7D1821-3685-4334-981E-A11517F6AD18}">
      <dsp:nvSpPr>
        <dsp:cNvPr id="0" name=""/>
        <dsp:cNvSpPr/>
      </dsp:nvSpPr>
      <dsp:spPr>
        <a:xfrm>
          <a:off x="6156543" y="0"/>
          <a:ext cx="5652768" cy="3787191"/>
        </a:xfrm>
        <a:prstGeom prst="rect">
          <a:avLst/>
        </a:prstGeom>
        <a:solidFill>
          <a:srgbClr val="0A5BBE">
            <a:alpha val="49804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Использовать для заполнения бланков цветные ручки вместо </a:t>
          </a:r>
          <a:r>
            <a:rPr lang="ru-RU" sz="2500" kern="1200" dirty="0" err="1" smtClean="0"/>
            <a:t>гелевой</a:t>
          </a:r>
          <a:r>
            <a:rPr lang="ru-RU" sz="2500" kern="1200" dirty="0" smtClean="0"/>
            <a:t> или капиллярной ручки с чернилами черного цвета,  карандаш (даже для черновых записей на бланках), средства для исправления внесенной в бланки информации (корректирующую жидкость, «ластик» и др.).</a:t>
          </a:r>
          <a:endParaRPr lang="ru-RU" sz="2500" kern="1200" dirty="0"/>
        </a:p>
      </dsp:txBody>
      <dsp:txXfrm>
        <a:off x="6156543" y="0"/>
        <a:ext cx="5652768" cy="3787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127CA-83E7-4246-BF26-EBC32A7ECD30}">
      <dsp:nvSpPr>
        <dsp:cNvPr id="0" name=""/>
        <dsp:cNvSpPr/>
      </dsp:nvSpPr>
      <dsp:spPr>
        <a:xfrm>
          <a:off x="0" y="26834"/>
          <a:ext cx="11665296" cy="16009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FEA29-454A-440F-A205-62E7A36ED177}">
      <dsp:nvSpPr>
        <dsp:cNvPr id="0" name=""/>
        <dsp:cNvSpPr/>
      </dsp:nvSpPr>
      <dsp:spPr>
        <a:xfrm>
          <a:off x="13845" y="0"/>
          <a:ext cx="3487631" cy="19035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71C6F-A9A4-47F4-872E-48E3EB8B15C5}">
      <dsp:nvSpPr>
        <dsp:cNvPr id="0" name=""/>
        <dsp:cNvSpPr/>
      </dsp:nvSpPr>
      <dsp:spPr>
        <a:xfrm rot="10800000">
          <a:off x="409127" y="1985674"/>
          <a:ext cx="2800217" cy="129744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Если за итоговое сочинение (изложение) по критерию № 1 выставлен «незачет», то итоговое сочинение (изложение) по критериям № 2- № 5 не проверяется. В клетки по всем критериям оценивания выставляется «незачет».</a:t>
          </a:r>
          <a:endParaRPr lang="ru-RU" sz="1000" kern="1200" dirty="0"/>
        </a:p>
      </dsp:txBody>
      <dsp:txXfrm rot="10800000">
        <a:off x="449028" y="1985674"/>
        <a:ext cx="2720415" cy="1257544"/>
      </dsp:txXfrm>
    </dsp:sp>
    <dsp:sp modelId="{426A15A5-AA94-47F8-BEAB-BC3B16158A27}">
      <dsp:nvSpPr>
        <dsp:cNvPr id="0" name=""/>
        <dsp:cNvSpPr/>
      </dsp:nvSpPr>
      <dsp:spPr>
        <a:xfrm>
          <a:off x="4002567" y="0"/>
          <a:ext cx="3660184" cy="18864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0AB4E-EA05-4E48-AC48-D2F0D0F6794B}">
      <dsp:nvSpPr>
        <dsp:cNvPr id="0" name=""/>
        <dsp:cNvSpPr/>
      </dsp:nvSpPr>
      <dsp:spPr>
        <a:xfrm rot="10800000">
          <a:off x="4431029" y="1924992"/>
          <a:ext cx="2803260" cy="14566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Если за итоговое сочинение (изложение) по критерию № 1 выставлен «зачет», а по критерию № 2 выставлен «незачет», то итоговое сочинение по критериям № 3- № 5 не проверяется. В клетки по критериям оценивания № 3- № 5 выставляется «незачет».</a:t>
          </a:r>
          <a:endParaRPr lang="ru-RU" sz="1000" kern="1200" dirty="0"/>
        </a:p>
      </dsp:txBody>
      <dsp:txXfrm rot="10800000">
        <a:off x="4475826" y="1924992"/>
        <a:ext cx="2713666" cy="1411850"/>
      </dsp:txXfrm>
    </dsp:sp>
    <dsp:sp modelId="{CCF22504-2FDE-4C05-A306-5FFFD7A99E53}">
      <dsp:nvSpPr>
        <dsp:cNvPr id="0" name=""/>
        <dsp:cNvSpPr/>
      </dsp:nvSpPr>
      <dsp:spPr>
        <a:xfrm>
          <a:off x="8151014" y="2787"/>
          <a:ext cx="3366112" cy="19050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F7A44-E0EB-4639-9008-534D545A2E4F}">
      <dsp:nvSpPr>
        <dsp:cNvPr id="0" name=""/>
        <dsp:cNvSpPr/>
      </dsp:nvSpPr>
      <dsp:spPr>
        <a:xfrm rot="10800000">
          <a:off x="8446979" y="2000635"/>
          <a:ext cx="2824764" cy="12675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Во всех остальных случаях итоговое сочинение (изложение) проверяется по всем пяти критериям и оценивается по системе «зачет»/«незачет» (например, нельзя не проверять работу по критериям К4 и К5, если выпускник получил зачет на основании зачетов по критериям К1, К2, К3).</a:t>
          </a:r>
          <a:endParaRPr lang="ru-RU" sz="1000" kern="1200" dirty="0"/>
        </a:p>
      </dsp:txBody>
      <dsp:txXfrm rot="10800000">
        <a:off x="8485960" y="2000635"/>
        <a:ext cx="2746802" cy="122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0163" y="744538"/>
            <a:ext cx="6594475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163" y="744538"/>
            <a:ext cx="6594475" cy="3709987"/>
          </a:xfrm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ko08@mail.ru" TargetMode="External"/><Relationship Id="rId2" Type="http://schemas.openxmlformats.org/officeDocument/2006/relationships/hyperlink" Target="http://coko08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3411" y="0"/>
            <a:ext cx="5713078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43472" y="1566515"/>
            <a:ext cx="9433047" cy="402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b="1" dirty="0" smtClean="0">
                <a:solidFill>
                  <a:srgbClr val="9E3469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ПРАВИЛА 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 smtClean="0">
                <a:solidFill>
                  <a:srgbClr val="9E3469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ИТОГОВОГО СОЧИНЕНИЯ (ИЗЛОЖЕНИЯ)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3600" dirty="0">
                <a:solidFill>
                  <a:srgbClr val="9E3469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в</a:t>
            </a:r>
            <a:r>
              <a:rPr lang="ru-RU" sz="3600" dirty="0" smtClean="0">
                <a:solidFill>
                  <a:srgbClr val="9E3469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MoolBoran" panose="020B0100010101010101" pitchFamily="34" charset="0"/>
              </a:rPr>
              <a:t> 2020-2021 учебном году.</a:t>
            </a:r>
            <a:endParaRPr lang="ru-RU" sz="3600" dirty="0">
              <a:solidFill>
                <a:srgbClr val="9E3469"/>
              </a:solidFill>
              <a:latin typeface="Century Gothic" panose="020B0502020202020204" pitchFamily="34" charset="0"/>
              <a:ea typeface="Batang" panose="02030600000101010101" pitchFamily="18" charset="-127"/>
              <a:cs typeface="MoolBoran" panose="020B0100010101010101" pitchFamily="34" charset="0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5589240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171" y="0"/>
            <a:ext cx="10323191" cy="79251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rgbClr val="C24684"/>
                </a:solidFill>
              </a:rPr>
              <a:t>Заполнение дополнительного бланка записи ответов</a:t>
            </a:r>
            <a:endParaRPr lang="ru-RU" sz="2400" dirty="0">
              <a:solidFill>
                <a:srgbClr val="C24684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7" y="792510"/>
            <a:ext cx="4653312" cy="60654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92513" y="792510"/>
            <a:ext cx="2808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1B3E77"/>
                </a:solidFill>
                <a:latin typeface="+mn-lt"/>
              </a:rPr>
              <a:t>В случае 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заполнения дополнительного бланка записи </a:t>
            </a:r>
            <a:r>
              <a:rPr lang="ru-RU" u="sng" dirty="0" smtClean="0">
                <a:solidFill>
                  <a:srgbClr val="074187"/>
                </a:solidFill>
                <a:latin typeface="+mn-lt"/>
              </a:rPr>
              <a:t>при незаполненном основном бланке записи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, </a:t>
            </a:r>
            <a:r>
              <a:rPr lang="ru-RU" dirty="0" smtClean="0">
                <a:solidFill>
                  <a:srgbClr val="1B3E77"/>
                </a:solidFill>
                <a:latin typeface="+mn-lt"/>
              </a:rPr>
              <a:t>ответы, внесенные в дополнительный бланк записи, 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оцениваться не будут</a:t>
            </a:r>
            <a:r>
              <a:rPr lang="ru-RU" dirty="0" smtClean="0">
                <a:solidFill>
                  <a:srgbClr val="1B3E77"/>
                </a:solidFill>
                <a:latin typeface="+mn-lt"/>
              </a:rPr>
              <a:t>.</a:t>
            </a:r>
            <a:endParaRPr lang="ru-RU" dirty="0">
              <a:solidFill>
                <a:srgbClr val="1B3E77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6499" y="791727"/>
            <a:ext cx="3560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latin typeface="+mn-lt"/>
              </a:rPr>
              <a:t>Фамилия, имя, отчество заполняется участником прописью.</a:t>
            </a:r>
            <a:endParaRPr lang="ru-RU" kern="0" dirty="0">
              <a:latin typeface="+mn-lt"/>
            </a:endParaRPr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4022207" y="1379586"/>
            <a:ext cx="2592289" cy="377549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 flipH="1">
            <a:off x="6614496" y="1208342"/>
            <a:ext cx="1635303" cy="297984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27609" y="1883713"/>
            <a:ext cx="3534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На дополнительном бланке «Код работы» должен совпадать с кодом работы на бланке регистрации.</a:t>
            </a:r>
          </a:p>
        </p:txBody>
      </p:sp>
      <p:sp>
        <p:nvSpPr>
          <p:cNvPr id="11" name="Овал 11"/>
          <p:cNvSpPr>
            <a:spLocks noChangeArrowheads="1"/>
          </p:cNvSpPr>
          <p:nvPr/>
        </p:nvSpPr>
        <p:spPr bwMode="auto">
          <a:xfrm>
            <a:off x="6565528" y="1617052"/>
            <a:ext cx="970632" cy="340076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12" name="Прямая со стрелкой 9"/>
          <p:cNvCxnSpPr>
            <a:cxnSpLocks noChangeShapeType="1"/>
          </p:cNvCxnSpPr>
          <p:nvPr/>
        </p:nvCxnSpPr>
        <p:spPr bwMode="auto">
          <a:xfrm flipH="1" flipV="1">
            <a:off x="7433130" y="1957128"/>
            <a:ext cx="816668" cy="391752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sp>
        <p:nvSpPr>
          <p:cNvPr id="13" name="Овал 11"/>
          <p:cNvSpPr>
            <a:spLocks noChangeArrowheads="1"/>
          </p:cNvSpPr>
          <p:nvPr/>
        </p:nvSpPr>
        <p:spPr bwMode="auto">
          <a:xfrm>
            <a:off x="6200789" y="1133643"/>
            <a:ext cx="504056" cy="296151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30545" y="3084042"/>
            <a:ext cx="35568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В поле «Лист №» член комиссии по проведению итогового сочинения (изложения) при выдаче дополнительного бланка записи вносит порядковый номер листа работы участника (при этом листом № 1 является основной бланк записи).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749553"/>
            <a:ext cx="10801200" cy="105933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2200" b="1" dirty="0" smtClean="0">
                <a:solidFill>
                  <a:srgbClr val="C24684"/>
                </a:solidFill>
                <a:latin typeface="+mn-lt"/>
              </a:rPr>
              <a:t>члены </a:t>
            </a:r>
            <a:r>
              <a:rPr lang="ru-RU" sz="2200" b="1" dirty="0">
                <a:solidFill>
                  <a:srgbClr val="C24684"/>
                </a:solidFill>
                <a:latin typeface="+mn-lt"/>
              </a:rPr>
              <a:t>комиссии по проведению итогового сочинения (изложения) в аудитории собирают бланки </a:t>
            </a:r>
            <a:r>
              <a:rPr lang="ru-RU" sz="2200" b="1" dirty="0" smtClean="0">
                <a:solidFill>
                  <a:srgbClr val="C24684"/>
                </a:solidFill>
                <a:latin typeface="+mn-lt"/>
              </a:rPr>
              <a:t>строго по аудиториям.</a:t>
            </a:r>
            <a:endParaRPr lang="ru-RU" sz="2200" b="1" dirty="0">
              <a:solidFill>
                <a:srgbClr val="C24684"/>
              </a:solidFill>
              <a:latin typeface="+mn-lt"/>
            </a:endParaRP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1424" y="4084500"/>
            <a:ext cx="10153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Работа каждого участника  вкладывается в отдельный файл и все файлы с работами упаковываются в пакет.</a:t>
            </a:r>
          </a:p>
          <a:p>
            <a:pPr defTabSz="914400"/>
            <a:endParaRPr lang="ru-RU" dirty="0">
              <a:latin typeface="+mn-lt"/>
            </a:endParaRPr>
          </a:p>
          <a:p>
            <a:pPr marL="285750" indent="-285750" algn="just" defTabSz="914400">
              <a:buFont typeface="Wingdings" panose="05000000000000000000" pitchFamily="2" charset="2"/>
              <a:buChar char="q"/>
            </a:pPr>
            <a:r>
              <a:rPr lang="ru-RU" dirty="0">
                <a:latin typeface="+mn-lt"/>
              </a:rPr>
              <a:t>Руководитель ОО или лицо, уполномоченное на  </a:t>
            </a:r>
            <a:r>
              <a:rPr lang="ru-RU" dirty="0" smtClean="0">
                <a:latin typeface="+mn-lt"/>
              </a:rPr>
              <a:t>муниципальном/региональном </a:t>
            </a:r>
            <a:r>
              <a:rPr lang="ru-RU" dirty="0">
                <a:latin typeface="+mn-lt"/>
              </a:rPr>
              <a:t>уровне ответственен за передачу  материалов ИС (ИЗ) в РЦОИ.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1524" y="2132561"/>
            <a:ext cx="9001000" cy="15313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ru-RU" dirty="0">
                <a:solidFill>
                  <a:srgbClr val="1B3E77"/>
                </a:solidFill>
              </a:rPr>
              <a:t>Бланки в аудитории собираются  строго по порядку: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регистрации первого участника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Бланк записи ответов первого участника</a:t>
            </a:r>
          </a:p>
          <a:p>
            <a:pPr marL="342900" indent="-342900" defTabSz="914400">
              <a:buFont typeface="+mj-lt"/>
              <a:buAutoNum type="arabicPeriod"/>
            </a:pPr>
            <a:r>
              <a:rPr lang="ru-RU" dirty="0">
                <a:solidFill>
                  <a:srgbClr val="1B3E77"/>
                </a:solidFill>
              </a:rPr>
              <a:t>Дополнительный бланк записи ответов первого участника и т.д.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913"/>
            <a:ext cx="10657184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C24684"/>
                </a:solidFill>
              </a:rPr>
              <a:t>Заполнение поля </a:t>
            </a:r>
            <a:r>
              <a:rPr lang="ru-RU" sz="2800" b="1" kern="1200" dirty="0" smtClean="0">
                <a:solidFill>
                  <a:srgbClr val="C24684"/>
                </a:solidFill>
              </a:rPr>
              <a:t>«Требования </a:t>
            </a:r>
            <a:r>
              <a:rPr lang="ru-RU" sz="2800" b="1" kern="1200" dirty="0">
                <a:solidFill>
                  <a:srgbClr val="C24684"/>
                </a:solidFill>
              </a:rPr>
              <a:t>к сочинению (</a:t>
            </a:r>
            <a:r>
              <a:rPr lang="ru-RU" sz="2800" b="1" kern="1200" dirty="0" smtClean="0">
                <a:solidFill>
                  <a:srgbClr val="C24684"/>
                </a:solidFill>
              </a:rPr>
              <a:t>изложению)»</a:t>
            </a:r>
            <a:endParaRPr lang="ru-RU" dirty="0">
              <a:solidFill>
                <a:srgbClr val="C2468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8168" y="2037152"/>
            <a:ext cx="4176464" cy="417646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800" b="1" dirty="0" smtClean="0"/>
              <a:t>Требование </a:t>
            </a:r>
            <a:r>
              <a:rPr lang="ru-RU" sz="1800" b="1" dirty="0"/>
              <a:t>№ 1.	«Объем итогового сочинения (изложения</a:t>
            </a:r>
            <a:r>
              <a:rPr lang="ru-RU" sz="1800" b="1" dirty="0" smtClean="0"/>
              <a:t>)»</a:t>
            </a:r>
          </a:p>
          <a:p>
            <a:pPr marL="0" indent="0">
              <a:buNone/>
              <a:defRPr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Если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в сочинении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250 слов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, а в изложении </a:t>
            </a:r>
            <a:r>
              <a:rPr lang="ru-RU" sz="1800" dirty="0">
                <a:solidFill>
                  <a:srgbClr val="842C58"/>
                </a:solidFill>
                <a:cs typeface="Times New Roman" pitchFamily="18" charset="0"/>
              </a:rPr>
              <a:t>менее 150 слов 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(в подсчёт включаются все слова, в том числе и служебные), то выставляется «незачет» за невыполнение требования № 1 и «незачет» за всю работу в целом (такие итоговые сочинения (изложения) не проверяются по критериям оценивания). </a:t>
            </a: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908" y="1072303"/>
            <a:ext cx="113457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Эксперт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предметной комиссии заполняет копии бланков регистрации итогового сочинения (изложения</a:t>
            </a:r>
            <a:r>
              <a:rPr lang="ru-RU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). Технический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специалист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2" y="2348880"/>
            <a:ext cx="6750088" cy="334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88913"/>
            <a:ext cx="11377264" cy="6937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rgbClr val="C24684"/>
                </a:solidFill>
              </a:rPr>
              <a:t>Заполнение поля </a:t>
            </a:r>
            <a:r>
              <a:rPr lang="ru-RU" sz="2400" b="1" kern="1200" dirty="0" smtClean="0">
                <a:solidFill>
                  <a:srgbClr val="C24684"/>
                </a:solidFill>
              </a:rPr>
              <a:t>«</a:t>
            </a:r>
            <a:r>
              <a:rPr lang="ru-RU" sz="2400" b="1" kern="1200" dirty="0">
                <a:solidFill>
                  <a:srgbClr val="C24684"/>
                </a:solidFill>
              </a:rPr>
              <a:t>Требование к сочинению (изложения)»</a:t>
            </a:r>
            <a:endParaRPr lang="ru-RU" sz="2400" dirty="0">
              <a:solidFill>
                <a:srgbClr val="C24684"/>
              </a:solidFill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335360" y="963361"/>
            <a:ext cx="11449272" cy="1583951"/>
          </a:xfrm>
        </p:spPr>
        <p:txBody>
          <a:bodyPr>
            <a:normAutofit lnSpcReduction="10000"/>
          </a:bodyPr>
          <a:lstStyle/>
          <a:p>
            <a:pPr algn="r">
              <a:buFont typeface="Times New Roman" pitchFamily="18" charset="0"/>
              <a:buNone/>
            </a:pPr>
            <a:r>
              <a:rPr lang="ru-RU" sz="1800" b="1" dirty="0" smtClean="0">
                <a:solidFill>
                  <a:srgbClr val="1B3E77"/>
                </a:solidFill>
              </a:rPr>
              <a:t>Требование </a:t>
            </a:r>
            <a:r>
              <a:rPr lang="ru-RU" sz="1800" b="1" dirty="0">
                <a:solidFill>
                  <a:srgbClr val="1B3E77"/>
                </a:solidFill>
              </a:rPr>
              <a:t>№ 2.	«Самостоятельность написания </a:t>
            </a:r>
            <a:r>
              <a:rPr lang="ru-RU" sz="1800" b="1" dirty="0" smtClean="0">
                <a:solidFill>
                  <a:srgbClr val="1B3E77"/>
                </a:solidFill>
              </a:rPr>
              <a:t>итогового сочинения </a:t>
            </a:r>
            <a:r>
              <a:rPr lang="ru-RU" sz="1800" b="1" dirty="0">
                <a:solidFill>
                  <a:srgbClr val="1B3E77"/>
                </a:solidFill>
              </a:rPr>
              <a:t>(изложения</a:t>
            </a:r>
            <a:r>
              <a:rPr lang="ru-RU" sz="1800" b="1" dirty="0" smtClean="0">
                <a:solidFill>
                  <a:srgbClr val="1B3E77"/>
                </a:solidFill>
              </a:rPr>
              <a:t>)»</a:t>
            </a:r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Итоговое сочинение - не допускается списывание сочинения из какого-либо источника или воспроизведение по памяти чужого текста. Допускается прямое или косвенное цитирование с обязательной ссылкой на источник. Объем цитирования не должен превышать объем собственного текста участника.</a:t>
            </a:r>
            <a:endParaRPr lang="ru-R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43329" y="2613453"/>
            <a:ext cx="384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  <a:cs typeface="Times New Roman" pitchFamily="18" charset="0"/>
              </a:rPr>
              <a:t>Итоговое изложение -  не допускается </a:t>
            </a:r>
            <a:r>
              <a:rPr lang="ru-RU" dirty="0" smtClean="0">
                <a:latin typeface="+mn-lt"/>
                <a:cs typeface="Times New Roman" pitchFamily="18" charset="0"/>
              </a:rPr>
              <a:t>списывание изложения </a:t>
            </a:r>
            <a:r>
              <a:rPr lang="ru-RU" dirty="0">
                <a:latin typeface="+mn-lt"/>
                <a:cs typeface="Times New Roman" pitchFamily="18" charset="0"/>
              </a:rPr>
              <a:t>из какого-либо источника</a:t>
            </a:r>
            <a:r>
              <a:rPr lang="ru-RU" dirty="0" smtClean="0"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5445224"/>
            <a:ext cx="9647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B3E77"/>
                </a:solidFill>
                <a:latin typeface="+mn-lt"/>
                <a:cs typeface="Times New Roman" pitchFamily="18" charset="0"/>
              </a:rPr>
              <a:t>Если </a:t>
            </a:r>
            <a:r>
              <a:rPr lang="ru-RU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итоговое сочинение (изложение) признано несамостоятельным, то   выставляется «незачет» за невыполнение требования № 2 и «незачет» за всю работу в целом (такие итоговые сочинения (изложения) не проверяются по критериям оценивания).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214511"/>
            <a:ext cx="6048672" cy="3198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11881320" cy="50358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kern="1200" dirty="0">
                <a:solidFill>
                  <a:srgbClr val="C24684"/>
                </a:solidFill>
              </a:rPr>
              <a:t>Заполнение поля </a:t>
            </a:r>
            <a:r>
              <a:rPr lang="ru-RU" sz="2400" b="1" kern="1200" dirty="0" smtClean="0">
                <a:solidFill>
                  <a:srgbClr val="C24684"/>
                </a:solidFill>
              </a:rPr>
              <a:t>«</a:t>
            </a:r>
            <a:r>
              <a:rPr lang="ru-RU" sz="2400" b="1" kern="1200" dirty="0">
                <a:solidFill>
                  <a:srgbClr val="C24684"/>
                </a:solidFill>
              </a:rPr>
              <a:t>Результаты оценивания сочинения (изложения)»</a:t>
            </a:r>
            <a:endParaRPr lang="ru-RU" sz="2400" dirty="0">
              <a:solidFill>
                <a:srgbClr val="C24684"/>
              </a:solidFill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75643497"/>
              </p:ext>
            </p:extLst>
          </p:nvPr>
        </p:nvGraphicFramePr>
        <p:xfrm>
          <a:off x="371364" y="1828394"/>
          <a:ext cx="11665296" cy="355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1364" y="5210030"/>
            <a:ext cx="9859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1B3E77"/>
                </a:solidFill>
                <a:latin typeface="+mn-lt"/>
                <a:cs typeface="Times New Roman" pitchFamily="18" charset="0"/>
              </a:rPr>
              <a:t>Критерии № 1 и № 2 являются основными.</a:t>
            </a:r>
          </a:p>
          <a:p>
            <a:pPr marL="0" indent="0" algn="just">
              <a:buNone/>
            </a:pPr>
            <a:r>
              <a:rPr lang="ru-RU" dirty="0" smtClean="0">
                <a:latin typeface="+mn-lt"/>
                <a:cs typeface="Times New Roman" pitchFamily="18" charset="0"/>
              </a:rPr>
              <a:t>Для </a:t>
            </a:r>
            <a:r>
              <a:rPr lang="ru-RU" dirty="0">
                <a:latin typeface="+mn-lt"/>
                <a:cs typeface="Times New Roman" pitchFamily="18" charset="0"/>
              </a:rPr>
              <a:t>получения «зачета» за итоговое сочинение (изложение) необходимо получить </a:t>
            </a:r>
            <a:r>
              <a:rPr lang="ru-RU" dirty="0">
                <a:solidFill>
                  <a:srgbClr val="074187"/>
                </a:solidFill>
                <a:latin typeface="+mn-lt"/>
                <a:cs typeface="Times New Roman" pitchFamily="18" charset="0"/>
              </a:rPr>
              <a:t>«зачет» по критериям № 1 и № 2 </a:t>
            </a:r>
            <a:r>
              <a:rPr lang="ru-RU" dirty="0">
                <a:latin typeface="+mn-lt"/>
                <a:cs typeface="Times New Roman" pitchFamily="18" charset="0"/>
              </a:rPr>
              <a:t>(выставление «незачета» по одному из этих критериев автоматически ведет к «</a:t>
            </a:r>
            <a:r>
              <a:rPr lang="ru-RU" dirty="0" smtClean="0">
                <a:latin typeface="+mn-lt"/>
                <a:cs typeface="Times New Roman" pitchFamily="18" charset="0"/>
              </a:rPr>
              <a:t>незачету» </a:t>
            </a:r>
            <a:r>
              <a:rPr lang="ru-RU" dirty="0">
                <a:latin typeface="+mn-lt"/>
                <a:cs typeface="Times New Roman" pitchFamily="18" charset="0"/>
              </a:rPr>
              <a:t>за работу в целом), а также </a:t>
            </a:r>
            <a:r>
              <a:rPr lang="ru-RU" dirty="0" smtClean="0">
                <a:solidFill>
                  <a:srgbClr val="074187"/>
                </a:solidFill>
                <a:latin typeface="+mn-lt"/>
                <a:cs typeface="Times New Roman" pitchFamily="18" charset="0"/>
              </a:rPr>
              <a:t>дополнительно «зачет» по одному из критериев № 3 - № 5</a:t>
            </a:r>
            <a:r>
              <a:rPr lang="ru-RU" dirty="0" smtClean="0">
                <a:latin typeface="+mn-lt"/>
                <a:cs typeface="Times New Roman" pitchFamily="18" charset="0"/>
              </a:rPr>
              <a:t>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8260" y="1081160"/>
            <a:ext cx="10244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latin typeface="+mn-lt"/>
                <a:cs typeface="Times New Roman" pitchFamily="18" charset="0"/>
              </a:rPr>
              <a:t>Если итоговое сочинение (изложение) соответствует требованиям № 1 и № 2, то далее оно оценивается по критериям.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218639" y="886244"/>
            <a:ext cx="11737304" cy="11025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К 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эксперту комиссии по проверке итогового сочинения (изложения) поступают копии бланков итогового сочинения (изложения) от участников итогового сочинения (изложения) с внесенной в бланк регистрации </a:t>
            </a:r>
            <a:r>
              <a:rPr lang="ru-RU" sz="1800" dirty="0">
                <a:solidFill>
                  <a:srgbClr val="074187"/>
                </a:solidFill>
                <a:cs typeface="Times New Roman" pitchFamily="18" charset="0"/>
              </a:rPr>
              <a:t>отметкой «Х» в поле «В устной форме», подтвержденной подписью члена комиссии</a:t>
            </a:r>
            <a:r>
              <a:rPr lang="ru-RU" sz="1800" dirty="0">
                <a:solidFill>
                  <a:schemeClr val="bg1"/>
                </a:solidFill>
                <a:cs typeface="Times New Roman" pitchFamily="18" charset="0"/>
              </a:rPr>
              <a:t> по проведению итогового сочинения (изложения</a:t>
            </a:r>
            <a:r>
              <a:rPr lang="ru-RU" sz="1800" dirty="0" smtClean="0">
                <a:solidFill>
                  <a:schemeClr val="bg1"/>
                </a:solidFill>
                <a:cs typeface="Times New Roman" pitchFamily="18" charset="0"/>
              </a:rPr>
              <a:t>).</a:t>
            </a:r>
            <a:endParaRPr lang="ru-RU" sz="18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988526" y="260649"/>
            <a:ext cx="6197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C24684"/>
                </a:solidFill>
                <a:latin typeface="+mj-lt"/>
              </a:rPr>
              <a:t>ЗАПОЛНЕНИЕ ПОЛЯ «В УСТНОЙ ФОРМЕ»</a:t>
            </a:r>
            <a:endParaRPr lang="ru-RU" sz="2400" dirty="0">
              <a:solidFill>
                <a:srgbClr val="C24684"/>
              </a:solidFill>
              <a:latin typeface="+mj-lt"/>
            </a:endParaRPr>
          </a:p>
        </p:txBody>
      </p:sp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5252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639" y="2101379"/>
            <a:ext cx="53012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n-lt"/>
                <a:cs typeface="Times New Roman" pitchFamily="18" charset="0"/>
              </a:rPr>
              <a:t>Итоговое </a:t>
            </a:r>
            <a:r>
              <a:rPr lang="ru-RU" dirty="0">
                <a:latin typeface="+mn-lt"/>
                <a:cs typeface="Times New Roman" pitchFamily="18" charset="0"/>
              </a:rPr>
              <a:t>сочинение (изложение), соответствующее установленным требованиям, оценивается по критериям. Для получения «зачета» за итоговое сочинение (изложение) необходимо получить </a:t>
            </a:r>
            <a:r>
              <a:rPr lang="ru-RU" dirty="0">
                <a:solidFill>
                  <a:srgbClr val="074187"/>
                </a:solidFill>
                <a:latin typeface="+mn-lt"/>
                <a:cs typeface="Times New Roman" pitchFamily="18" charset="0"/>
              </a:rPr>
              <a:t>«зачет» по критериям № 1 и № 2</a:t>
            </a:r>
            <a:r>
              <a:rPr lang="ru-RU" dirty="0">
                <a:latin typeface="+mn-lt"/>
                <a:cs typeface="Times New Roman" pitchFamily="18" charset="0"/>
              </a:rPr>
              <a:t>, а также </a:t>
            </a:r>
            <a:r>
              <a:rPr lang="ru-RU" dirty="0">
                <a:solidFill>
                  <a:srgbClr val="074187"/>
                </a:solidFill>
                <a:latin typeface="+mn-lt"/>
                <a:cs typeface="Times New Roman" pitchFamily="18" charset="0"/>
              </a:rPr>
              <a:t>дополнительно «зачет» по одному из критериев  № </a:t>
            </a:r>
            <a:r>
              <a:rPr lang="ru-RU" dirty="0" smtClean="0">
                <a:solidFill>
                  <a:srgbClr val="074187"/>
                </a:solidFill>
                <a:latin typeface="+mn-lt"/>
                <a:cs typeface="Times New Roman" pitchFamily="18" charset="0"/>
              </a:rPr>
              <a:t>3 - </a:t>
            </a:r>
            <a:r>
              <a:rPr lang="ru-RU" dirty="0">
                <a:solidFill>
                  <a:srgbClr val="074187"/>
                </a:solidFill>
                <a:latin typeface="+mn-lt"/>
                <a:cs typeface="Times New Roman" pitchFamily="18" charset="0"/>
              </a:rPr>
              <a:t>№ 4</a:t>
            </a:r>
            <a:r>
              <a:rPr lang="ru-RU" dirty="0">
                <a:latin typeface="+mn-lt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+mn-lt"/>
                <a:cs typeface="Times New Roman" pitchFamily="18" charset="0"/>
              </a:rPr>
              <a:t>Такое </a:t>
            </a:r>
            <a:r>
              <a:rPr lang="ru-RU" dirty="0">
                <a:latin typeface="+mn-lt"/>
                <a:cs typeface="Times New Roman" pitchFamily="18" charset="0"/>
              </a:rPr>
              <a:t>итоговое сочинение (изложение) </a:t>
            </a:r>
            <a:r>
              <a:rPr lang="ru-RU" dirty="0">
                <a:solidFill>
                  <a:srgbClr val="842C58"/>
                </a:solidFill>
                <a:latin typeface="+mn-lt"/>
                <a:cs typeface="Times New Roman" pitchFamily="18" charset="0"/>
              </a:rPr>
              <a:t>по критерию № 5 не проверяется </a:t>
            </a:r>
            <a:r>
              <a:rPr lang="ru-RU" dirty="0">
                <a:latin typeface="+mn-lt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842C58"/>
                </a:solidFill>
                <a:latin typeface="+mn-lt"/>
                <a:cs typeface="Times New Roman" pitchFamily="18" charset="0"/>
              </a:rPr>
              <a:t>отметка в поле критерия № 5 не вносится </a:t>
            </a:r>
            <a:r>
              <a:rPr lang="ru-RU" dirty="0" smtClean="0">
                <a:latin typeface="+mn-lt"/>
                <a:cs typeface="Times New Roman" pitchFamily="18" charset="0"/>
              </a:rPr>
              <a:t>(</a:t>
            </a:r>
            <a:r>
              <a:rPr lang="ru-RU" dirty="0">
                <a:latin typeface="+mn-lt"/>
                <a:cs typeface="Times New Roman" pitchFamily="18" charset="0"/>
              </a:rPr>
              <a:t>остаётся пустой</a:t>
            </a:r>
            <a:r>
              <a:rPr lang="ru-RU" dirty="0" smtClean="0">
                <a:latin typeface="+mn-lt"/>
                <a:cs typeface="Times New Roman" pitchFamily="18" charset="0"/>
              </a:rPr>
              <a:t>).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 rotWithShape="1">
          <a:blip r:embed="rId3" cstate="print"/>
          <a:srcRect l="6135" t="1885" r="6748" b="3723"/>
          <a:stretch/>
        </p:blipFill>
        <p:spPr>
          <a:xfrm>
            <a:off x="5735960" y="2101379"/>
            <a:ext cx="6075967" cy="385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767408" y="188913"/>
            <a:ext cx="10729191" cy="10795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24684"/>
                </a:solidFill>
              </a:rPr>
              <a:t>Досрочное завершение экзамена по уважительной причине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1344" y="1268413"/>
            <a:ext cx="11792421" cy="4353790"/>
            <a:chOff x="336156" y="1164945"/>
            <a:chExt cx="11792421" cy="435379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36156" y="1164945"/>
              <a:ext cx="3257932" cy="3780624"/>
            </a:xfrm>
            <a:prstGeom prst="round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олилиния 3"/>
            <p:cNvSpPr/>
            <p:nvPr/>
          </p:nvSpPr>
          <p:spPr>
            <a:xfrm>
              <a:off x="538223" y="5052587"/>
              <a:ext cx="2689162" cy="466148"/>
            </a:xfrm>
            <a:custGeom>
              <a:avLst/>
              <a:gdLst>
                <a:gd name="connsiteX0" fmla="*/ 0 w 2689162"/>
                <a:gd name="connsiteY0" fmla="*/ 0 h 466148"/>
                <a:gd name="connsiteX1" fmla="*/ 2689162 w 2689162"/>
                <a:gd name="connsiteY1" fmla="*/ 0 h 466148"/>
                <a:gd name="connsiteX2" fmla="*/ 2689162 w 2689162"/>
                <a:gd name="connsiteY2" fmla="*/ 466148 h 466148"/>
                <a:gd name="connsiteX3" fmla="*/ 0 w 2689162"/>
                <a:gd name="connsiteY3" fmla="*/ 466148 h 466148"/>
                <a:gd name="connsiteX4" fmla="*/ 0 w 2689162"/>
                <a:gd name="connsiteY4" fmla="*/ 0 h 46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9162" h="466148">
                  <a:moveTo>
                    <a:pt x="0" y="0"/>
                  </a:moveTo>
                  <a:lnTo>
                    <a:pt x="2689162" y="0"/>
                  </a:lnTo>
                  <a:lnTo>
                    <a:pt x="2689162" y="466148"/>
                  </a:lnTo>
                  <a:lnTo>
                    <a:pt x="0" y="4661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ИС-08</a:t>
              </a:r>
              <a:endParaRPr lang="ru-RU" sz="2000" kern="1200" dirty="0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650304" y="1199760"/>
              <a:ext cx="4694531" cy="2929021"/>
            </a:xfrm>
            <a:prstGeom prst="round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4254078" y="4219987"/>
              <a:ext cx="3486984" cy="832600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ИС-05</a:t>
              </a:r>
              <a:endParaRPr lang="ru-RU" sz="2000" kern="1200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401052" y="1199760"/>
              <a:ext cx="3727525" cy="2035717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8521322" y="3270292"/>
              <a:ext cx="3486984" cy="1293671"/>
            </a:xfrm>
            <a:custGeom>
              <a:avLst/>
              <a:gdLst>
                <a:gd name="connsiteX0" fmla="*/ 0 w 3486984"/>
                <a:gd name="connsiteY0" fmla="*/ 0 h 1293671"/>
                <a:gd name="connsiteX1" fmla="*/ 3486984 w 3486984"/>
                <a:gd name="connsiteY1" fmla="*/ 0 h 1293671"/>
                <a:gd name="connsiteX2" fmla="*/ 3486984 w 3486984"/>
                <a:gd name="connsiteY2" fmla="*/ 1293671 h 1293671"/>
                <a:gd name="connsiteX3" fmla="*/ 0 w 3486984"/>
                <a:gd name="connsiteY3" fmla="*/ 1293671 h 1293671"/>
                <a:gd name="connsiteX4" fmla="*/ 0 w 3486984"/>
                <a:gd name="connsiteY4" fmla="*/ 0 h 1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984" h="1293671">
                  <a:moveTo>
                    <a:pt x="0" y="0"/>
                  </a:moveTo>
                  <a:lnTo>
                    <a:pt x="3486984" y="0"/>
                  </a:lnTo>
                  <a:lnTo>
                    <a:pt x="3486984" y="1293671"/>
                  </a:lnTo>
                  <a:lnTo>
                    <a:pt x="0" y="1293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/>
            </a:p>
          </p:txBody>
        </p:sp>
      </p:grp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35760" y="4965174"/>
            <a:ext cx="8009301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</a:t>
            </a:r>
            <a:r>
              <a:rPr lang="ru-RU" u="sng" dirty="0" smtClean="0">
                <a:latin typeface="+mn-lt"/>
                <a:ea typeface="Calibri" pitchFamily="34" charset="0"/>
                <a:cs typeface="Times New Roman" pitchFamily="18" charset="0"/>
              </a:rPr>
              <a:t>«Не закончил»,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C24684"/>
                </a:solidFill>
              </a:rPr>
              <a:t>Удаление участника с экзамена</a:t>
            </a:r>
            <a:endParaRPr lang="ru-RU" sz="2400" b="1" dirty="0">
              <a:solidFill>
                <a:srgbClr val="C24684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9339" y="1250401"/>
            <a:ext cx="11689310" cy="4919368"/>
            <a:chOff x="239339" y="1250401"/>
            <a:chExt cx="11689310" cy="491936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9339" y="1271110"/>
              <a:ext cx="3077170" cy="3869939"/>
            </a:xfrm>
            <a:prstGeom prst="round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617912" y="5237907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ИС-09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396548" y="1250401"/>
              <a:ext cx="4785102" cy="2861826"/>
            </a:xfrm>
            <a:prstGeom prst="round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980103" y="302390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8247039" y="1287254"/>
              <a:ext cx="3681610" cy="2011200"/>
            </a:xfrm>
            <a:prstGeom prst="round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8616280" y="3329693"/>
              <a:ext cx="2880319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Бланк регистрации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629086" y="4175833"/>
              <a:ext cx="2320025" cy="931862"/>
            </a:xfrm>
            <a:custGeom>
              <a:avLst/>
              <a:gdLst>
                <a:gd name="connsiteX0" fmla="*/ 0 w 1972288"/>
                <a:gd name="connsiteY0" fmla="*/ 0 h 731719"/>
                <a:gd name="connsiteX1" fmla="*/ 1972288 w 1972288"/>
                <a:gd name="connsiteY1" fmla="*/ 0 h 731719"/>
                <a:gd name="connsiteX2" fmla="*/ 1972288 w 1972288"/>
                <a:gd name="connsiteY2" fmla="*/ 731719 h 731719"/>
                <a:gd name="connsiteX3" fmla="*/ 0 w 1972288"/>
                <a:gd name="connsiteY3" fmla="*/ 731719 h 731719"/>
                <a:gd name="connsiteX4" fmla="*/ 0 w 1972288"/>
                <a:gd name="connsiteY4" fmla="*/ 0 h 731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288" h="731719">
                  <a:moveTo>
                    <a:pt x="0" y="0"/>
                  </a:moveTo>
                  <a:lnTo>
                    <a:pt x="1972288" y="0"/>
                  </a:lnTo>
                  <a:lnTo>
                    <a:pt x="1972288" y="731719"/>
                  </a:lnTo>
                  <a:lnTo>
                    <a:pt x="0" y="7317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1"/>
                  </a:solidFill>
                </a:rPr>
                <a:t>ИС-05</a:t>
              </a:r>
              <a:endParaRPr lang="ru-RU" sz="20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934421" y="4965174"/>
            <a:ext cx="8010640" cy="1477328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indent="180975" algn="just" defTabSz="914400"/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Копирование бланков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итогового сочинения (изложения) с внесенной в бланк регистрации </a:t>
            </a:r>
            <a:r>
              <a:rPr lang="ru-RU" u="sng" dirty="0">
                <a:latin typeface="+mn-lt"/>
                <a:ea typeface="Calibri" pitchFamily="34" charset="0"/>
                <a:cs typeface="Times New Roman" pitchFamily="18" charset="0"/>
              </a:rPr>
              <a:t>отметкой «Х» в поле </a:t>
            </a:r>
            <a:r>
              <a:rPr lang="ru-RU" u="sng" dirty="0" smtClean="0">
                <a:latin typeface="+mn-lt"/>
                <a:ea typeface="Calibri" pitchFamily="34" charset="0"/>
                <a:cs typeface="Times New Roman" pitchFamily="18" charset="0"/>
              </a:rPr>
              <a:t>«Удален», 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подтверждённой подписью члена комиссии по проведению итогового сочинения (изложения), </a:t>
            </a:r>
            <a:r>
              <a:rPr lang="ru-RU" dirty="0">
                <a:solidFill>
                  <a:srgbClr val="993366"/>
                </a:solidFill>
                <a:latin typeface="+mn-lt"/>
                <a:ea typeface="Calibri" pitchFamily="34" charset="0"/>
                <a:cs typeface="Times New Roman" pitchFamily="18" charset="0"/>
              </a:rPr>
              <a:t>не производится</a:t>
            </a:r>
            <a:r>
              <a:rPr lang="ru-RU" dirty="0">
                <a:latin typeface="+mn-lt"/>
                <a:ea typeface="Calibri" pitchFamily="34" charset="0"/>
                <a:cs typeface="Times New Roman" pitchFamily="18" charset="0"/>
              </a:rPr>
              <a:t>, проверка таких сочинений (изложений) не осуществляется.</a:t>
            </a:r>
            <a:endParaRPr lang="ru-RU" dirty="0">
              <a:latin typeface="+mn-lt"/>
              <a:cs typeface="Arial" pitchFamily="34" charset="0"/>
            </a:endParaRP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2717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1646" y="1613381"/>
            <a:ext cx="984870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C24684"/>
                </a:solidFill>
                <a:latin typeface="Century Gothic" panose="020B0502020202020204" pitchFamily="34" charset="0"/>
              </a:rPr>
              <a:t>с</a:t>
            </a:r>
            <a:r>
              <a:rPr lang="ru-RU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айт: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2"/>
              </a:rPr>
              <a:t>http://coko08.ru</a:t>
            </a:r>
            <a:endParaRPr lang="ru-RU" sz="2800" dirty="0" smtClean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24684"/>
                </a:solidFill>
                <a:latin typeface="Century Gothic" panose="020B0502020202020204" pitchFamily="34" charset="0"/>
              </a:rPr>
              <a:t>e</a:t>
            </a:r>
            <a:r>
              <a:rPr lang="en-US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-mail: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hlinkClick r:id="rId3"/>
              </a:rPr>
              <a:t>coko08@mail.ru</a:t>
            </a:r>
            <a:endParaRPr lang="en-US" sz="2800" dirty="0" smtClean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приемная:</a:t>
            </a:r>
            <a:r>
              <a:rPr lang="en-US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+7(84722)3-20-20</a:t>
            </a:r>
            <a:endParaRPr lang="ru-RU" sz="2800" dirty="0" smtClean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C24684"/>
                </a:solidFill>
                <a:latin typeface="Century Gothic" panose="020B0502020202020204" pitchFamily="34" charset="0"/>
              </a:rPr>
              <a:t>г</a:t>
            </a:r>
            <a:r>
              <a:rPr lang="ru-RU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орячая линия:</a:t>
            </a:r>
            <a:r>
              <a:rPr lang="en-US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+7(84722)3-90-90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1646" y="4149080"/>
            <a:ext cx="9848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358000, г. Элиста, пр-т им. П. О. </a:t>
            </a:r>
            <a:r>
              <a:rPr lang="ru-RU" sz="2800" dirty="0" err="1" smtClean="0">
                <a:solidFill>
                  <a:srgbClr val="C24684"/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800" dirty="0" smtClean="0">
                <a:solidFill>
                  <a:srgbClr val="C24684"/>
                </a:solidFill>
                <a:latin typeface="Century Gothic" panose="020B0502020202020204" pitchFamily="34" charset="0"/>
              </a:rPr>
              <a:t>, д. 6</a:t>
            </a:r>
          </a:p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Здание </a:t>
            </a:r>
            <a:r>
              <a:rPr lang="ru-RU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Элистинского</a:t>
            </a:r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Политехнического колледжа</a:t>
            </a:r>
            <a:endParaRPr lang="en-US" dirty="0" smtClean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3" y="188913"/>
            <a:ext cx="9865096" cy="10795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rgbClr val="C24684"/>
                </a:solidFill>
              </a:rPr>
              <a:t>Контактная информация</a:t>
            </a:r>
            <a:endParaRPr lang="ru-RU" sz="2400" b="1" dirty="0">
              <a:solidFill>
                <a:srgbClr val="C246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21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416" y="2564904"/>
            <a:ext cx="1033264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5400" b="1" spc="50" dirty="0">
                <a:ln w="11430"/>
                <a:solidFill>
                  <a:srgbClr val="C2468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Благодарим за внимание!</a:t>
            </a:r>
          </a:p>
        </p:txBody>
      </p:sp>
      <p:pic>
        <p:nvPicPr>
          <p:cNvPr id="3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537768"/>
            <a:ext cx="12072664" cy="11509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24684"/>
                </a:solidFill>
                <a:latin typeface="+mn-lt"/>
              </a:rPr>
              <a:t>Правила заполнения бланков итогового сочинения (изложения)</a:t>
            </a:r>
            <a:endParaRPr lang="ru-RU" sz="2400" b="1" dirty="0">
              <a:solidFill>
                <a:srgbClr val="C2468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1" y="5306175"/>
            <a:ext cx="8928991" cy="712064"/>
          </a:xfrm>
          <a:noFill/>
        </p:spPr>
        <p:txBody>
          <a:bodyPr>
            <a:norm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kern="1200" dirty="0" smtClean="0">
                <a:solidFill>
                  <a:prstClr val="black"/>
                </a:solidFill>
              </a:rPr>
              <a:t>Если участник </a:t>
            </a:r>
            <a:r>
              <a:rPr lang="ru-RU" kern="1200" dirty="0" smtClean="0">
                <a:solidFill>
                  <a:srgbClr val="074187"/>
                </a:solidFill>
              </a:rPr>
              <a:t>не имеет информации для заполнения поля</a:t>
            </a:r>
            <a:r>
              <a:rPr lang="ru-RU" kern="1200" dirty="0" smtClean="0">
                <a:solidFill>
                  <a:prstClr val="black"/>
                </a:solidFill>
              </a:rPr>
              <a:t>, он должен </a:t>
            </a:r>
            <a:r>
              <a:rPr lang="ru-RU" kern="1200" dirty="0" smtClean="0">
                <a:solidFill>
                  <a:srgbClr val="074187"/>
                </a:solidFill>
              </a:rPr>
              <a:t>оставить это поле пустым </a:t>
            </a:r>
            <a:r>
              <a:rPr lang="ru-RU" kern="1200" dirty="0" smtClean="0">
                <a:solidFill>
                  <a:prstClr val="black"/>
                </a:solidFill>
              </a:rPr>
              <a:t>(не делать прочерков).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3552" y="1583286"/>
            <a:ext cx="8928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Бланки сочинения (изложения) заполняются </a:t>
            </a:r>
            <a:r>
              <a:rPr lang="ru-RU" sz="2000" dirty="0" err="1">
                <a:solidFill>
                  <a:srgbClr val="074187"/>
                </a:solidFill>
                <a:latin typeface="+mn-lt"/>
              </a:rPr>
              <a:t>гелевыми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или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 капиллярными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ручками с чернилами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черного цвета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63554" y="2429824"/>
            <a:ext cx="89289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Каждая цифра и буква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во всех заполняемых полях бланка регистрации и верхней части бланка записи, тщательно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копируется с  образца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ее написания из строки с образцами написания символов, расположенной в верхней части бланка регистрации.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63551" y="4175776"/>
            <a:ext cx="8928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dirty="0">
                <a:solidFill>
                  <a:srgbClr val="074187"/>
                </a:solidFill>
                <a:latin typeface="+mn-lt"/>
              </a:rPr>
              <a:t>Каждое поле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в бланках заполняется, начиная </a:t>
            </a:r>
            <a:r>
              <a:rPr lang="ru-RU" sz="2000" dirty="0">
                <a:solidFill>
                  <a:srgbClr val="074187"/>
                </a:solidFill>
                <a:latin typeface="+mn-lt"/>
              </a:rPr>
              <a:t>с первой позиции </a:t>
            </a:r>
            <a:r>
              <a:rPr lang="ru-RU" sz="2000" dirty="0">
                <a:solidFill>
                  <a:prstClr val="black"/>
                </a:solidFill>
                <a:latin typeface="+mn-lt"/>
              </a:rPr>
              <a:t>(в том числе и поля для занесения фамилии, имени и отчества участника</a:t>
            </a:r>
            <a:r>
              <a:rPr lang="ru-RU" sz="2000" dirty="0" smtClean="0">
                <a:solidFill>
                  <a:prstClr val="black"/>
                </a:solidFill>
                <a:latin typeface="+mn-lt"/>
              </a:rPr>
              <a:t>).</a:t>
            </a:r>
            <a:endParaRPr lang="ru-RU" sz="20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9" name="Рисунок 8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16491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2819997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039" y="4162438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цуцуацу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A5B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57" y="5234131"/>
            <a:ext cx="576064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15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27648" y="908720"/>
            <a:ext cx="5833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24684"/>
                </a:solidFill>
                <a:latin typeface="+mj-lt"/>
              </a:rPr>
              <a:t>КАТЕГОРИЧЕСКИ</a:t>
            </a:r>
            <a:r>
              <a:rPr lang="ru-RU" sz="2800" b="1" dirty="0" smtClean="0">
                <a:solidFill>
                  <a:srgbClr val="993366"/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rgbClr val="C24684"/>
                </a:solidFill>
                <a:latin typeface="+mj-lt"/>
              </a:rPr>
              <a:t>ЗАПРЕЩАЕТСЯ</a:t>
            </a:r>
            <a:r>
              <a:rPr lang="ru-RU" sz="2800" b="1" dirty="0" smtClean="0">
                <a:solidFill>
                  <a:srgbClr val="993366"/>
                </a:solidFill>
                <a:latin typeface="+mj-lt"/>
              </a:rPr>
              <a:t>:</a:t>
            </a:r>
            <a:endParaRPr lang="ru-RU" sz="2800" b="1" dirty="0">
              <a:solidFill>
                <a:srgbClr val="993366"/>
              </a:solidFill>
              <a:latin typeface="+mj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66842592"/>
              </p:ext>
            </p:extLst>
          </p:nvPr>
        </p:nvGraphicFramePr>
        <p:xfrm>
          <a:off x="191344" y="1916832"/>
          <a:ext cx="11809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408296"/>
            <a:ext cx="8062912" cy="69691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24684"/>
                </a:solidFill>
              </a:rPr>
              <a:t>Заполнение бланка регистрации</a:t>
            </a:r>
            <a:endParaRPr lang="ru-RU" sz="2800" b="1" dirty="0">
              <a:solidFill>
                <a:srgbClr val="C24684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695400" y="4077085"/>
            <a:ext cx="10836857" cy="18716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Поле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1B3E77"/>
                </a:solidFill>
              </a:rPr>
              <a:t>Количество </a:t>
            </a:r>
            <a:r>
              <a:rPr lang="ru-RU" b="1" dirty="0">
                <a:solidFill>
                  <a:srgbClr val="1B3E77"/>
                </a:solidFill>
              </a:rPr>
              <a:t>бланков </a:t>
            </a:r>
            <a:r>
              <a:rPr lang="ru-RU" b="1" dirty="0" smtClean="0">
                <a:solidFill>
                  <a:srgbClr val="1B3E77"/>
                </a:solidFill>
              </a:rPr>
              <a:t>записи</a:t>
            </a:r>
            <a:r>
              <a:rPr lang="ru-RU" dirty="0" smtClean="0">
                <a:solidFill>
                  <a:srgbClr val="1B3E77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заполняется </a:t>
            </a:r>
            <a:r>
              <a:rPr lang="ru-RU" b="1" dirty="0">
                <a:solidFill>
                  <a:schemeClr val="bg1"/>
                </a:solidFill>
              </a:rPr>
              <a:t>членом </a:t>
            </a:r>
            <a:r>
              <a:rPr lang="ru-RU" b="1" dirty="0" smtClean="0">
                <a:solidFill>
                  <a:schemeClr val="bg1"/>
                </a:solidFill>
              </a:rPr>
              <a:t>комиссии в </a:t>
            </a:r>
            <a:r>
              <a:rPr lang="ru-RU" b="1" dirty="0">
                <a:solidFill>
                  <a:schemeClr val="bg1"/>
                </a:solidFill>
              </a:rPr>
              <a:t>аудитории </a:t>
            </a:r>
            <a:r>
              <a:rPr lang="ru-RU" dirty="0">
                <a:solidFill>
                  <a:schemeClr val="bg1"/>
                </a:solidFill>
              </a:rPr>
              <a:t>по завершении итогового сочинения (изложения) в присутствии участника (в указанное поле вписывается то </a:t>
            </a:r>
            <a:r>
              <a:rPr lang="ru-RU" u="sng" dirty="0">
                <a:solidFill>
                  <a:schemeClr val="bg1"/>
                </a:solidFill>
              </a:rPr>
              <a:t>количество бланков записи</a:t>
            </a:r>
            <a:r>
              <a:rPr lang="ru-RU" dirty="0">
                <a:solidFill>
                  <a:schemeClr val="bg1"/>
                </a:solidFill>
              </a:rPr>
              <a:t>, включая дополнительные бланки записи (в случае если такие выдавались по запросу участника), </a:t>
            </a:r>
            <a:r>
              <a:rPr lang="ru-RU" u="sng" dirty="0">
                <a:solidFill>
                  <a:schemeClr val="bg1"/>
                </a:solidFill>
              </a:rPr>
              <a:t>которое было использовано участником</a:t>
            </a:r>
            <a:r>
              <a:rPr lang="ru-RU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 bwMode="auto">
          <a:xfrm>
            <a:off x="2351584" y="1124744"/>
            <a:ext cx="7200800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508" name="Овал 4"/>
          <p:cNvSpPr>
            <a:spLocks noChangeArrowheads="1"/>
          </p:cNvSpPr>
          <p:nvPr/>
        </p:nvSpPr>
        <p:spPr bwMode="auto">
          <a:xfrm>
            <a:off x="6528048" y="2852936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ED8F4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30" y="119717"/>
            <a:ext cx="8062913" cy="6270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24684"/>
                </a:solidFill>
              </a:rPr>
              <a:t>Заполнение бланка регистрации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99589"/>
              </p:ext>
            </p:extLst>
          </p:nvPr>
        </p:nvGraphicFramePr>
        <p:xfrm>
          <a:off x="1055440" y="857405"/>
          <a:ext cx="10369152" cy="5615368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25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0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993366"/>
                          </a:solidFill>
                        </a:rPr>
                        <a:t>Поля, заполняемые участником</a:t>
                      </a:r>
                      <a:endParaRPr lang="ru-RU" sz="1400" b="1" dirty="0">
                        <a:solidFill>
                          <a:srgbClr val="993366"/>
                        </a:solidFill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993366"/>
                          </a:solidFill>
                        </a:rPr>
                        <a:t>Указания по заполнению</a:t>
                      </a:r>
                      <a:endParaRPr lang="ru-RU" sz="1400" b="1" dirty="0">
                        <a:solidFill>
                          <a:srgbClr val="99336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68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 smtClean="0">
                          <a:solidFill>
                            <a:srgbClr val="074187"/>
                          </a:solidFill>
                        </a:rPr>
                        <a:t>Код региона</a:t>
                      </a:r>
                      <a:endParaRPr lang="ru-RU" sz="1400" b="1" u="none" dirty="0">
                        <a:solidFill>
                          <a:srgbClr val="074187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Код субъекта РФ в соответствии с кодировкой федерального справочника субъектов РФ (код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</a:rPr>
                        <a:t> РК-08)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876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dirty="0" smtClean="0">
                          <a:solidFill>
                            <a:srgbClr val="074187"/>
                          </a:solidFill>
                        </a:rPr>
                        <a:t>Код образовательной организации</a:t>
                      </a:r>
                      <a:endParaRPr lang="ru-RU" sz="1400" b="1" u="none" dirty="0">
                        <a:solidFill>
                          <a:srgbClr val="074187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обучается участник, в соответствии с кодировкой, принятой в Республике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Калмыкия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(участники итогового сочинения (изложения), участвующие в сочинении (изложении) по желанию, вписывают код образовательной организации,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</a:rPr>
                        <a:t>в которой такой участник получил уведомление на итоговое сочинение (изложение))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Класс: номер, буква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Информация о классе, в котором обучается выпускник (участники итогового сочинения (изложения), участвующие в сочинении (изложении) по желанию,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</a:rPr>
                        <a:t>указанные поля не заполняют)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Место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Код образовательной организации, в которой участник пишет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Номер кабинета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Номер учебного кабинета, в котором проходит сочинение (изложение)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Дата проведения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Дата проведения сочинения (изложения)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Код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20 – сочинение, 21 – изложение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Наименование вида работы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Указывается вид работы (сочинение или изложение)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265">
                <a:tc>
                  <a:txBody>
                    <a:bodyPr/>
                    <a:lstStyle/>
                    <a:p>
                      <a:pPr algn="l"/>
                      <a:r>
                        <a:rPr lang="ru-RU" sz="14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Номер темы</a:t>
                      </a:r>
                      <a:endParaRPr lang="ru-RU" sz="1400" b="1" u="none" kern="1200" dirty="0">
                        <a:solidFill>
                          <a:srgbClr val="07418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Указывается в соответствии с выбранной темой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884" y="0"/>
            <a:ext cx="1700937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260350"/>
            <a:ext cx="8062913" cy="8651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C24684"/>
                </a:solidFill>
              </a:rPr>
              <a:t>Заполнение бланка регистрации</a:t>
            </a:r>
            <a:endParaRPr lang="ru-RU" sz="2800" b="1" dirty="0">
              <a:solidFill>
                <a:srgbClr val="C2468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1376438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kern="0" dirty="0" smtClean="0">
                <a:solidFill>
                  <a:srgbClr val="C00000"/>
                </a:solidFill>
                <a:latin typeface="+mn-lt"/>
              </a:rPr>
              <a:t>На доске оформляется образец заполнения</a:t>
            </a:r>
            <a:endParaRPr lang="ru-RU" b="1" u="sng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5522065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74187"/>
                </a:solidFill>
                <a:latin typeface="+mn-lt"/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74187"/>
                </a:solidFill>
                <a:latin typeface="+mn-lt"/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28622" y="5482404"/>
            <a:ext cx="42116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членом 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комиссии </a:t>
            </a:r>
            <a:r>
              <a:rPr lang="ru-RU" dirty="0">
                <a:solidFill>
                  <a:srgbClr val="074187"/>
                </a:solidFill>
                <a:latin typeface="+mn-lt"/>
              </a:rPr>
              <a:t>в аудитории по завершении итогового сочинения (изложения) в присутствии </a:t>
            </a:r>
            <a:r>
              <a:rPr lang="ru-RU" dirty="0" smtClean="0">
                <a:solidFill>
                  <a:srgbClr val="074187"/>
                </a:solidFill>
                <a:latin typeface="+mn-lt"/>
              </a:rPr>
              <a:t>участника</a:t>
            </a:r>
            <a:endParaRPr lang="ru-RU" dirty="0">
              <a:solidFill>
                <a:srgbClr val="074187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52384" y="4902281"/>
            <a:ext cx="248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074187"/>
                </a:solidFill>
                <a:latin typeface="+mn-lt"/>
              </a:rPr>
              <a:t>Заполняется автоматизировано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413161"/>
            <a:ext cx="88823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2855640" y="2401488"/>
            <a:ext cx="8532812" cy="1944216"/>
          </a:xfrm>
          <a:prstGeom prst="ellipse">
            <a:avLst/>
          </a:prstGeom>
          <a:noFill/>
          <a:ln w="31750" cap="rnd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1" name="Овал 22"/>
          <p:cNvSpPr>
            <a:spLocks noChangeArrowheads="1"/>
          </p:cNvSpPr>
          <p:nvPr/>
        </p:nvSpPr>
        <p:spPr bwMode="auto">
          <a:xfrm>
            <a:off x="8164142" y="2837570"/>
            <a:ext cx="261213" cy="360362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7534441" y="3548369"/>
            <a:ext cx="864096" cy="432048"/>
          </a:xfrm>
          <a:prstGeom prst="ellipse">
            <a:avLst/>
          </a:prstGeom>
          <a:noFill/>
          <a:ln w="25400" algn="ctr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V="1">
            <a:off x="3287962" y="3980417"/>
            <a:ext cx="504430" cy="153614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V="1">
            <a:off x="4440240" y="3980417"/>
            <a:ext cx="743213" cy="1536147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V="1">
            <a:off x="7391402" y="3980417"/>
            <a:ext cx="387543" cy="1536146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9777468" y="3861048"/>
            <a:ext cx="890533" cy="1041233"/>
          </a:xfrm>
          <a:prstGeom prst="straightConnector1">
            <a:avLst/>
          </a:prstGeom>
          <a:noFill/>
          <a:ln w="25400" algn="ctr">
            <a:solidFill>
              <a:srgbClr val="993366"/>
            </a:solidFill>
            <a:round/>
            <a:headEnd/>
            <a:tailEnd type="arrow" w="med" len="med"/>
          </a:ln>
        </p:spPr>
      </p:cxn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1" y="425451"/>
            <a:ext cx="8062913" cy="555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C24684"/>
                </a:solidFill>
              </a:rPr>
              <a:t>Заполнение бланка регистрации</a:t>
            </a:r>
            <a:endParaRPr lang="ru-RU" sz="2800" dirty="0">
              <a:solidFill>
                <a:srgbClr val="C24684"/>
              </a:solidFill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79376" y="1010598"/>
            <a:ext cx="5328592" cy="1584176"/>
          </a:xfrm>
        </p:spPr>
        <p:txBody>
          <a:bodyPr>
            <a:normAutofit/>
          </a:bodyPr>
          <a:lstStyle/>
          <a:p>
            <a:pPr marL="0" indent="0" algn="just">
              <a:buFont typeface="Times New Roman" pitchFamily="18" charset="0"/>
              <a:buNone/>
            </a:pPr>
            <a:r>
              <a:rPr lang="ru-RU" sz="1800" dirty="0" smtClean="0"/>
              <a:t>В </a:t>
            </a:r>
            <a:r>
              <a:rPr lang="ru-RU" sz="1800" dirty="0"/>
              <a:t>средней части бланка регистрации расположены </a:t>
            </a:r>
            <a:r>
              <a:rPr lang="ru-RU" sz="1800" dirty="0">
                <a:solidFill>
                  <a:srgbClr val="842C58"/>
                </a:solidFill>
              </a:rPr>
              <a:t>поля для записи сведений об </a:t>
            </a:r>
            <a:r>
              <a:rPr lang="ru-RU" sz="1800" dirty="0" smtClean="0">
                <a:solidFill>
                  <a:srgbClr val="842C58"/>
                </a:solidFill>
              </a:rPr>
              <a:t>участнике</a:t>
            </a:r>
            <a:r>
              <a:rPr lang="ru-RU" sz="1800" dirty="0" smtClean="0"/>
              <a:t>, заполняемые им самостоятельно.</a:t>
            </a:r>
            <a:endParaRPr lang="ru-RU" sz="18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068960"/>
            <a:ext cx="53285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6"/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71" y="3097591"/>
            <a:ext cx="5544056" cy="1295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103775" y="1215155"/>
            <a:ext cx="56754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284C6A"/>
                </a:solidFill>
                <a:latin typeface="+mn-lt"/>
              </a:rPr>
              <a:t>В </a:t>
            </a:r>
            <a:r>
              <a:rPr lang="ru-RU" dirty="0">
                <a:solidFill>
                  <a:srgbClr val="284C6A"/>
                </a:solidFill>
                <a:latin typeface="+mn-lt"/>
              </a:rPr>
              <a:t>средней части бланка регистрации также расположена </a:t>
            </a:r>
            <a:r>
              <a:rPr lang="ru-RU" dirty="0">
                <a:solidFill>
                  <a:srgbClr val="842C58"/>
                </a:solidFill>
                <a:latin typeface="+mn-lt"/>
              </a:rPr>
              <a:t>краткая инструкция </a:t>
            </a:r>
            <a:r>
              <a:rPr lang="ru-RU" dirty="0">
                <a:solidFill>
                  <a:srgbClr val="284C6A"/>
                </a:solidFill>
                <a:latin typeface="+mn-lt"/>
              </a:rPr>
              <a:t>по заполнению бланков и выполнению итогового сочинения (изложения), а также </a:t>
            </a:r>
            <a:r>
              <a:rPr lang="ru-RU" dirty="0">
                <a:solidFill>
                  <a:srgbClr val="842C58"/>
                </a:solidFill>
                <a:latin typeface="+mn-lt"/>
              </a:rPr>
              <a:t>поле для подписи </a:t>
            </a:r>
            <a:r>
              <a:rPr lang="ru-RU" dirty="0" smtClean="0">
                <a:solidFill>
                  <a:srgbClr val="842C58"/>
                </a:solidFill>
                <a:latin typeface="+mn-lt"/>
              </a:rPr>
              <a:t>участника.</a:t>
            </a:r>
            <a:endParaRPr lang="ru-RU" dirty="0">
              <a:solidFill>
                <a:srgbClr val="842C58"/>
              </a:solidFill>
              <a:latin typeface="+mn-lt"/>
            </a:endParaRP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ED8F4"/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062912" cy="863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C24684"/>
                </a:solidFill>
                <a:ea typeface="+mn-ea"/>
                <a:cs typeface="+mn-cs"/>
              </a:rPr>
              <a:t>Заполнение бланка регистрации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399919"/>
              </p:ext>
            </p:extLst>
          </p:nvPr>
        </p:nvGraphicFramePr>
        <p:xfrm>
          <a:off x="767408" y="1268760"/>
          <a:ext cx="10441160" cy="4432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68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74187"/>
                          </a:solidFill>
                        </a:rPr>
                        <a:t>Поля, самостоятельно заполняемые участником</a:t>
                      </a:r>
                      <a:endParaRPr lang="ru-RU" b="1" dirty="0">
                        <a:solidFill>
                          <a:srgbClr val="074187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993366"/>
                          </a:solidFill>
                        </a:rPr>
                        <a:t>Указания по заполнению</a:t>
                      </a:r>
                      <a:endParaRPr lang="ru-RU" b="1" dirty="0">
                        <a:solidFill>
                          <a:srgbClr val="9933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56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Фамилия</a:t>
                      </a:r>
                      <a:endParaRPr lang="ru-RU" b="1" u="none" dirty="0">
                        <a:solidFill>
                          <a:srgbClr val="07418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Вносится информация  из документа, удостоверяющего личность участника,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800" b="1" u="none" kern="1200" dirty="0" smtClean="0">
                          <a:solidFill>
                            <a:schemeClr val="bg1"/>
                          </a:solidFill>
                          <a:effectLst/>
                        </a:rPr>
                        <a:t>соответствии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 с законодательством РФ.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56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Имя</a:t>
                      </a:r>
                      <a:endParaRPr lang="ru-RU" b="1" u="none" dirty="0">
                        <a:solidFill>
                          <a:srgbClr val="07418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56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Отчество</a:t>
                      </a:r>
                      <a:endParaRPr lang="ru-RU" b="1" u="none" dirty="0">
                        <a:solidFill>
                          <a:srgbClr val="07418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640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Серия</a:t>
                      </a:r>
                      <a:endParaRPr lang="ru-RU" b="1" u="none" dirty="0">
                        <a:solidFill>
                          <a:srgbClr val="07418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Буквенные и цифровые значения указать строго в соответствии с данными, указанными в документе, удостоверяющем личность.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640">
                <a:tc>
                  <a:txBody>
                    <a:bodyPr/>
                    <a:lstStyle/>
                    <a:p>
                      <a:pPr algn="just"/>
                      <a:r>
                        <a:rPr lang="ru-RU" sz="1800" b="1" u="none" kern="1200" dirty="0" smtClean="0">
                          <a:solidFill>
                            <a:srgbClr val="074187"/>
                          </a:solidFill>
                          <a:effectLst/>
                        </a:rPr>
                        <a:t>Номер</a:t>
                      </a:r>
                      <a:endParaRPr lang="ru-RU" b="1" u="none" dirty="0">
                        <a:solidFill>
                          <a:srgbClr val="074187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</a:rPr>
                        <a:t>Буквенные и цифровые значения указать строго в соответствии с данными, указанными в документе, удостоверяющем личность.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263" y="115889"/>
            <a:ext cx="8062912" cy="9366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C24684"/>
                </a:solidFill>
              </a:rPr>
              <a:t>Заполнение бланков записи</a:t>
            </a:r>
            <a:endParaRPr lang="ru-RU" sz="2800" b="1" dirty="0">
              <a:solidFill>
                <a:srgbClr val="C2468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6647" y="1186392"/>
            <a:ext cx="57476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  <a:cs typeface="+mn-cs"/>
              </a:rPr>
              <a:t>Информация для заполнения полей о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коде региона, коде и названии работы</a:t>
            </a:r>
            <a:r>
              <a:rPr lang="ru-RU" sz="1600" dirty="0" smtClean="0">
                <a:latin typeface="+mn-lt"/>
                <a:cs typeface="+mn-cs"/>
              </a:rPr>
              <a:t>, а также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номере темы </a:t>
            </a:r>
            <a:r>
              <a:rPr lang="ru-RU" sz="1600" dirty="0" smtClean="0">
                <a:latin typeface="+mn-lt"/>
                <a:cs typeface="+mn-cs"/>
              </a:rPr>
              <a:t>должна быть </a:t>
            </a:r>
            <a:r>
              <a:rPr lang="ru-RU" sz="1600" u="sng" dirty="0" smtClean="0">
                <a:latin typeface="+mn-lt"/>
                <a:cs typeface="+mn-cs"/>
              </a:rPr>
              <a:t>продублирована с бланка регистрации</a:t>
            </a:r>
            <a:r>
              <a:rPr lang="ru-RU" sz="1600" dirty="0" smtClean="0">
                <a:latin typeface="+mn-lt"/>
                <a:cs typeface="+mn-cs"/>
              </a:rPr>
              <a:t>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«ФИО» </a:t>
            </a:r>
            <a:r>
              <a:rPr lang="ru-RU" sz="1600" dirty="0" smtClean="0">
                <a:latin typeface="+mn-lt"/>
                <a:cs typeface="+mn-cs"/>
              </a:rPr>
              <a:t>участника </a:t>
            </a:r>
            <a:r>
              <a:rPr lang="ru-RU" sz="1600" dirty="0" smtClean="0">
                <a:solidFill>
                  <a:srgbClr val="074187"/>
                </a:solidFill>
                <a:latin typeface="+mn-lt"/>
                <a:cs typeface="+mn-cs"/>
              </a:rPr>
              <a:t>заполняется прописью</a:t>
            </a:r>
            <a:r>
              <a:rPr lang="ru-RU" sz="1600" dirty="0" smtClean="0">
                <a:latin typeface="+mn-lt"/>
                <a:cs typeface="+mn-cs"/>
              </a:rPr>
              <a:t>. При нехватке места в поле «ФИО участника» участник может внести только фамилию и инициалы.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endParaRPr lang="ru-RU" sz="1600" dirty="0" smtClean="0">
              <a:latin typeface="+mn-lt"/>
              <a:cs typeface="+mn-cs"/>
            </a:endParaRP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1600" dirty="0" smtClean="0">
                <a:latin typeface="+mn-lt"/>
              </a:rPr>
              <a:t>Поле «Лист №» заполняется членом комиссии в аудитории в случае выдачи участнику дополнительного бланка записи.</a:t>
            </a:r>
            <a:endParaRPr lang="ru-RU" sz="16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234802"/>
            <a:ext cx="5112568" cy="14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9376" y="5560484"/>
            <a:ext cx="55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dirty="0">
                <a:latin typeface="+mn-lt"/>
              </a:rPr>
              <a:t>Участники итогового сочинения (изложения) </a:t>
            </a:r>
            <a:r>
              <a:rPr lang="ru-RU" sz="1600" dirty="0">
                <a:uFill>
                  <a:solidFill>
                    <a:srgbClr val="FF0000"/>
                  </a:solidFill>
                </a:uFill>
                <a:latin typeface="+mn-lt"/>
              </a:rPr>
              <a:t>обязательно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переписывают выбранные </a:t>
            </a:r>
            <a:r>
              <a:rPr lang="ru-RU" sz="1600" dirty="0" smtClean="0">
                <a:solidFill>
                  <a:srgbClr val="074187"/>
                </a:solidFill>
                <a:latin typeface="+mn-lt"/>
              </a:rPr>
              <a:t>ими </a:t>
            </a:r>
            <a:r>
              <a:rPr lang="ru-RU" sz="1600" dirty="0">
                <a:solidFill>
                  <a:srgbClr val="074187"/>
                </a:solidFill>
                <a:latin typeface="+mn-lt"/>
              </a:rPr>
              <a:t>темы сочинения (текста изложения) </a:t>
            </a:r>
            <a:r>
              <a:rPr lang="ru-RU" sz="1600" dirty="0">
                <a:latin typeface="+mn-lt"/>
              </a:rPr>
              <a:t>в бланк </a:t>
            </a:r>
            <a:r>
              <a:rPr lang="ru-RU" sz="1600" dirty="0" smtClean="0">
                <a:latin typeface="+mn-lt"/>
              </a:rPr>
              <a:t>записи.</a:t>
            </a:r>
            <a:endParaRPr lang="ru-RU" sz="1600" dirty="0">
              <a:latin typeface="+mn-lt"/>
            </a:endParaRP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724" y="5810195"/>
            <a:ext cx="1961276" cy="104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8968"/>
            <a:ext cx="5122675" cy="2286820"/>
          </a:xfrm>
          <a:prstGeom prst="rect">
            <a:avLst/>
          </a:prstGeom>
        </p:spPr>
      </p:pic>
      <p:sp>
        <p:nvSpPr>
          <p:cNvPr id="10" name="Овал 5"/>
          <p:cNvSpPr>
            <a:spLocks noChangeArrowheads="1"/>
          </p:cNvSpPr>
          <p:nvPr/>
        </p:nvSpPr>
        <p:spPr bwMode="auto">
          <a:xfrm>
            <a:off x="658112" y="4744617"/>
            <a:ext cx="3528392" cy="53630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13288</TotalTime>
  <Words>1437</Words>
  <Application>Microsoft Office PowerPoint</Application>
  <PresentationFormat>Широкоэкранный</PresentationFormat>
  <Paragraphs>115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Batang</vt:lpstr>
      <vt:lpstr>Arial</vt:lpstr>
      <vt:lpstr>Calibri</vt:lpstr>
      <vt:lpstr>Century Gothic</vt:lpstr>
      <vt:lpstr>MoolBoran</vt:lpstr>
      <vt:lpstr>Times New Roman</vt:lpstr>
      <vt:lpstr>Wingdings</vt:lpstr>
      <vt:lpstr>Wingdings 3</vt:lpstr>
      <vt:lpstr>Сектор</vt:lpstr>
      <vt:lpstr>Презентация PowerPoint</vt:lpstr>
      <vt:lpstr>Правила заполнения бланков итогового сочинения (изложения)</vt:lpstr>
      <vt:lpstr>Презентация PowerPoint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бланков записи</vt:lpstr>
      <vt:lpstr>Заполнение дополнительного бланка записи ответов</vt:lpstr>
      <vt:lpstr>члены комиссии по проведению итогового сочинения (изложения) в аудитории собирают бланки строго по аудиториям.</vt:lpstr>
      <vt:lpstr>Заполнение поля «Требования к сочинению (изложению)»</vt:lpstr>
      <vt:lpstr>Заполнение поля «Требование к сочинению (изложения)»</vt:lpstr>
      <vt:lpstr>Заполнение поля «Результаты оценивания сочинения (изложения)»</vt:lpstr>
      <vt:lpstr>Презентация PowerPoint</vt:lpstr>
      <vt:lpstr>Досрочное завершение экзамена по уважительной причине</vt:lpstr>
      <vt:lpstr>Удаление участника с экзамена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Оросова В. Айса</cp:lastModifiedBy>
  <cp:revision>890</cp:revision>
  <cp:lastPrinted>2014-10-21T12:47:31Z</cp:lastPrinted>
  <dcterms:created xsi:type="dcterms:W3CDTF">2009-03-12T11:49:47Z</dcterms:created>
  <dcterms:modified xsi:type="dcterms:W3CDTF">2021-02-25T12:35:03Z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