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63" r:id="rId4"/>
    <p:sldId id="258" r:id="rId5"/>
    <p:sldId id="259" r:id="rId6"/>
    <p:sldId id="264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7926407-573B-4AA9-B420-6B19CDD65B6E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Особенности проведения экзамена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информатике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052736"/>
            <a:ext cx="8892480" cy="5328592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000" dirty="0" smtClean="0"/>
              <a:t> </a:t>
            </a:r>
            <a:r>
              <a:rPr lang="ru-RU" sz="2000" dirty="0" smtClean="0"/>
              <a:t>1. Все задания выполняются участниками в компьютерном классе, с</a:t>
            </a:r>
            <a:br>
              <a:rPr lang="ru-RU" sz="2000" dirty="0" smtClean="0"/>
            </a:br>
            <a:r>
              <a:rPr lang="ru-RU" sz="2000" dirty="0" smtClean="0"/>
              <a:t>оборудованными рабочими местами для выполнения письменной и практической частей.</a:t>
            </a:r>
          </a:p>
          <a:p>
            <a:pPr algn="just">
              <a:buNone/>
            </a:pPr>
            <a:r>
              <a:rPr lang="ru-RU" sz="2000" dirty="0" smtClean="0"/>
              <a:t>2. Участники экзамена приглашаются в аудиторию для сдачи письменной </a:t>
            </a:r>
            <a:r>
              <a:rPr lang="ru-RU" sz="2000" dirty="0" smtClean="0"/>
              <a:t>части экзамена</a:t>
            </a:r>
            <a:r>
              <a:rPr lang="ru-RU" sz="2000" dirty="0" smtClean="0"/>
              <a:t>.</a:t>
            </a:r>
          </a:p>
          <a:p>
            <a:pPr algn="just">
              <a:buNone/>
            </a:pPr>
            <a:r>
              <a:rPr lang="ru-RU" sz="2000" dirty="0" smtClean="0"/>
              <a:t>3. Организатор в аудитории (далее - организатор) выдает участникам комплекты </a:t>
            </a:r>
            <a:r>
              <a:rPr lang="ru-RU" sz="2000" dirty="0" smtClean="0"/>
              <a:t>с экзаменационными </a:t>
            </a:r>
            <a:r>
              <a:rPr lang="ru-RU" sz="2000" dirty="0" smtClean="0"/>
              <a:t>материалами, включающий КИМ, бланк № 1 и бланк № 2.</a:t>
            </a:r>
          </a:p>
          <a:p>
            <a:pPr algn="just">
              <a:buNone/>
            </a:pPr>
            <a:r>
              <a:rPr lang="ru-RU" sz="2000" dirty="0" smtClean="0"/>
              <a:t>4. Организатор проводит инструктаж участников о порядке сдачи экзамена </a:t>
            </a:r>
            <a:r>
              <a:rPr lang="ru-RU" sz="2000" dirty="0" smtClean="0"/>
              <a:t>и заполнении </a:t>
            </a:r>
            <a:r>
              <a:rPr lang="ru-RU" sz="2000" dirty="0" smtClean="0"/>
              <a:t>бланков.</a:t>
            </a:r>
          </a:p>
          <a:p>
            <a:pPr algn="just">
              <a:buNone/>
            </a:pPr>
            <a:r>
              <a:rPr lang="ru-RU" sz="2000" dirty="0" smtClean="0"/>
              <a:t>5. Участники вносят регистрационные сведения в бланк №</a:t>
            </a:r>
            <a:r>
              <a:rPr lang="ru-RU" sz="2000" dirty="0" smtClean="0"/>
              <a:t>1 (самостоятельно или с помощью </a:t>
            </a:r>
            <a:r>
              <a:rPr lang="ru-RU" sz="2000" dirty="0" smtClean="0"/>
              <a:t>организатора).</a:t>
            </a:r>
          </a:p>
          <a:p>
            <a:pPr algn="just">
              <a:buNone/>
            </a:pPr>
            <a:r>
              <a:rPr lang="ru-RU" sz="2000" dirty="0" smtClean="0"/>
              <a:t>6. Организатор объявляет о начале письменной части экзамена, фиксируя </a:t>
            </a:r>
            <a:r>
              <a:rPr lang="ru-RU" sz="2000" dirty="0" smtClean="0"/>
              <a:t>время начала </a:t>
            </a:r>
            <a:r>
              <a:rPr lang="ru-RU" sz="2000" dirty="0" smtClean="0"/>
              <a:t>и время окончания экзамена на доске (рекомендуемое время </a:t>
            </a:r>
            <a:r>
              <a:rPr lang="ru-RU" sz="2000" dirty="0" smtClean="0"/>
              <a:t>выполнения письменной </a:t>
            </a:r>
            <a:r>
              <a:rPr lang="ru-RU" sz="2000" dirty="0" smtClean="0"/>
              <a:t>части экзамена – 1 час 15 минут).</a:t>
            </a:r>
          </a:p>
          <a:p>
            <a:pPr algn="just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7772400" cy="90872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Рекомендуемая модель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проведения экзаменов </a:t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пунктах проведения экзаменов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1196752"/>
            <a:ext cx="7772400" cy="4680520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/>
              <a:t>7.После </a:t>
            </a:r>
            <a:r>
              <a:rPr lang="ru-RU" sz="2000" dirty="0" smtClean="0"/>
              <a:t>окончания выполнения письменной части участник приступает </a:t>
            </a:r>
            <a:r>
              <a:rPr lang="ru-RU" sz="2000" dirty="0" smtClean="0"/>
              <a:t>к выполнению </a:t>
            </a:r>
            <a:r>
              <a:rPr lang="ru-RU" sz="2000" dirty="0" smtClean="0"/>
              <a:t>практической части на персональном компьютере (рекомендуемое </a:t>
            </a:r>
            <a:r>
              <a:rPr lang="ru-RU" sz="2000" dirty="0" smtClean="0"/>
              <a:t>время выполнения </a:t>
            </a:r>
            <a:r>
              <a:rPr lang="ru-RU" sz="2000" dirty="0" smtClean="0"/>
              <a:t>практической части экзамена – 1 час 15 минут). Участник в </a:t>
            </a:r>
            <a:r>
              <a:rPr lang="ru-RU" sz="2000" dirty="0" smtClean="0"/>
              <a:t>сопровождении организатора </a:t>
            </a:r>
            <a:r>
              <a:rPr lang="ru-RU" sz="2000" dirty="0" smtClean="0"/>
              <a:t>переходит к рабочему месту с персональным компьютером.</a:t>
            </a:r>
          </a:p>
          <a:p>
            <a:pPr algn="just">
              <a:buNone/>
            </a:pPr>
            <a:r>
              <a:rPr lang="ru-RU" sz="2000" dirty="0" smtClean="0"/>
              <a:t>8. При переходе к рабочему месту с персональным компьютером  участник должен </a:t>
            </a:r>
            <a:r>
              <a:rPr lang="ru-RU" sz="2000" dirty="0" smtClean="0"/>
              <a:t>иметь при </a:t>
            </a:r>
            <a:r>
              <a:rPr lang="ru-RU" sz="2000" dirty="0" smtClean="0"/>
              <a:t>себе КИМ и бланк №2. </a:t>
            </a:r>
            <a:endParaRPr lang="ru-RU" sz="2000" dirty="0" smtClean="0"/>
          </a:p>
          <a:p>
            <a:pPr algn="just">
              <a:buNone/>
            </a:pPr>
            <a:r>
              <a:rPr lang="ru-RU" sz="2000" dirty="0" smtClean="0"/>
              <a:t>	</a:t>
            </a:r>
            <a:r>
              <a:rPr lang="ru-RU" sz="2000" dirty="0" smtClean="0"/>
              <a:t>Бланк </a:t>
            </a:r>
            <a:r>
              <a:rPr lang="ru-RU" sz="2000" dirty="0" smtClean="0"/>
              <a:t>№1 сдается организатору в аудитории.</a:t>
            </a:r>
          </a:p>
          <a:p>
            <a:pPr algn="just">
              <a:buNone/>
            </a:pPr>
            <a:r>
              <a:rPr lang="ru-RU" sz="2000" dirty="0" smtClean="0"/>
              <a:t>9. При выполнении практической части участник использует для </a:t>
            </a:r>
            <a:r>
              <a:rPr lang="ru-RU" sz="2000" dirty="0" smtClean="0"/>
              <a:t>работы предустановленное </a:t>
            </a:r>
            <a:r>
              <a:rPr lang="ru-RU" sz="2000" dirty="0" smtClean="0"/>
              <a:t>заранее программное обеспечение.</a:t>
            </a:r>
          </a:p>
          <a:p>
            <a:pPr algn="just">
              <a:buNone/>
            </a:pPr>
            <a:r>
              <a:rPr lang="ru-RU" sz="2000" dirty="0" smtClean="0"/>
              <a:t>10.Файлы </a:t>
            </a:r>
            <a:r>
              <a:rPr lang="ru-RU" sz="2000" dirty="0" smtClean="0"/>
              <a:t>с результатами выполнения задания участник сохраняет под определенным именем.</a:t>
            </a:r>
            <a:endParaRPr lang="ru-RU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395536" y="404664"/>
            <a:ext cx="8291264" cy="6264696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dirty="0" smtClean="0"/>
              <a:t>		</a:t>
            </a:r>
            <a:r>
              <a:rPr lang="ru-RU" dirty="0" smtClean="0"/>
              <a:t>Формат имени файла на задания должен иметь следующий вид: </a:t>
            </a:r>
            <a:r>
              <a:rPr lang="ru-RU" b="1" dirty="0" smtClean="0"/>
              <a:t>«№задания»_«номер индивидуального комплекта».«расширение файла».</a:t>
            </a:r>
            <a:r>
              <a:rPr lang="ru-RU" dirty="0" smtClean="0"/>
              <a:t> Например, 19_1000045.</a:t>
            </a:r>
            <a:r>
              <a:rPr lang="en-US" dirty="0" err="1" smtClean="0"/>
              <a:t>xls</a:t>
            </a:r>
            <a:r>
              <a:rPr lang="ru-RU" dirty="0" smtClean="0"/>
              <a:t>, 201_1000045.</a:t>
            </a:r>
            <a:r>
              <a:rPr lang="en-US" dirty="0" err="1" smtClean="0"/>
              <a:t>kum</a:t>
            </a:r>
            <a:r>
              <a:rPr lang="ru-RU" dirty="0" smtClean="0"/>
              <a:t>, 202_1000045.</a:t>
            </a:r>
            <a:r>
              <a:rPr lang="en-US" dirty="0" smtClean="0"/>
              <a:t>pas </a:t>
            </a:r>
            <a:r>
              <a:rPr lang="ru-RU" dirty="0" smtClean="0"/>
              <a:t>, где 19, 201 и 202 - номера заданий, 1000045 - номер индивидуального комплекта, </a:t>
            </a:r>
            <a:r>
              <a:rPr lang="en-US" dirty="0" err="1" smtClean="0"/>
              <a:t>xls</a:t>
            </a:r>
            <a:r>
              <a:rPr lang="ru-RU" dirty="0" smtClean="0"/>
              <a:t>, </a:t>
            </a:r>
            <a:r>
              <a:rPr lang="en-US" dirty="0" err="1" smtClean="0"/>
              <a:t>kum</a:t>
            </a:r>
            <a:r>
              <a:rPr lang="en-US" dirty="0" smtClean="0"/>
              <a:t> </a:t>
            </a:r>
            <a:r>
              <a:rPr lang="ru-RU" dirty="0" smtClean="0"/>
              <a:t>и </a:t>
            </a:r>
            <a:r>
              <a:rPr lang="en-US" dirty="0" smtClean="0"/>
              <a:t>pas </a:t>
            </a:r>
            <a:r>
              <a:rPr lang="ru-RU" dirty="0" smtClean="0"/>
              <a:t>- расширения файлов.</a:t>
            </a:r>
          </a:p>
          <a:p>
            <a:pPr algn="just">
              <a:buNone/>
            </a:pPr>
            <a:r>
              <a:rPr lang="ru-RU" dirty="0" smtClean="0"/>
              <a:t>		В </a:t>
            </a:r>
            <a:r>
              <a:rPr lang="ru-RU" dirty="0" smtClean="0"/>
              <a:t>случае если ответ на задание №20 содержит проект, включающий в себя более одного файла, заархивируйте его, используя установленную на персональном компьютере программу для архивации, с форматом имени файла, описанном выше (примеры: 201_1000045.</a:t>
            </a:r>
            <a:r>
              <a:rPr lang="en-US" dirty="0" err="1" smtClean="0"/>
              <a:t>rar</a:t>
            </a:r>
            <a:r>
              <a:rPr lang="ru-RU" dirty="0" smtClean="0"/>
              <a:t>, 202_1000045.</a:t>
            </a:r>
            <a:r>
              <a:rPr lang="en-US" dirty="0" smtClean="0"/>
              <a:t>zip</a:t>
            </a:r>
            <a:r>
              <a:rPr lang="ru-RU" dirty="0" smtClean="0"/>
              <a:t>, 201_1000045.7</a:t>
            </a:r>
            <a:r>
              <a:rPr lang="en-US" dirty="0" smtClean="0"/>
              <a:t>z</a:t>
            </a:r>
            <a:r>
              <a:rPr lang="ru-RU" dirty="0" smtClean="0"/>
              <a:t>). </a:t>
            </a:r>
            <a:r>
              <a:rPr lang="ru-RU" b="1" u="sng" dirty="0" smtClean="0"/>
              <a:t>Одно задание - один файл или архив.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914400" y="404664"/>
            <a:ext cx="7772400" cy="5615136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dirty="0" smtClean="0"/>
              <a:t>11.Участник </a:t>
            </a:r>
            <a:r>
              <a:rPr lang="ru-RU" dirty="0" smtClean="0"/>
              <a:t>поднимает руку и информирует организатора о </a:t>
            </a:r>
            <a:r>
              <a:rPr lang="ru-RU" dirty="0" smtClean="0"/>
              <a:t>завершении выполнения практической </a:t>
            </a:r>
            <a:r>
              <a:rPr lang="ru-RU" dirty="0" smtClean="0"/>
              <a:t>части экзамена</a:t>
            </a:r>
          </a:p>
          <a:p>
            <a:pPr algn="just">
              <a:buNone/>
            </a:pPr>
            <a:r>
              <a:rPr lang="ru-RU" dirty="0" smtClean="0"/>
              <a:t>12.Организатор </a:t>
            </a:r>
            <a:r>
              <a:rPr lang="ru-RU" dirty="0" smtClean="0"/>
              <a:t>подходит к участнику, проверяет наличие файлов с </a:t>
            </a:r>
            <a:r>
              <a:rPr lang="ru-RU" dirty="0" smtClean="0"/>
              <a:t>результатами практических </a:t>
            </a:r>
            <a:r>
              <a:rPr lang="ru-RU" dirty="0" smtClean="0"/>
              <a:t>заданий, а так же убеждается в их целостности. В случае </a:t>
            </a:r>
            <a:r>
              <a:rPr lang="ru-RU" dirty="0" smtClean="0"/>
              <a:t>обнаружения поврежденного </a:t>
            </a:r>
            <a:r>
              <a:rPr lang="ru-RU" dirty="0" smtClean="0"/>
              <a:t>фала, участнику экзамена предоставляется возможность его </a:t>
            </a:r>
            <a:r>
              <a:rPr lang="ru-RU" dirty="0" smtClean="0"/>
              <a:t>исправить. Неисправные </a:t>
            </a:r>
            <a:r>
              <a:rPr lang="ru-RU" dirty="0" smtClean="0"/>
              <a:t>файлы с практическими ответами организатором не принимаются и </a:t>
            </a:r>
            <a:r>
              <a:rPr lang="ru-RU" dirty="0" smtClean="0"/>
              <a:t>в дальнейшую </a:t>
            </a:r>
            <a:r>
              <a:rPr lang="ru-RU" dirty="0" smtClean="0"/>
              <a:t>обработку не допускаются</a:t>
            </a:r>
          </a:p>
          <a:p>
            <a:pPr algn="just">
              <a:buNone/>
            </a:pPr>
            <a:r>
              <a:rPr lang="ru-RU" dirty="0" smtClean="0"/>
              <a:t>13. Участник в присутствии организатора вносит информацию о </a:t>
            </a:r>
            <a:r>
              <a:rPr lang="ru-RU" dirty="0" smtClean="0"/>
              <a:t>выполненных заданиях </a:t>
            </a:r>
            <a:r>
              <a:rPr lang="ru-RU" dirty="0" smtClean="0"/>
              <a:t>с указанием имени файла в бланк №2.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620688"/>
            <a:ext cx="8208912" cy="547260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14.В </a:t>
            </a:r>
            <a:r>
              <a:rPr lang="ru-RU" dirty="0" smtClean="0"/>
              <a:t>случае отказа участника от выполнения практической части, </a:t>
            </a:r>
            <a:r>
              <a:rPr lang="ru-RU" dirty="0" smtClean="0"/>
              <a:t>ответственный организатор </a:t>
            </a:r>
            <a:r>
              <a:rPr lang="ru-RU" dirty="0" smtClean="0"/>
              <a:t>вносит на всё поле бланка ответов №2 букву «Z».</a:t>
            </a:r>
          </a:p>
          <a:p>
            <a:pPr algn="just">
              <a:buNone/>
            </a:pPr>
            <a:r>
              <a:rPr lang="ru-RU" dirty="0" smtClean="0"/>
              <a:t>15.Участник </a:t>
            </a:r>
            <a:r>
              <a:rPr lang="ru-RU" dirty="0" smtClean="0"/>
              <a:t>сдает организатору КИМ и бланк №2 и выходит из аудитории.</a:t>
            </a:r>
          </a:p>
          <a:p>
            <a:pPr algn="just">
              <a:buNone/>
            </a:pPr>
            <a:r>
              <a:rPr lang="ru-RU" dirty="0" smtClean="0"/>
              <a:t>16.После </a:t>
            </a:r>
            <a:r>
              <a:rPr lang="ru-RU" dirty="0" smtClean="0"/>
              <a:t>завершения экзамена всеми участниками в каждой аудитории технический специалист сохраняет файлы с компьютера из аудитории на съемный носитель («</a:t>
            </a:r>
            <a:r>
              <a:rPr lang="ru-RU" dirty="0" err="1" smtClean="0"/>
              <a:t>флеш-накопитель</a:t>
            </a:r>
            <a:r>
              <a:rPr lang="ru-RU" dirty="0" smtClean="0"/>
              <a:t>») и передает руководителю ППЭ (файлы сохраняются </a:t>
            </a:r>
            <a:r>
              <a:rPr lang="ru-RU" dirty="0" smtClean="0"/>
              <a:t>в отдельной </a:t>
            </a:r>
            <a:r>
              <a:rPr lang="ru-RU" dirty="0" smtClean="0"/>
              <a:t>папке с именем (номером) данной аудитории. Все папки аудиторий располагаются в папке с именем (номером) данного ППЭ).</a:t>
            </a:r>
            <a:endParaRPr lang="ru-RU" b="1" dirty="0" smtClean="0"/>
          </a:p>
          <a:p>
            <a:pPr algn="just">
              <a:buNone/>
            </a:pPr>
            <a:endParaRPr lang="ru-RU" i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120</TotalTime>
  <Words>246</Words>
  <Application>Microsoft Office PowerPoint</Application>
  <PresentationFormat>Экран (4:3)</PresentationFormat>
  <Paragraphs>21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Справедливость</vt:lpstr>
      <vt:lpstr>Особенности проведения экзамена  по информатике</vt:lpstr>
      <vt:lpstr> Рекомендуемая модель проведения экзаменов  в пунктах проведения экзаменов</vt:lpstr>
      <vt:lpstr>Слайд 3</vt:lpstr>
      <vt:lpstr>Слайд 4</vt:lpstr>
      <vt:lpstr>Слайд 5</vt:lpstr>
      <vt:lpstr>Слайд 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проведения экзамена  по иностранным языкам</dc:title>
  <dc:creator>shalbunoab</dc:creator>
  <cp:lastModifiedBy>shalbunoab</cp:lastModifiedBy>
  <cp:revision>30</cp:revision>
  <dcterms:created xsi:type="dcterms:W3CDTF">2017-05-03T09:35:03Z</dcterms:created>
  <dcterms:modified xsi:type="dcterms:W3CDTF">2019-05-20T17:46:02Z</dcterms:modified>
</cp:coreProperties>
</file>