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1"/>
  </p:notesMasterIdLst>
  <p:sldIdLst>
    <p:sldId id="256" r:id="rId2"/>
    <p:sldId id="264" r:id="rId3"/>
    <p:sldId id="265" r:id="rId4"/>
    <p:sldId id="257" r:id="rId5"/>
    <p:sldId id="267" r:id="rId6"/>
    <p:sldId id="263" r:id="rId7"/>
    <p:sldId id="258" r:id="rId8"/>
    <p:sldId id="259" r:id="rId9"/>
    <p:sldId id="26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A68987-2D51-42F5-AD52-6F669AC72D76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275E59-E5E8-411E-8B9E-F433976B54B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275E59-E5E8-411E-8B9E-F433976B54B4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26407-573B-4AA9-B420-6B19CDD65B6E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115B2B6-F6DA-46F4-AC4D-165DF05387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26407-573B-4AA9-B420-6B19CDD65B6E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5B2B6-F6DA-46F4-AC4D-165DF05387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26407-573B-4AA9-B420-6B19CDD65B6E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5B2B6-F6DA-46F4-AC4D-165DF05387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26407-573B-4AA9-B420-6B19CDD65B6E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5B2B6-F6DA-46F4-AC4D-165DF05387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26407-573B-4AA9-B420-6B19CDD65B6E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15B2B6-F6DA-46F4-AC4D-165DF05387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26407-573B-4AA9-B420-6B19CDD65B6E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5B2B6-F6DA-46F4-AC4D-165DF05387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26407-573B-4AA9-B420-6B19CDD65B6E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5B2B6-F6DA-46F4-AC4D-165DF05387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26407-573B-4AA9-B420-6B19CDD65B6E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5B2B6-F6DA-46F4-AC4D-165DF05387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26407-573B-4AA9-B420-6B19CDD65B6E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5B2B6-F6DA-46F4-AC4D-165DF05387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26407-573B-4AA9-B420-6B19CDD65B6E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5B2B6-F6DA-46F4-AC4D-165DF05387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26407-573B-4AA9-B420-6B19CDD65B6E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15B2B6-F6DA-46F4-AC4D-165DF05387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7926407-573B-4AA9-B420-6B19CDD65B6E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115B2B6-F6DA-46F4-AC4D-165DF053879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Особенности проведения экзамена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по иностранным языкам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340768"/>
            <a:ext cx="7772400" cy="5486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300" b="1" dirty="0" smtClean="0"/>
              <a:t>Схема проведения в ППЭ экзамена </a:t>
            </a:r>
            <a:br>
              <a:rPr lang="ru-RU" sz="3300" b="1" dirty="0" smtClean="0"/>
            </a:br>
            <a:r>
              <a:rPr lang="ru-RU" sz="3300" b="1" dirty="0" smtClean="0"/>
              <a:t>в форме ОГЭ: 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5149552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- </a:t>
            </a:r>
            <a:r>
              <a:rPr lang="ru-RU" b="1" dirty="0" smtClean="0"/>
              <a:t>Смешанная (</a:t>
            </a:r>
            <a:r>
              <a:rPr lang="ru-RU" b="1" dirty="0" err="1" smtClean="0"/>
              <a:t>станд</a:t>
            </a:r>
            <a:r>
              <a:rPr lang="ru-RU" b="1" dirty="0" smtClean="0"/>
              <a:t>./устная):</a:t>
            </a:r>
            <a:r>
              <a:rPr lang="ru-RU" dirty="0" smtClean="0"/>
              <a:t> в день проведения экзамена по иностранным языкам участники в ППЭ сдают обе части экзамена (письменную, затем устную).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Схема проведения имеет следующие особенности:</a:t>
            </a:r>
          </a:p>
          <a:p>
            <a:pPr lvl="0" algn="just"/>
            <a:r>
              <a:rPr lang="ru-RU" dirty="0" smtClean="0"/>
              <a:t>на письменную часть участники распределяются в письменные аудитории, на устную часть – в аудитории подготовки и аудитории проведения;</a:t>
            </a:r>
          </a:p>
          <a:p>
            <a:pPr lvl="0" algn="just"/>
            <a:r>
              <a:rPr lang="ru-RU" dirty="0" smtClean="0"/>
              <a:t>комплект отчетных форм для ППЭ  - один на ППЭ и включает в себя:</a:t>
            </a:r>
          </a:p>
          <a:p>
            <a:pPr lvl="0" algn="just">
              <a:buFont typeface="Wingdings" pitchFamily="2" charset="2"/>
              <a:buChar char="Ø"/>
            </a:pPr>
            <a:r>
              <a:rPr lang="ru-RU" dirty="0" smtClean="0"/>
              <a:t>формы рассадки на письменную часть;</a:t>
            </a:r>
          </a:p>
          <a:p>
            <a:pPr lvl="0" algn="just">
              <a:buFont typeface="Wingdings" pitchFamily="2" charset="2"/>
              <a:buChar char="Ø"/>
            </a:pPr>
            <a:r>
              <a:rPr lang="ru-RU" dirty="0" smtClean="0"/>
              <a:t>формы рассадки на устную часть;</a:t>
            </a:r>
          </a:p>
          <a:p>
            <a:pPr lvl="0" algn="just">
              <a:buFont typeface="Wingdings" pitchFamily="2" charset="2"/>
              <a:buChar char="Ø"/>
            </a:pPr>
            <a:r>
              <a:rPr lang="ru-RU" dirty="0" smtClean="0"/>
              <a:t>формы перемещения участников между письменными аудиториями и аудиториями подготовки для устной части.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83568" y="260648"/>
            <a:ext cx="7772400" cy="6336704"/>
          </a:xfrm>
        </p:spPr>
        <p:txBody>
          <a:bodyPr>
            <a:normAutofit lnSpcReduction="10000"/>
          </a:bodyPr>
          <a:lstStyle/>
          <a:p>
            <a:pPr lvl="0" algn="just"/>
            <a:r>
              <a:rPr lang="ru-RU" dirty="0" smtClean="0"/>
              <a:t>порядок проведения устной и письменной частей в один день в одном ППЭ следующий: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dirty="0" smtClean="0"/>
              <a:t>участник приходит в ППЭ в соответствии с распределением (уведомлением);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dirty="0" smtClean="0"/>
              <a:t>участника приглашают в письменную аудиторию (форма рассадки ППЭ-05-01);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dirty="0" smtClean="0"/>
              <a:t>после того, как участник написал письменную часть, его приглашают в аудиторию подготовки (в соответствии с новой формой ППЭ-05-04у);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dirty="0" smtClean="0"/>
              <a:t>из аудитории подготовки участника приглашают в аудиторию проведения (форма рассадки ППЭ-05-01-у);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dirty="0" smtClean="0"/>
              <a:t>при этом участники с признаком «</a:t>
            </a:r>
            <a:r>
              <a:rPr lang="ru-RU" dirty="0" err="1" smtClean="0"/>
              <a:t>Спецрассадки</a:t>
            </a:r>
            <a:r>
              <a:rPr lang="ru-RU" dirty="0" smtClean="0"/>
              <a:t>» сдают письменную и устную часть в одной аудитории.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260648"/>
            <a:ext cx="8229600" cy="626469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Экзамен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по иностранным языкам состоит из двух частей: </a:t>
            </a:r>
          </a:p>
          <a:p>
            <a:pPr algn="just"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• 1 часть - письменная (задания с кратким ответом, выполняемые на бланке № 1 и задание с развёрнутым ответом выполняемое на бланке № 2); </a:t>
            </a:r>
          </a:p>
          <a:p>
            <a:pPr algn="just"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• 2 часть - устная (чтение вслух текста, условный диалог-расспрос, тематическое монологическое высказывание, с аудиозаписью ответа участника экзамена). </a:t>
            </a: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b="1" i="1" dirty="0">
                <a:latin typeface="Times New Roman" pitchFamily="18" charset="0"/>
                <a:cs typeface="Times New Roman" pitchFamily="18" charset="0"/>
              </a:rPr>
              <a:t>Последовательность проведения письменной части экзамена: 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Участник ОГЭ прослушивает аудиозапись текстов и выполняет 8 заданий с занесением ответов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бланк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ответов №1 (раздел «Задания по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аудированию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»). Аудиозапись текстов предоставляется в звуковом формате MP3; 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Участник ОГЭ выполняет оставшиеся 24 задания с кратким ответом с занесением ответов в бланк ответов №1(разделы «Задания по чтению», «Задания по грамматике и лексике»); 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3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Участник ОГЭ выполняет задание с развёрнутым ответом на бланке ответов № 2 (раздел «Задание по письменной речи»); 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4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Организация первичной обработки и экспертизы результатов письменной части экзамена производится по традиционной технологии. </a:t>
            </a:r>
          </a:p>
          <a:p>
            <a:endParaRPr lang="ru-RU" sz="1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	Аудитории, выделяемые для проведения раздела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Аудирование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», оборудуются средствами воспроизведения аудиозаписи.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	Для выполнения заданий раздела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Аудирование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технические специалисты или организаторы настраивают средство воспроизведения аудиозаписи так, чтобы было слышно всем участникам ГИА.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Вся процедура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аудирования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записана на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аудионоситель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 воспроизводимый текст, предусмотренные паузы. Длительность звучания текста для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аудирования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– 1,5–2 минуты. В аудиозаписи все тексты звучат дважды. Остановка и повторное воспроизведение аудиозаписи запрещаются.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 время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аудирования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участники ГИА не могут задавать вопросы или выходить из аудитории, так как шум может нарушить процедуру проведения экзамена. После окончания воспроизведения записи участники ГИА приступают к выполнению экзаменационной работы. </a:t>
            </a: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14400" y="332656"/>
            <a:ext cx="7772400" cy="151216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Раздел «Задания по </a:t>
            </a:r>
            <a:r>
              <a:rPr lang="ru-RU" sz="3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аудированию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7772400" cy="63408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Последовательность проведения устного экзамена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83568" y="620688"/>
            <a:ext cx="8208912" cy="6237312"/>
          </a:xfrm>
        </p:spPr>
        <p:txBody>
          <a:bodyPr>
            <a:normAutofit fontScale="55000" lnSpcReduction="20000"/>
          </a:bodyPr>
          <a:lstStyle/>
          <a:p>
            <a:pPr marL="3175" indent="-3175" algn="just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1.Участники устной части экзамена приглашаются в аудиторию подготовки и находятся в ней до приглашения для ответа в аудитории проведения. Организатор в аудитории подготовки проводит инструктаж участников о порядке сдачи экзамена и заполнении бланков. </a:t>
            </a: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marL="3175" indent="-3175" algn="just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marL="3175" indent="-3175" algn="just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. Выдача  бланков участникам в аудитории подготовки  осуществляется не ранее 10.00 дня проведения экзамена. </a:t>
            </a:r>
          </a:p>
          <a:p>
            <a:pPr marL="3175" indent="-3175" algn="just"/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marL="3175" indent="-3175" algn="just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3. Ответственный организатор в аудитории подготовки выдает участнику ОГЭ бланк №1 и бланк №2.</a:t>
            </a:r>
          </a:p>
          <a:p>
            <a:pPr marL="3175" indent="-3175" algn="just"/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marL="3175" indent="-3175" algn="just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4. Участник ОГЭ вносит регистрационные сведения в бланк №1 </a:t>
            </a:r>
            <a:r>
              <a:rPr lang="ru-RU" sz="3300" u="sng" dirty="0" smtClean="0">
                <a:latin typeface="Times New Roman" pitchFamily="18" charset="0"/>
                <a:cs typeface="Times New Roman" pitchFamily="18" charset="0"/>
              </a:rPr>
              <a:t>(внимание!!! - не заполняет номер аудитории)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, вносит (самостоятельно или с помощью организатора) в область ответов бланка №2 свой </a:t>
            </a:r>
            <a:r>
              <a:rPr lang="ru-RU" sz="3300" u="sng" dirty="0" smtClean="0">
                <a:latin typeface="Times New Roman" pitchFamily="18" charset="0"/>
                <a:cs typeface="Times New Roman" pitchFamily="18" charset="0"/>
              </a:rPr>
              <a:t>номер КИМ (указан на бланке №1). </a:t>
            </a:r>
          </a:p>
          <a:p>
            <a:pPr marL="3175" indent="-3175" algn="just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marL="3175" indent="-3175" algn="just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5. Организатор вне аудитории переводит участника экзамена (с БО1и БО2) в аудиторию проведения экзамена.</a:t>
            </a:r>
          </a:p>
          <a:p>
            <a:pPr marL="3175" indent="-3175" algn="just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marL="3175" indent="-3175" algn="just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6. В аудитории проведения участник ОГЭ В бланке ответов №1 заполняет </a:t>
            </a:r>
            <a:r>
              <a:rPr lang="ru-RU" sz="3300" u="sng" dirty="0" smtClean="0">
                <a:latin typeface="Times New Roman" pitchFamily="18" charset="0"/>
                <a:cs typeface="Times New Roman" pitchFamily="18" charset="0"/>
              </a:rPr>
              <a:t>номер аудитории – аудитория проведения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3175" indent="-3175" algn="just"/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marL="3175" indent="-3175" algn="just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7. Организатор в аудитории проведения выдает участнику ОГЭ КИМ.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(номер КИМ указан на бланке №1)</a:t>
            </a:r>
            <a:endParaRPr lang="ru-RU" sz="33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175" indent="-3175" algn="just"/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marL="3175" indent="-3175" algn="just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395536" y="404664"/>
            <a:ext cx="8291264" cy="6264696"/>
          </a:xfrm>
        </p:spPr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ru-RU" dirty="0" smtClean="0"/>
              <a:t>8. Организатор в аудитории проведения объявляет о начале устной части экзамена. Время выполнения устной части экзамена - 15 минут. </a:t>
            </a:r>
          </a:p>
          <a:p>
            <a:pPr algn="just">
              <a:buNone/>
            </a:pPr>
            <a:r>
              <a:rPr lang="ru-RU" dirty="0" smtClean="0"/>
              <a:t>	Также организатор предупреждает участника о том, что при выполнении      задания 2 (условный диалог-расспрос) отвечать на вопрос необходимо сразу после его прослушивания, затем слушать следующий вопрос и отвечать. Следует сообщить участнику о том, что время на подготовку к ответу на вопросы задания 2 не предусматривается.</a:t>
            </a:r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r>
              <a:rPr lang="ru-RU" dirty="0" smtClean="0"/>
              <a:t>9. Организатор в аудитории проведения проводит аудиозапись ответа участника ОГЭ, следит за соблюдение временного регламента: </a:t>
            </a:r>
          </a:p>
          <a:p>
            <a:pPr algn="just">
              <a:buNone/>
            </a:pPr>
            <a:r>
              <a:rPr lang="ru-RU" dirty="0" smtClean="0"/>
              <a:t>	Задание 1: 1,5 минуты на подготовку (знакомство с текстом для чтения); не более 2 минут на чтение текста вслух. </a:t>
            </a:r>
          </a:p>
          <a:p>
            <a:pPr algn="just">
              <a:buNone/>
            </a:pPr>
            <a:r>
              <a:rPr lang="ru-RU" dirty="0" smtClean="0"/>
              <a:t>	Задание 2: 40 секунд на ответ на каждый заданный вопрос, прозвучавший в аудиозаписи. </a:t>
            </a:r>
          </a:p>
          <a:p>
            <a:pPr algn="just">
              <a:buNone/>
            </a:pPr>
            <a:r>
              <a:rPr lang="ru-RU" dirty="0" smtClean="0"/>
              <a:t>	Задание 3: 1,5 минуты на подготовку (знакомство с заданием), не более 2 минут на устный ответ.</a:t>
            </a:r>
          </a:p>
          <a:p>
            <a:pPr algn="just">
              <a:buNone/>
            </a:pPr>
            <a:r>
              <a:rPr lang="ru-RU" dirty="0" smtClean="0"/>
              <a:t> </a:t>
            </a:r>
          </a:p>
          <a:p>
            <a:pPr algn="just">
              <a:buNone/>
            </a:pPr>
            <a:r>
              <a:rPr lang="ru-RU" dirty="0" smtClean="0"/>
              <a:t>10. Способ организации аудиозаписи ответа участника ОГЭ (диктофон, компьютерные программы (Стандартные) (Звукозапись)). Прежде чем приступить к ответу участник проговаривает в средство аудиозаписи свой номер КИМ на русском языке. </a:t>
            </a:r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r>
              <a:rPr lang="ru-RU" dirty="0" smtClean="0"/>
              <a:t>11. Перед ответом на каждое задание участник ОГЭ произносит номер задания на русском  языке . </a:t>
            </a:r>
          </a:p>
          <a:p>
            <a:pPr algn="just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914400" y="404664"/>
            <a:ext cx="7772400" cy="6192688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12. Для второго задания участнику ОГЭ включается файл с аудиозаписью телефонного разговора с 6-ю вопросами и 40-секундными паузами между ними. Участник во время паузы должен ответить на соответствующий вопрос. </a:t>
            </a:r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13. В случае если время подготовки к заданию или время ответа на задание истекло, то организатор в аудитории проведения должен сообщить об этом участнику.</a:t>
            </a:r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14. По истечении 15-ти минут организатором в аудитории проведения сообщается о том, что время экзамена завершилось и осуществляет сбор бланков №1 и №2. </a:t>
            </a:r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15. По истечении 15-ти минут организатором в аудитории проведения выключается аудиозапись ответа участника и сохраняется в аудитории проведения для каждого участника под определенным кодом - номером КИМ, указанным на КИМ участника. </a:t>
            </a:r>
          </a:p>
          <a:p>
            <a:pPr marL="0" indent="0" algn="just">
              <a:buNone/>
            </a:pPr>
            <a:r>
              <a:rPr lang="ru-RU" dirty="0" smtClean="0"/>
              <a:t> </a:t>
            </a:r>
          </a:p>
          <a:p>
            <a:pPr marL="0" indent="0" algn="just">
              <a:buNone/>
            </a:pPr>
            <a:r>
              <a:rPr lang="ru-RU" dirty="0" smtClean="0"/>
              <a:t>16. Каждый участник прослушивает необходимое время аудиозапись своего ответа и подтверждает, что она качественна. </a:t>
            </a:r>
          </a:p>
          <a:p>
            <a:pPr algn="just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332656"/>
            <a:ext cx="7772400" cy="6192688"/>
          </a:xfrm>
        </p:spPr>
        <p:txBody>
          <a:bodyPr>
            <a:normAutofit fontScale="62500" lnSpcReduction="20000"/>
          </a:bodyPr>
          <a:lstStyle/>
          <a:p>
            <a:pPr algn="just">
              <a:buNone/>
            </a:pPr>
            <a:r>
              <a:rPr lang="ru-RU" dirty="0" smtClean="0"/>
              <a:t>17. </a:t>
            </a:r>
            <a:r>
              <a:rPr lang="ru-RU" sz="3000" dirty="0" smtClean="0"/>
              <a:t>При выявлении низкого качества аудиозаписи ответа участника ОГЭ, не позволяющего в дальнейшем в полном объеме оценить его ответ,  или технического сбоя во время записи, участнику ГИА предоставляется право сдать раздел «Говорение» повторно в резервные сроки. </a:t>
            </a:r>
          </a:p>
          <a:p>
            <a:pPr algn="just">
              <a:buNone/>
            </a:pPr>
            <a:endParaRPr lang="ru-RU" sz="3000" dirty="0" smtClean="0"/>
          </a:p>
          <a:p>
            <a:pPr algn="just">
              <a:buNone/>
            </a:pPr>
            <a:r>
              <a:rPr lang="ru-RU" sz="3000" dirty="0" smtClean="0"/>
              <a:t> </a:t>
            </a:r>
          </a:p>
          <a:p>
            <a:pPr algn="just">
              <a:buNone/>
            </a:pPr>
            <a:r>
              <a:rPr lang="ru-RU" sz="3000" dirty="0" smtClean="0"/>
              <a:t>18. После того как все участники в группе в аудитории проведения закончили выполнение работы, в аудиторию проведения из аудитории подготовки приглашается новая группа участников.</a:t>
            </a:r>
          </a:p>
          <a:p>
            <a:pPr algn="just">
              <a:buNone/>
            </a:pPr>
            <a:endParaRPr lang="ru-RU" sz="3000" dirty="0" smtClean="0"/>
          </a:p>
          <a:p>
            <a:pPr algn="just">
              <a:buNone/>
            </a:pPr>
            <a:r>
              <a:rPr lang="ru-RU" sz="3000" dirty="0" smtClean="0"/>
              <a:t>19. По окончании сдачи экзамена всеми участниками экзамена аудиозаписи ответов собираются техническим специалистом в каталоги </a:t>
            </a:r>
            <a:r>
              <a:rPr lang="ru-RU" sz="3000" dirty="0" err="1" smtClean="0"/>
              <a:t>поаудиторно</a:t>
            </a:r>
            <a:r>
              <a:rPr lang="ru-RU" sz="3000" dirty="0" smtClean="0"/>
              <a:t>, прослушиваются в присутствии  члена ГЭК (во избежание утери аудиозаписи ответов) и направляются в РЦОИ для проведения экспертизы ответов на съемном электронном носителе.</a:t>
            </a:r>
          </a:p>
          <a:p>
            <a:pPr algn="just">
              <a:buNone/>
            </a:pPr>
            <a:endParaRPr lang="ru-RU" sz="3000" dirty="0" smtClean="0"/>
          </a:p>
          <a:p>
            <a:pPr algn="just">
              <a:buNone/>
            </a:pPr>
            <a:r>
              <a:rPr lang="ru-RU" sz="3000" dirty="0" smtClean="0"/>
              <a:t>20. Случаи технического сбоя оборудования, выявление низкого качества аудиозаписи ответа, утери аудиозаписи ответов оформляются соответствующим актом в присутствии технического специалиста, ответственного организатора в аудитории,  члена ГЭК.</a:t>
            </a:r>
            <a:endParaRPr lang="ru-RU" sz="30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178</TotalTime>
  <Words>754</Words>
  <Application>Microsoft Office PowerPoint</Application>
  <PresentationFormat>Экран (4:3)</PresentationFormat>
  <Paragraphs>72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Справедливость</vt:lpstr>
      <vt:lpstr>Особенности проведения экзамена  по иностранным языкам</vt:lpstr>
      <vt:lpstr>Схема проведения в ППЭ экзамена  в форме ОГЭ:   </vt:lpstr>
      <vt:lpstr>Слайд 3</vt:lpstr>
      <vt:lpstr>Слайд 4</vt:lpstr>
      <vt:lpstr>     Раздел «Задания по аудированию»  </vt:lpstr>
      <vt:lpstr>  Последовательность проведения устного экзамена: </vt:lpstr>
      <vt:lpstr>Слайд 7</vt:lpstr>
      <vt:lpstr>Слайд 8</vt:lpstr>
      <vt:lpstr>Слайд 9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Особенности проведения экзамена  по иностранным языкам</dc:title>
  <dc:creator>shalbunoab</dc:creator>
  <cp:lastModifiedBy>shalbunoab</cp:lastModifiedBy>
  <cp:revision>34</cp:revision>
  <dcterms:created xsi:type="dcterms:W3CDTF">2017-05-03T09:35:03Z</dcterms:created>
  <dcterms:modified xsi:type="dcterms:W3CDTF">2019-05-17T14:49:26Z</dcterms:modified>
</cp:coreProperties>
</file>