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2" r:id="rId3"/>
    <p:sldId id="265" r:id="rId4"/>
    <p:sldId id="266" r:id="rId5"/>
    <p:sldId id="274" r:id="rId6"/>
    <p:sldId id="275" r:id="rId7"/>
    <p:sldId id="276" r:id="rId8"/>
    <p:sldId id="278" r:id="rId9"/>
    <p:sldId id="279" r:id="rId10"/>
    <p:sldId id="286" r:id="rId11"/>
    <p:sldId id="280" r:id="rId12"/>
    <p:sldId id="281" r:id="rId13"/>
    <p:sldId id="282" r:id="rId14"/>
    <p:sldId id="283" r:id="rId15"/>
    <p:sldId id="284" r:id="rId16"/>
    <p:sldId id="285" r:id="rId17"/>
    <p:sldId id="263" r:id="rId18"/>
    <p:sldId id="264" r:id="rId19"/>
    <p:sldId id="267" r:id="rId20"/>
    <p:sldId id="268" r:id="rId21"/>
    <p:sldId id="273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pi.ru/" TargetMode="External"/><Relationship Id="rId1" Type="http://schemas.openxmlformats.org/officeDocument/2006/relationships/hyperlink" Target="http://www.coko08.ru/" TargetMode="External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pi.ru/" TargetMode="External"/><Relationship Id="rId1" Type="http://schemas.openxmlformats.org/officeDocument/2006/relationships/hyperlink" Target="http://www.coko08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497A71-D73E-437D-B014-219CD13103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4E90E9-04ED-400A-961F-4A15C29E5144}">
      <dgm:prSet phldrT="[Текст]"/>
      <dgm:spPr/>
      <dgm:t>
        <a:bodyPr/>
        <a:lstStyle/>
        <a:p>
          <a:pPr algn="just"/>
          <a:r>
            <a:rPr lang="ru-RU" dirty="0" smtClean="0"/>
            <a:t>Инструктивные материалы для работников ППЭ ГИА-9</a:t>
          </a:r>
          <a:endParaRPr lang="ru-RU" dirty="0"/>
        </a:p>
      </dgm:t>
    </dgm:pt>
    <dgm:pt modelId="{D7EFDC0E-839C-45D8-85C9-A601E0E009E2}" type="parTrans" cxnId="{FD6A8CEB-5016-4357-90B1-FC2EDCEFB5AA}">
      <dgm:prSet/>
      <dgm:spPr/>
      <dgm:t>
        <a:bodyPr/>
        <a:lstStyle/>
        <a:p>
          <a:endParaRPr lang="ru-RU"/>
        </a:p>
      </dgm:t>
    </dgm:pt>
    <dgm:pt modelId="{E484BE87-E852-4348-896C-AE560C5D7EB8}" type="sibTrans" cxnId="{FD6A8CEB-5016-4357-90B1-FC2EDCEFB5AA}">
      <dgm:prSet/>
      <dgm:spPr/>
      <dgm:t>
        <a:bodyPr/>
        <a:lstStyle/>
        <a:p>
          <a:endParaRPr lang="ru-RU"/>
        </a:p>
      </dgm:t>
    </dgm:pt>
    <dgm:pt modelId="{569A1D9B-E245-46DD-8999-ECCBFAEB8EA8}">
      <dgm:prSet phldrT="[Текст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1"/>
            </a:rPr>
            <a:t>http://www.coko08.ru</a:t>
          </a:r>
          <a:r>
            <a:rPr lang="en-US" dirty="0" smtClean="0"/>
            <a:t> (</a:t>
          </a:r>
          <a:r>
            <a:rPr lang="ru-RU" dirty="0" smtClean="0"/>
            <a:t>12 МР по ГИА 9_2019)</a:t>
          </a:r>
          <a:endParaRPr lang="ru-RU" dirty="0"/>
        </a:p>
      </dgm:t>
    </dgm:pt>
    <dgm:pt modelId="{029892CF-0391-4FC1-B3E7-0B05238A0CA9}" type="parTrans" cxnId="{91FF8584-89BF-407B-9E6C-CDAA0CE56389}">
      <dgm:prSet/>
      <dgm:spPr/>
      <dgm:t>
        <a:bodyPr/>
        <a:lstStyle/>
        <a:p>
          <a:endParaRPr lang="ru-RU"/>
        </a:p>
      </dgm:t>
    </dgm:pt>
    <dgm:pt modelId="{27946317-C889-4ABD-ACC4-401270B2A950}" type="sibTrans" cxnId="{91FF8584-89BF-407B-9E6C-CDAA0CE56389}">
      <dgm:prSet/>
      <dgm:spPr/>
      <dgm:t>
        <a:bodyPr/>
        <a:lstStyle/>
        <a:p>
          <a:endParaRPr lang="ru-RU"/>
        </a:p>
      </dgm:t>
    </dgm:pt>
    <dgm:pt modelId="{2B44728F-F065-4650-A346-CBAA9EF19157}">
      <dgm:prSet phldrT="[Текст]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Демоверсии КИМ, критерии оценивания и спецификации по учебным предметам ОГЭ</a:t>
          </a:r>
        </a:p>
        <a:p>
          <a:pPr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D36F0666-8E44-4E1C-BEAC-6A9F09C52A73}" type="parTrans" cxnId="{37A67D48-78F6-4278-B641-549E38643BBF}">
      <dgm:prSet/>
      <dgm:spPr/>
      <dgm:t>
        <a:bodyPr/>
        <a:lstStyle/>
        <a:p>
          <a:endParaRPr lang="ru-RU"/>
        </a:p>
      </dgm:t>
    </dgm:pt>
    <dgm:pt modelId="{D3482AA1-B2AA-48E9-B8D9-8501F5E66182}" type="sibTrans" cxnId="{37A67D48-78F6-4278-B641-549E38643BBF}">
      <dgm:prSet/>
      <dgm:spPr/>
      <dgm:t>
        <a:bodyPr/>
        <a:lstStyle/>
        <a:p>
          <a:endParaRPr lang="ru-RU"/>
        </a:p>
      </dgm:t>
    </dgm:pt>
    <dgm:pt modelId="{3BEEBFAD-D8A2-4760-B5F9-10E328057CC3}">
      <dgm:prSet phldrT="[Текст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/>
            </a:rPr>
            <a:t>http://www.fipi.ru</a:t>
          </a:r>
          <a:r>
            <a:rPr lang="en-US" dirty="0" smtClean="0"/>
            <a:t> (www.coko08.ru</a:t>
          </a:r>
          <a:r>
            <a:rPr lang="ru-RU" dirty="0" smtClean="0"/>
            <a:t>)</a:t>
          </a:r>
          <a:endParaRPr lang="ru-RU" dirty="0"/>
        </a:p>
      </dgm:t>
    </dgm:pt>
    <dgm:pt modelId="{08F7309D-E488-477E-BB34-E6FD290FE6CA}" type="parTrans" cxnId="{27EB6090-3E1C-415B-BF63-92EE14DBB132}">
      <dgm:prSet/>
      <dgm:spPr/>
      <dgm:t>
        <a:bodyPr/>
        <a:lstStyle/>
        <a:p>
          <a:endParaRPr lang="ru-RU"/>
        </a:p>
      </dgm:t>
    </dgm:pt>
    <dgm:pt modelId="{B9379C76-0E7E-4827-A40B-D0B5124094A6}" type="sibTrans" cxnId="{27EB6090-3E1C-415B-BF63-92EE14DBB132}">
      <dgm:prSet/>
      <dgm:spPr/>
      <dgm:t>
        <a:bodyPr/>
        <a:lstStyle/>
        <a:p>
          <a:endParaRPr lang="ru-RU"/>
        </a:p>
      </dgm:t>
    </dgm:pt>
    <dgm:pt modelId="{0FEEC7FF-684E-4D63-8BF3-0931D7DBF976}" type="pres">
      <dgm:prSet presAssocID="{8A497A71-D73E-437D-B014-219CD13103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AF199F-C5E5-495E-AF4A-297BB14AED68}" type="pres">
      <dgm:prSet presAssocID="{DA4E90E9-04ED-400A-961F-4A15C29E5144}" presName="parentText" presStyleLbl="node1" presStyleIdx="0" presStyleCnt="2" custScaleY="468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89642-3246-40A8-A483-45EC31964CA3}" type="pres">
      <dgm:prSet presAssocID="{DA4E90E9-04ED-400A-961F-4A15C29E5144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052AE-B45C-4EA3-B268-4E11EA1F6017}" type="pres">
      <dgm:prSet presAssocID="{2B44728F-F065-4650-A346-CBAA9EF19157}" presName="parentText" presStyleLbl="node1" presStyleIdx="1" presStyleCnt="2" custScaleY="48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D8BBC-3374-4ABA-B871-B8C5131837C2}" type="pres">
      <dgm:prSet presAssocID="{2B44728F-F065-4650-A346-CBAA9EF1915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82BCE3-E995-421E-951D-C9149E31F7D5}" type="presOf" srcId="{2B44728F-F065-4650-A346-CBAA9EF19157}" destId="{B7F052AE-B45C-4EA3-B268-4E11EA1F6017}" srcOrd="0" destOrd="0" presId="urn:microsoft.com/office/officeart/2005/8/layout/vList2"/>
    <dgm:cxn modelId="{91FF8584-89BF-407B-9E6C-CDAA0CE56389}" srcId="{DA4E90E9-04ED-400A-961F-4A15C29E5144}" destId="{569A1D9B-E245-46DD-8999-ECCBFAEB8EA8}" srcOrd="0" destOrd="0" parTransId="{029892CF-0391-4FC1-B3E7-0B05238A0CA9}" sibTransId="{27946317-C889-4ABD-ACC4-401270B2A950}"/>
    <dgm:cxn modelId="{4D4396A0-B3A3-4B8B-8099-815AEE297D03}" type="presOf" srcId="{8A497A71-D73E-437D-B014-219CD131036F}" destId="{0FEEC7FF-684E-4D63-8BF3-0931D7DBF976}" srcOrd="0" destOrd="0" presId="urn:microsoft.com/office/officeart/2005/8/layout/vList2"/>
    <dgm:cxn modelId="{4E339602-05CF-42F3-A8B7-C6D64C8AE2AF}" type="presOf" srcId="{3BEEBFAD-D8A2-4760-B5F9-10E328057CC3}" destId="{9EBD8BBC-3374-4ABA-B871-B8C5131837C2}" srcOrd="0" destOrd="0" presId="urn:microsoft.com/office/officeart/2005/8/layout/vList2"/>
    <dgm:cxn modelId="{27EB6090-3E1C-415B-BF63-92EE14DBB132}" srcId="{2B44728F-F065-4650-A346-CBAA9EF19157}" destId="{3BEEBFAD-D8A2-4760-B5F9-10E328057CC3}" srcOrd="0" destOrd="0" parTransId="{08F7309D-E488-477E-BB34-E6FD290FE6CA}" sibTransId="{B9379C76-0E7E-4827-A40B-D0B5124094A6}"/>
    <dgm:cxn modelId="{1D26BEB6-96BB-4447-8BE7-47EABF663099}" type="presOf" srcId="{DA4E90E9-04ED-400A-961F-4A15C29E5144}" destId="{82AF199F-C5E5-495E-AF4A-297BB14AED68}" srcOrd="0" destOrd="0" presId="urn:microsoft.com/office/officeart/2005/8/layout/vList2"/>
    <dgm:cxn modelId="{B39AA0EF-1BC8-48E3-971D-6E17E09961C9}" type="presOf" srcId="{569A1D9B-E245-46DD-8999-ECCBFAEB8EA8}" destId="{DEF89642-3246-40A8-A483-45EC31964CA3}" srcOrd="0" destOrd="0" presId="urn:microsoft.com/office/officeart/2005/8/layout/vList2"/>
    <dgm:cxn modelId="{FD6A8CEB-5016-4357-90B1-FC2EDCEFB5AA}" srcId="{8A497A71-D73E-437D-B014-219CD131036F}" destId="{DA4E90E9-04ED-400A-961F-4A15C29E5144}" srcOrd="0" destOrd="0" parTransId="{D7EFDC0E-839C-45D8-85C9-A601E0E009E2}" sibTransId="{E484BE87-E852-4348-896C-AE560C5D7EB8}"/>
    <dgm:cxn modelId="{37A67D48-78F6-4278-B641-549E38643BBF}" srcId="{8A497A71-D73E-437D-B014-219CD131036F}" destId="{2B44728F-F065-4650-A346-CBAA9EF19157}" srcOrd="1" destOrd="0" parTransId="{D36F0666-8E44-4E1C-BEAC-6A9F09C52A73}" sibTransId="{D3482AA1-B2AA-48E9-B8D9-8501F5E66182}"/>
    <dgm:cxn modelId="{CBB8FB8A-8DC9-4986-990A-30D28A7EF6B1}" type="presParOf" srcId="{0FEEC7FF-684E-4D63-8BF3-0931D7DBF976}" destId="{82AF199F-C5E5-495E-AF4A-297BB14AED68}" srcOrd="0" destOrd="0" presId="urn:microsoft.com/office/officeart/2005/8/layout/vList2"/>
    <dgm:cxn modelId="{0D758A95-1F5A-44C2-99E2-836C57974541}" type="presParOf" srcId="{0FEEC7FF-684E-4D63-8BF3-0931D7DBF976}" destId="{DEF89642-3246-40A8-A483-45EC31964CA3}" srcOrd="1" destOrd="0" presId="urn:microsoft.com/office/officeart/2005/8/layout/vList2"/>
    <dgm:cxn modelId="{392999EB-BCF9-4DF1-9C20-4C392265EC1A}" type="presParOf" srcId="{0FEEC7FF-684E-4D63-8BF3-0931D7DBF976}" destId="{B7F052AE-B45C-4EA3-B268-4E11EA1F6017}" srcOrd="2" destOrd="0" presId="urn:microsoft.com/office/officeart/2005/8/layout/vList2"/>
    <dgm:cxn modelId="{C02B17E3-7A20-4729-9A71-B1308C1BB13D}" type="presParOf" srcId="{0FEEC7FF-684E-4D63-8BF3-0931D7DBF976}" destId="{9EBD8BBC-3374-4ABA-B871-B8C5131837C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AF199F-C5E5-495E-AF4A-297BB14AED68}">
      <dsp:nvSpPr>
        <dsp:cNvPr id="0" name=""/>
        <dsp:cNvSpPr/>
      </dsp:nvSpPr>
      <dsp:spPr>
        <a:xfrm>
          <a:off x="0" y="43443"/>
          <a:ext cx="8686800" cy="14933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Инструктивные материалы для работников ППЭ ГИА-9</a:t>
          </a:r>
          <a:endParaRPr lang="ru-RU" sz="2700" kern="1200" dirty="0"/>
        </a:p>
      </dsp:txBody>
      <dsp:txXfrm>
        <a:off x="0" y="43443"/>
        <a:ext cx="8686800" cy="1493312"/>
      </dsp:txXfrm>
    </dsp:sp>
    <dsp:sp modelId="{DEF89642-3246-40A8-A483-45EC31964CA3}">
      <dsp:nvSpPr>
        <dsp:cNvPr id="0" name=""/>
        <dsp:cNvSpPr/>
      </dsp:nvSpPr>
      <dsp:spPr>
        <a:xfrm>
          <a:off x="0" y="1536755"/>
          <a:ext cx="8686800" cy="1024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5806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hlinkClick xmlns:r="http://schemas.openxmlformats.org/officeDocument/2006/relationships" r:id="rId1"/>
            </a:rPr>
            <a:t>http://www.coko08.ru</a:t>
          </a:r>
          <a:r>
            <a:rPr lang="en-US" sz="2100" kern="1200" dirty="0" smtClean="0"/>
            <a:t> (</a:t>
          </a:r>
          <a:r>
            <a:rPr lang="ru-RU" sz="2100" kern="1200" dirty="0" smtClean="0"/>
            <a:t>12 МР по ГИА 9_2019)</a:t>
          </a:r>
          <a:endParaRPr lang="ru-RU" sz="2100" kern="1200" dirty="0"/>
        </a:p>
      </dsp:txBody>
      <dsp:txXfrm>
        <a:off x="0" y="1536755"/>
        <a:ext cx="8686800" cy="1024650"/>
      </dsp:txXfrm>
    </dsp:sp>
    <dsp:sp modelId="{B7F052AE-B45C-4EA3-B268-4E11EA1F6017}">
      <dsp:nvSpPr>
        <dsp:cNvPr id="0" name=""/>
        <dsp:cNvSpPr/>
      </dsp:nvSpPr>
      <dsp:spPr>
        <a:xfrm>
          <a:off x="0" y="2561405"/>
          <a:ext cx="8686800" cy="154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700" kern="1200" dirty="0" smtClean="0"/>
            <a:t>Демоверсии КИМ, критерии оценивания и спецификации по учебным предметам ОГЭ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0" y="2561405"/>
        <a:ext cx="8686800" cy="1549660"/>
      </dsp:txXfrm>
    </dsp:sp>
    <dsp:sp modelId="{9EBD8BBC-3374-4ABA-B871-B8C5131837C2}">
      <dsp:nvSpPr>
        <dsp:cNvPr id="0" name=""/>
        <dsp:cNvSpPr/>
      </dsp:nvSpPr>
      <dsp:spPr>
        <a:xfrm>
          <a:off x="0" y="4111066"/>
          <a:ext cx="8686800" cy="728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5806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hlinkClick xmlns:r="http://schemas.openxmlformats.org/officeDocument/2006/relationships" r:id="rId2"/>
            </a:rPr>
            <a:t>http://www.fipi.ru</a:t>
          </a:r>
          <a:r>
            <a:rPr lang="en-US" sz="2100" kern="1200" dirty="0" smtClean="0"/>
            <a:t> (www.coko08.ru</a:t>
          </a:r>
          <a:r>
            <a:rPr lang="ru-RU" sz="2100" kern="1200" dirty="0" smtClean="0"/>
            <a:t>)</a:t>
          </a:r>
          <a:endParaRPr lang="ru-RU" sz="2100" kern="1200" dirty="0"/>
        </a:p>
      </dsp:txBody>
      <dsp:txXfrm>
        <a:off x="0" y="4111066"/>
        <a:ext cx="8686800" cy="728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82B8A33-5DE8-4519-AE21-3A846802C50B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6FA0032-DAB7-4628-9E34-3A70D9ECBA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coko08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96752"/>
            <a:ext cx="8067672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проведения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ГИА-9 в 2019 году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573016"/>
            <a:ext cx="7854696" cy="17526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Основной этап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24.05.2019г – 02.06.2019г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P:\Молазаева Н.В\Баннеры\Образец баннера ЦОК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06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620688"/>
            <a:ext cx="8208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	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Для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выполнения заданий КИМ ОГЭ по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химии 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используется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Периодическая система химических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элементов Д.И. Менделеева,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таблица растворимости солей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, кислот и оснований в воде,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электрохимический  ряд напряжений металлов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и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непрограммируемый калькулятор.</a:t>
            </a:r>
            <a:endParaRPr lang="ru-RU" sz="2700" dirty="0">
              <a:solidFill>
                <a:schemeClr val="accent3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ОГЭ по физике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328592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 ОГЭ по физике включено экспериментальное </a:t>
            </a:r>
            <a:r>
              <a:rPr lang="ru-RU" b="1" dirty="0" smtClean="0"/>
              <a:t>задание, выполняемое на реальном оборудовании.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Для выполнения заданий КИМ ОГЭ по физике используется линейка, не содержащая справочной информации, для построения графиков; оптические и электрические схемы; непрограммируемый калькулятор; лабораторное оборудование для выполнения экспериментального задания по проведению измерения физических величин.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Экзамен проводится </a:t>
            </a:r>
            <a:r>
              <a:rPr lang="ru-RU" b="1" dirty="0" smtClean="0"/>
              <a:t>в кабинетах физики</a:t>
            </a:r>
            <a:r>
              <a:rPr lang="ru-RU" dirty="0" smtClean="0"/>
              <a:t>. При необходимости можно использовать другие кабинеты, отвечающие требованиям безопасности труда при выполнении экспериментальных заданий экзаменационной работы. </a:t>
            </a:r>
            <a:r>
              <a:rPr lang="ru-RU" b="1" dirty="0" smtClean="0"/>
              <a:t>На экзамене присутствует специалист по физике</a:t>
            </a:r>
            <a:r>
              <a:rPr lang="ru-RU" dirty="0" smtClean="0"/>
              <a:t>, который проводит перед экзаменом </a:t>
            </a:r>
            <a:r>
              <a:rPr lang="ru-RU" b="1" dirty="0" smtClean="0"/>
              <a:t>инструктаж по технике безопасности </a:t>
            </a:r>
            <a:r>
              <a:rPr lang="ru-RU" dirty="0" smtClean="0"/>
              <a:t>и следит за соблюдением правил безопасности труда во время работы обучающихся с лабораторным оборудованием (лаборант кабинета физики).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04800" y="188640"/>
            <a:ext cx="8686800" cy="640871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Комплекты лабораторного оборудования для выполнения лабораторной работы формируются заблаговременно, за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один-два дня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до проведения экзамена. Для подготовки лабораторного оборудования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пункты проведения за один-два дня до экзамена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сообщаются номера комплектов оборудования, которые будут использоваться на экзамене. Перечень комплектов оборудования для выполнения экспериментальных заданий составлен на основе типовых наборов  для фронтальных работ по физике, а также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на основе комплектов «ГИА лаборатория». 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	При отсутствии в ППЭ каких-либо приборов и материалов оборудование может быть заменено на аналогичное оборудование с другими характеристиками. В целях обеспечения объективного оценивания выполнения лабораторной работы участниками ОГЭ в случае замены оборудования на аналогичное с другими характеристиками необходимо довести до сведения экспертов предметной комиссии, осуществляющих проверку выполнения заданий, описание характеристик реально используемого на экзамене оборудования.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	Задания с развернутым ответом оцениваются двумя экспертами с учетом правильности и полноты ответа.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ОГЭ по информатике и информационно-коммуникационным технологиям (ИКТ)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		ОГЭ по информатике и информационно-коммуникационным технологиям состоит из 2-х частей: </a:t>
            </a:r>
            <a:r>
              <a:rPr lang="ru-RU" b="1" dirty="0" smtClean="0"/>
              <a:t>письменной и практической </a:t>
            </a:r>
            <a:r>
              <a:rPr lang="ru-RU" dirty="0" smtClean="0"/>
              <a:t>(выполнение заданий на компьютере).</a:t>
            </a:r>
          </a:p>
          <a:p>
            <a:pPr algn="just">
              <a:buNone/>
            </a:pPr>
            <a:r>
              <a:rPr lang="ru-RU" dirty="0" smtClean="0"/>
              <a:t>		Рекомендуется проведение экзамена (письменная и практическая части) в одной аудитории.</a:t>
            </a:r>
          </a:p>
          <a:p>
            <a:pPr algn="just">
              <a:buNone/>
            </a:pPr>
            <a:r>
              <a:rPr lang="ru-RU" dirty="0" smtClean="0"/>
              <a:t>		Часть 2 КИМ выполняется на компьютере. Проверяемым результатом выполнения задания  части 2 является файл.</a:t>
            </a:r>
          </a:p>
          <a:p>
            <a:pPr algn="just">
              <a:buNone/>
            </a:pPr>
            <a:r>
              <a:rPr lang="ru-RU" dirty="0" smtClean="0"/>
              <a:t>		Задания этой части подразумевают практическую работу участников ГИА за компьютером с использованием специального ПО. </a:t>
            </a:r>
          </a:p>
          <a:p>
            <a:pPr algn="just">
              <a:buNone/>
            </a:pPr>
            <a:r>
              <a:rPr lang="ru-RU" dirty="0" smtClean="0"/>
              <a:t>		Результатом исполнения каждого задания является отдельный файл</a:t>
            </a:r>
          </a:p>
          <a:p>
            <a:pPr algn="just">
              <a:buNone/>
            </a:pPr>
            <a:r>
              <a:rPr lang="ru-RU" dirty="0" smtClean="0"/>
              <a:t>		На компьютере должны быть установлены знакомые участникам ГИА программы.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04800" y="260648"/>
            <a:ext cx="8686800" cy="640871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200" dirty="0" smtClean="0">
                <a:solidFill>
                  <a:schemeClr val="tx2"/>
                </a:solidFill>
              </a:rPr>
              <a:t>	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Задание 20 части 2 дается в двух вариантах по выбору обучающегося: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первый вариант задания предусматривает разработку алгоритма для исполнителя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«Робот»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(рекомендуется использование учебной среды исполнителя «Робот». В качестве такой среды может использоваться, например, учебная среда разработки «Кумир», разработанная в НИИСИ РАН (http://www.niisi.ru/kumir), или любая другая среда, позволяющая моделировать исполнителя «Робот». В случае если синтаксис команд исполнителя в используемой среде отличается от того, который дан в задании, допускается внесение изменений в текст задания в части описания исполнителя «Робот».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При отсутствии учебной среды исполнителя «Робот» решение задания записывается в простом текстовом редакторе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второй вариант задания предусматривает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запись алгоритма на изучаемом языке программирования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(если изучение темы «Алгоритмизация» проводится с использованием языка программирования). В этом случае для выполнения задания необходима система программирования, используемая при обучении.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04800" y="260648"/>
            <a:ext cx="8686800" cy="640871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just"/>
            <a:r>
              <a:rPr lang="ru-RU" sz="3200" dirty="0" smtClean="0">
                <a:solidFill>
                  <a:schemeClr val="tx2"/>
                </a:solidFill>
              </a:rPr>
              <a:t>	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Выполнением каждого задания части 2 является отдельный файл, подготовленный в соответствующей программе (текстовом редакторе или электронной таблице). 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	Участники экзамена сохраняют данные файлы  в каталоге под именами, указанными организаторами экзамена (техническим специалистом).  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	В бланки ответов (после выполнения работы на компьютере) вписываются наименования файлов с выполненными заданиями, включающими в себя уникальный номер (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номер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КИМ).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	По окончании сдачи экзамена всеми участниками ГИА ответы (файлы) собираются техническим специалистом в каталоги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поаудиторно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, и направляются в РЦОИ для проведения экспертизы ответов на съемном электронном носителе.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	На выполнение заданий части 2 рекомендуется отводить 1 час 15 минут (75 минут).</a:t>
            </a: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ОГЭ по литературе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661248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	Экзаменационная работа по литературе состоит из двух частей.</a:t>
            </a:r>
          </a:p>
          <a:p>
            <a:pPr algn="just">
              <a:buNone/>
            </a:pPr>
            <a:r>
              <a:rPr lang="ru-RU" dirty="0" smtClean="0"/>
              <a:t>		При выполнении заданий всех частей экзаменационной работы участник ГИА имеет право пользоваться полными текстами художественных произведений, а также сборниками лирики (Список произведений, по которым могут формулироваться задания КИМ по литературе ОГЭ, представлен в </a:t>
            </a:r>
            <a:r>
              <a:rPr lang="ru-RU" b="1" dirty="0" smtClean="0"/>
              <a:t>Приложении 2 Спецификации КИМ для проведения в 2019 ОГЭ по литературе</a:t>
            </a:r>
            <a:r>
              <a:rPr lang="ru-RU" dirty="0" smtClean="0"/>
              <a:t>). </a:t>
            </a:r>
          </a:p>
          <a:p>
            <a:pPr algn="just">
              <a:buNone/>
            </a:pPr>
            <a:r>
              <a:rPr lang="ru-RU" dirty="0" smtClean="0"/>
              <a:t>		Художественные тексты не предоставляются индивидуально каждому участнику ГИА. Обучающиеся по мере необходимости работают с текстами за отдельными столами, на которых находятся нужные книги. При проведении экзамена необходимо подготовить книги в нескольких экземплярах для каждой аудитории  (в зависимости от наполнения). Книги следует подготовить таким образом, чтобы у обучающегося отсутствовала возможность работать с комментариями и вступительными статьями к художественным текстам (если таковые имеются). Организатор обеспечивает равные условия доступа </a:t>
            </a:r>
            <a:br>
              <a:rPr lang="ru-RU" dirty="0" smtClean="0"/>
            </a:br>
            <a:r>
              <a:rPr lang="ru-RU" dirty="0" smtClean="0"/>
              <a:t>к художественным текстам для всех участников экзамена. </a:t>
            </a:r>
          </a:p>
          <a:p>
            <a:pPr algn="just">
              <a:buNone/>
            </a:pPr>
            <a:r>
              <a:rPr lang="ru-RU" dirty="0" smtClean="0"/>
              <a:t>		При отсутствии возможности обеспечить каждого обучающегося отдельным столом для работы                                           с художественными текстами допускается их выдача на рабочее место обучающегося.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Инструктивные и методические материалы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196975"/>
          <a:ext cx="8686800" cy="4883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Бланк ответов №1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Z:\ГИА9-2019\техпортал\Макеты бланков ГИА-9 2019\Макеты бланков ГИА-9 2019\ОГЭ\Бланки ответов №1\Русский язык_2v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3791601" cy="5359167"/>
          </a:xfrm>
          <a:prstGeom prst="rect">
            <a:avLst/>
          </a:prstGeom>
          <a:noFill/>
        </p:spPr>
      </p:pic>
      <p:pic>
        <p:nvPicPr>
          <p:cNvPr id="2051" name="Picture 3" descr="Z:\ГИА9-2019\техпортал\Макеты бланков ГИА-9 2019\Макеты бланков ГИА-9 2019\ОГЭ\Бланки ответов №1\Математика_2v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4478" y="1196752"/>
            <a:ext cx="3769969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Бланк ответов №2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Z:\ГИА9-2018\Техпортал\Макеты бланков ГИА-9 2018\ОГЭ\Бланк 2\Двусторонний\Обратная сторона Бланка№2_двустор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196752"/>
            <a:ext cx="3666801" cy="5184576"/>
          </a:xfrm>
          <a:prstGeom prst="rect">
            <a:avLst/>
          </a:prstGeom>
          <a:noFill/>
        </p:spPr>
      </p:pic>
      <p:pic>
        <p:nvPicPr>
          <p:cNvPr id="3074" name="Picture 2" descr="Z:\ГИА9-2019\техпортал\Настроечные комплекты\ОГЭ\ДВУСТОРОННИЕ_БЕЗ_ЭКСП\IMG\bl_2.t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668078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Доставка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эм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ОГЭ в ППЭ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	В связи с автоматизированным распределением участников и организаторов по аудиториям соответствующие списки распределения доставляет член ГЭК вместе с экзаменационными материалами в день проведения экзамена не позднее, чем за 1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час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минут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до начала экзамена.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Дополнительный бланк ответов №2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Z:\ГИА9-2018\Техпортал\Макеты бланков ГИА-9 2018\ОГЭ\Бланк 2\Двусторонний\Обратная сторона Бланка№2_двустор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5" y="1196752"/>
            <a:ext cx="3666802" cy="5184576"/>
          </a:xfrm>
          <a:prstGeom prst="rect">
            <a:avLst/>
          </a:prstGeom>
          <a:noFill/>
        </p:spPr>
      </p:pic>
      <p:pic>
        <p:nvPicPr>
          <p:cNvPr id="4098" name="Picture 2" descr="Z:\ГИА9-2019\техпортал\Настроечные комплекты\ОГЭ\ДВУСТОРОННИЕ_БЕЗ_ЭКСП\IMG\bl_2x.t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3668077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Упаковка ЭМ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- в один возвратный доставочный пакет - бланки ответов № 1;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-в один возвратно доставочный пакет - бланки ответов № 2, в том числе и дополнительные бланки ответов №2. Дополнительный бланк ответов №2 необходимо размещать за основным бланком ответов №2;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-  конверты с КИМ;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- неиспользованные пакеты с ЭМ;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- конверт с черновиками.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контакты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500" dirty="0" smtClean="0"/>
              <a:t>ГОРЯЧАЯ ЛИНИЯ БУ РК «ЦОКО»</a:t>
            </a:r>
          </a:p>
          <a:p>
            <a:pPr algn="ctr">
              <a:buNone/>
            </a:pPr>
            <a:r>
              <a:rPr lang="ru-RU" sz="2500" dirty="0" smtClean="0"/>
              <a:t>РЦОИ:</a:t>
            </a:r>
          </a:p>
          <a:p>
            <a:pPr algn="ctr">
              <a:buNone/>
            </a:pPr>
            <a:r>
              <a:rPr lang="ru-RU" sz="2500" dirty="0" smtClean="0"/>
              <a:t>Телефоны: 8 (847) 22  3 – 90 – 90</a:t>
            </a:r>
          </a:p>
          <a:p>
            <a:pPr algn="ctr">
              <a:buNone/>
            </a:pPr>
            <a:endParaRPr lang="en-US" sz="2500" dirty="0" smtClean="0"/>
          </a:p>
          <a:p>
            <a:pPr algn="ctr">
              <a:buNone/>
            </a:pPr>
            <a:r>
              <a:rPr lang="en-US" sz="2500" dirty="0" smtClean="0"/>
              <a:t>E-mail: </a:t>
            </a:r>
            <a:r>
              <a:rPr lang="en-US" sz="2500" dirty="0" smtClean="0">
                <a:hlinkClick r:id="rId2"/>
              </a:rPr>
              <a:t>coko08@mail.ru</a:t>
            </a:r>
            <a:endParaRPr lang="en-US" sz="25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620688"/>
            <a:ext cx="84249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9512" y="1196752"/>
            <a:ext cx="8686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структуры и содержания КИМ 2019 по сравнению с 2018 годом отсутствуют. 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/>
              <a:t>Особенности расчета результатов по математике</a:t>
            </a:r>
            <a:endParaRPr lang="ru-RU" sz="3000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509464"/>
            <a:ext cx="91440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Максимальное количество баллов, которое может получить экзаменуемый за выполнение всей экзаменационной работы, – 32 балла. Из них – за модуль «Алгебра» – 20 баллов, за модуль «Геометрия» – 12 баллов.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минимальный результат выполнения экзаменационной работы, свидетельствующий об освоении Федерального компонента образовательного стандарта в предметной области «Математика», – 8 баллов, набранные в сумме за выполнение заданий обоих модулей, при условии, что из них не менее 2 баллов получено по модулю «Геометрия».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839200" cy="8382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Особенности проведения ОГЭ по русскому языку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472608"/>
          </a:xfrm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		При проведении ОГЭ по русскому языку в экзамен также включается изложение, текст которого записан на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аудионоситель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		Аудитории, выделяемые для проведения ОГЭ по русскому языку, оборудуются средствами воспроизведения аудиозаписи.</a:t>
            </a:r>
          </a:p>
          <a:p>
            <a:pPr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		Для воспроизведения текста изложения используется аудиозапись на электронном носителе (входит в комплект ЭМ). Для написания изложения технические специалисты или организаторы настраивают средство воспроизведения аудиозаписи так, чтобы было слышно всем участникам ГИА. </a:t>
            </a: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Аудиозапись прослушивается участниками ГИА дважды </a:t>
            </a:r>
            <a:br>
              <a:rPr lang="ru-RU" sz="5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с перерывом в 3-4 минуты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Во время прослушивания текста участникам ГИА разрешается делать записи на листах бумаги для черновиков.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После повторного прослушивания участники ГИА приступают к написанию изложению. Организаторы в аудитории отключают средство воспроизведения аудиозаписи.</a:t>
            </a:r>
          </a:p>
          <a:p>
            <a:pPr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		КИМ ОГЭ по русскому языку состоит из трех частей:</a:t>
            </a:r>
          </a:p>
          <a:p>
            <a:pPr algn="just">
              <a:buFont typeface="Arial" pitchFamily="34" charset="0"/>
              <a:buChar char="•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часть 1 – краткое изложение;</a:t>
            </a:r>
          </a:p>
          <a:p>
            <a:pPr algn="just">
              <a:buFont typeface="Arial" pitchFamily="34" charset="0"/>
              <a:buChar char="•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часть 2 – задания с кратким ответом на основе прочитанного текста;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часть 3 – задание открытого типа с развернутым ответом (сочинение) на основе того же прочитанного текста.</a:t>
            </a:r>
          </a:p>
          <a:p>
            <a:pPr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		В аудитории участникам ОГЭ на экзамене предоставляются орфографические словари, которыми участники ОГЭ пользуются при выполнении всех частей работы.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Проведение ОГЭ по иностранным языкам. Письменная часть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6051302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Письменная часть экзаменационной работы ОГЭ по иностранным языкам состоит из четырех разделов, в том числе раздела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все задания которого записаны на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аудионоситель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Аудитории, выделяемые для проведения раздела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оборудуются средствами воспроизведения аудиозаписи.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Для выполнения заданий раздела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технические специалисты или организаторы настраивают средство воспроизведения аудиозаписи так, чтобы было слышно всем участникам ГИА.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Вся процедура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записана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аудионоситель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воспроизводимый текст, предусмотренные паузы. Длительность звучания текста для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1,5–2 минуты. В аудиозаписи все тексты звучат дважды. Остановка и повторное воспроизведение аудиозаписи запрещаются.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участники ГИА не могут задавать вопросы или выходить из аудитории, так как шум может нарушить процедуру проведения экзамена. После окончания воспроизведения записи участники ГИА приступают к выполнению экзаменационной работы.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ОГЭ по иностранным языкам. </a:t>
            </a:r>
            <a:br>
              <a:rPr lang="ru-RU" dirty="0" smtClean="0"/>
            </a:br>
            <a:r>
              <a:rPr lang="ru-RU" dirty="0" smtClean="0"/>
              <a:t>Устная часть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		При проведении ОГЭ по иностранным языкам в экзамен, помимо письменной части, также включается раздел «Говорение», устные ответы на задания которого записываются на 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аудионосители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. Порядком не предусмотрен отказ участников ОГЭ по иностранным языкам от выполнения заданий раздела «Говорение». </a:t>
            </a:r>
          </a:p>
          <a:p>
            <a:pPr algn="just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		Для выполнения заданий раздела «Говорение» используются аудитории, оснащенные средствами цифровой аудиозаписи. Технические специалисты или организаторы настраивают средства цифровой аудиозаписи для осуществления качественной записи устных ответов.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51520" y="188640"/>
            <a:ext cx="8686800" cy="666936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Процедура проведения устной части экзамена включает выполнение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3-х заданий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чтение вслух небольшого текста (время на подготовку – 1,5 минуты, время чтения вслух текста – 2 минуты);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участие в условном диалоге-расспросе (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диалога записаны </a:t>
            </a:r>
            <a:b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2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аудионоситель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ответа на каждый вопрос не более 40 секунд);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монологическое высказывание на определенную тему с опорой на план (время на подготовку – 1,5 минут, время выполнения задания – 2 минуты).</a:t>
            </a:r>
          </a:p>
          <a:p>
            <a:pPr algn="just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Общее время ответа одного участника ОГЭ (включая время на подготовку) –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 мин.</a:t>
            </a:r>
          </a:p>
          <a:p>
            <a:pPr algn="just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 Каждое последующее задание выдается после окончания выполнения предыдущего задания. Все время ответа ведется аудиозапись.</a:t>
            </a:r>
          </a:p>
          <a:p>
            <a:pPr algn="just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Использование участниками ОГЭ по иностранным языкам (раздел «Говорение»)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листов бумаги для черновиков Порядком запрещено.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/>
              <a:t>ОГЭ по химии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		На выбор ОИВ предлагается две модели экзаменационной работы. Различие экзаменационных моделей 1 и 2 состоит в содержании и подходах к выполнению последних заданий экзаменационных вариантов:  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 smtClean="0">
                <a:solidFill>
                  <a:srgbClr val="FF0000"/>
                </a:solidFill>
              </a:rPr>
              <a:t>экзаменационная модель 1 содержит задание, предусматривающее выполнение «мысленного эксперимента»;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 smtClean="0"/>
              <a:t> экзаменационная модель 2 содержит задания, предусматривающие выполнение лабораторной работы (реального химического эксперимента).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401</TotalTime>
  <Words>381</Words>
  <Application>Microsoft Office PowerPoint</Application>
  <PresentationFormat>Экран (4:3)</PresentationFormat>
  <Paragraphs>86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   Особенности проведения  ГИА-9 в 2019 году </vt:lpstr>
      <vt:lpstr>Доставка эм ОГЭ в ППЭ</vt:lpstr>
      <vt:lpstr>Слайд 3</vt:lpstr>
      <vt:lpstr>Слайд 4</vt:lpstr>
      <vt:lpstr>Особенности проведения ОГЭ по русскому языку</vt:lpstr>
      <vt:lpstr>Проведение ОГЭ по иностранным языкам. Письменная часть  </vt:lpstr>
      <vt:lpstr>ОГЭ по иностранным языкам.  Устная часть  </vt:lpstr>
      <vt:lpstr>Слайд 8</vt:lpstr>
      <vt:lpstr>ОГЭ по химии</vt:lpstr>
      <vt:lpstr>Слайд 10</vt:lpstr>
      <vt:lpstr>ОГЭ по физике </vt:lpstr>
      <vt:lpstr>Слайд 12</vt:lpstr>
      <vt:lpstr>ОГЭ по информатике и информационно-коммуникационным технологиям (ИКТ) </vt:lpstr>
      <vt:lpstr>Слайд 14</vt:lpstr>
      <vt:lpstr>Слайд 15</vt:lpstr>
      <vt:lpstr>ОГЭ по литературе</vt:lpstr>
      <vt:lpstr>Инструктивные и методические материалы</vt:lpstr>
      <vt:lpstr>Бланк ответов №1</vt:lpstr>
      <vt:lpstr>Бланк ответов №2</vt:lpstr>
      <vt:lpstr>Дополнительный бланк ответов №2</vt:lpstr>
      <vt:lpstr>Упаковка ЭМ</vt:lpstr>
      <vt:lpstr>контакты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Особенности проведения  ГИА-9 в 2018 году </dc:title>
  <dc:creator>shalbunoab</dc:creator>
  <cp:lastModifiedBy>shalbunoab</cp:lastModifiedBy>
  <cp:revision>59</cp:revision>
  <dcterms:created xsi:type="dcterms:W3CDTF">2018-04-17T12:32:46Z</dcterms:created>
  <dcterms:modified xsi:type="dcterms:W3CDTF">2019-05-20T17:24:37Z</dcterms:modified>
</cp:coreProperties>
</file>