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302" r:id="rId3"/>
    <p:sldId id="304" r:id="rId4"/>
    <p:sldId id="261" r:id="rId5"/>
    <p:sldId id="258" r:id="rId6"/>
    <p:sldId id="301" r:id="rId7"/>
    <p:sldId id="288" r:id="rId8"/>
    <p:sldId id="291" r:id="rId9"/>
    <p:sldId id="292" r:id="rId10"/>
    <p:sldId id="303" r:id="rId11"/>
    <p:sldId id="305" r:id="rId12"/>
    <p:sldId id="280" r:id="rId13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37B"/>
    <a:srgbClr val="000000"/>
    <a:srgbClr val="DE54A3"/>
    <a:srgbClr val="124057"/>
    <a:srgbClr val="DD55B9"/>
    <a:srgbClr val="D959CA"/>
    <a:srgbClr val="DC66CE"/>
    <a:srgbClr val="E07AD4"/>
    <a:srgbClr val="FF5B5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 style 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84899" y="282365"/>
            <a:ext cx="645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ИСТОРИЧЕСКИЙ ДИКТАНТ НА ТЕМУ СОБЫТИЙ ВЕЛИКОЙ ОТЕЧЕСТВЕННОЙ ВОЙНЫ </a:t>
            </a:r>
          </a:p>
          <a:p>
            <a:pPr algn="ctr"/>
            <a:r>
              <a:rPr lang="ru-RU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«ДИКТАНТ ПОБЕДЫ»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9502" y="2698225"/>
            <a:ext cx="2143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апреля 2025 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4203" y="4450652"/>
            <a:ext cx="187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Элиста  2025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5774" y="1734372"/>
            <a:ext cx="5710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ДИКТАНТА ПОБЕДЫ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40A99-476A-476D-82D3-E13125BB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8" y="0"/>
            <a:ext cx="2200962" cy="27432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48704" y="277546"/>
            <a:ext cx="5873026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Нижняя часть бланка ответов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Рисунок2.png"/>
          <p:cNvPicPr>
            <a:picLocks noChangeAspect="1"/>
          </p:cNvPicPr>
          <p:nvPr/>
        </p:nvPicPr>
        <p:blipFill>
          <a:blip r:embed="rId3"/>
          <a:srcRect t="85222"/>
          <a:stretch>
            <a:fillRect/>
          </a:stretch>
        </p:blipFill>
        <p:spPr>
          <a:xfrm>
            <a:off x="619829" y="994178"/>
            <a:ext cx="7714862" cy="16446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05746" y="3264837"/>
            <a:ext cx="5206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начала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сдачи бланка ответов;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Метка об аннулировании результата участника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связи с нарушением правил проведения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Подпись организатора.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04" y="2687235"/>
            <a:ext cx="649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нижней части бланка ответов расположены поля, которые заполняются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организатором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после сдачи бланка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Рисунок 2" descr="DqIY24GlFk1byuav5Hvu.png"/>
          <p:cNvPicPr>
            <a:picLocks noChangeAspect="1"/>
          </p:cNvPicPr>
          <p:nvPr/>
        </p:nvPicPr>
        <p:blipFill>
          <a:blip r:embed="rId2"/>
          <a:srcRect b="275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6306" y="2387258"/>
            <a:ext cx="5148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 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ЖЕЛАЕМ УСПЕХА !</a:t>
            </a:r>
            <a:r>
              <a:rPr lang="ru-RU" dirty="0"/>
              <a:t>!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44" y="294572"/>
            <a:ext cx="5486400" cy="1301026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Контактная информация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РЦОИ Калмыкии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1549232" y="1626934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</a:p>
          <a:p>
            <a:pPr marL="38099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(здание политехнического колледжа)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115970" y="2539614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155184" y="1996307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4" y="2970294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31" y="3823681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13" y="265150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9184" y="31104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КОМПЛЕКТ МАТЕРИАЛОВ ДИКТАНТА СОСТОИТ ИЗ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БЛАНКА ОТВЕТОВ, ИНФОРМАЦИОННОГО ЛИСТА И КИМ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Содержимое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04" y="945086"/>
            <a:ext cx="2773824" cy="38614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/>
          <a:srcRect l="14562" t="13085" r="16925" b="13251"/>
          <a:stretch>
            <a:fillRect/>
          </a:stretch>
        </p:blipFill>
        <p:spPr>
          <a:xfrm>
            <a:off x="5914126" y="977120"/>
            <a:ext cx="2893178" cy="3829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инф лист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35772" y="945086"/>
            <a:ext cx="2884349" cy="3866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rcRect t="28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nx960x640.jpg">
            <a:extLst>
              <a:ext uri="{FF2B5EF4-FFF2-40B4-BE49-F238E27FC236}">
                <a16:creationId xmlns:a16="http://schemas.microsoft.com/office/drawing/2014/main" id="{BC98A672-8468-4F7F-B419-A0C2DA373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3" r="48126"/>
          <a:stretch>
            <a:fillRect/>
          </a:stretch>
        </p:blipFill>
        <p:spPr>
          <a:xfrm>
            <a:off x="5817552" y="1340528"/>
            <a:ext cx="2529499" cy="357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238080" y="389579"/>
            <a:ext cx="450606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Основные правила </a:t>
            </a:r>
            <a:br>
              <a:rPr lang="ru-RU" sz="2400" dirty="0"/>
            </a:br>
            <a:r>
              <a:rPr lang="ru-RU" sz="2400" dirty="0"/>
              <a:t>заполнения бланков</a:t>
            </a:r>
            <a:endParaRPr sz="2400"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302025" y="1954582"/>
            <a:ext cx="5254775" cy="2719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Бланки заполняются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гелевой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или капиллярной ручкой черного цвета.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Небрежное	написание	символов	может	привести	к 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Каждое поле в бланках заполняется, начиная с первой позиции (поля для занесения возраста участника и контактов для обратной связи).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 smtClean="0"/>
              <a:pPr/>
              <a:t>4</a:t>
            </a:fld>
            <a:endParaRPr/>
          </a:p>
        </p:txBody>
      </p:sp>
      <p:grpSp>
        <p:nvGrpSpPr>
          <p:cNvPr id="12" name="Google Shape;162;p18"/>
          <p:cNvGrpSpPr/>
          <p:nvPr/>
        </p:nvGrpSpPr>
        <p:grpSpPr>
          <a:xfrm>
            <a:off x="437950" y="558458"/>
            <a:ext cx="605325" cy="595281"/>
            <a:chOff x="1923675" y="1633650"/>
            <a:chExt cx="436000" cy="435975"/>
          </a:xfrm>
        </p:grpSpPr>
        <p:sp>
          <p:nvSpPr>
            <p:cNvPr id="1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9" name="image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6370" y="0"/>
            <a:ext cx="1417630" cy="20435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1208972" y="492551"/>
            <a:ext cx="5013858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/>
              <a:t>Категорически запрещается:</a:t>
            </a:r>
            <a:endParaRPr sz="28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435721" y="1442996"/>
            <a:ext cx="5842341" cy="27035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или в полях, заполненных типографским способом, какие-либо     записи    и    (или)    пометки,     не относящиеся к содержанию полей бланков Диктанта Победы;</a:t>
            </a:r>
          </a:p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Использовать для заполнения бланков цветные ручки вместо черной,  карандаш,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5" name="Знак запрета 4"/>
          <p:cNvSpPr/>
          <p:nvPr/>
        </p:nvSpPr>
        <p:spPr>
          <a:xfrm>
            <a:off x="527773" y="595278"/>
            <a:ext cx="521640" cy="472545"/>
          </a:xfrm>
          <a:prstGeom prst="noSmoking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363A77-61F3-4242-A40B-557283934E8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2830" y="436108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361B38-C04B-4799-98E7-CC2A8F00D18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1956" y="1344083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8F488-B8EB-40E1-97CE-51F26770DF0E}"/>
              </a:ext>
            </a:extLst>
          </p:cNvPr>
          <p:cNvPicPr/>
          <p:nvPr/>
        </p:nvPicPr>
        <p:blipFill>
          <a:blip r:embed="rId6"/>
          <a:srcRect t="18474" b="14324"/>
          <a:stretch>
            <a:fillRect/>
          </a:stretch>
        </p:blipFill>
        <p:spPr bwMode="auto">
          <a:xfrm rot="7044011">
            <a:off x="6260373" y="2589085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22C69-CA1A-4C5D-AEA3-BC1ABCCB77B5}"/>
              </a:ext>
            </a:extLst>
          </p:cNvPr>
          <p:cNvPicPr/>
          <p:nvPr/>
        </p:nvPicPr>
        <p:blipFill>
          <a:blip r:embed="rId7"/>
          <a:srcRect t="22150" r="11742" b="27361"/>
          <a:stretch>
            <a:fillRect/>
          </a:stretch>
        </p:blipFill>
        <p:spPr bwMode="auto">
          <a:xfrm>
            <a:off x="7617956" y="3799417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нак запрета 19">
            <a:extLst>
              <a:ext uri="{FF2B5EF4-FFF2-40B4-BE49-F238E27FC236}">
                <a16:creationId xmlns:a16="http://schemas.microsoft.com/office/drawing/2014/main" id="{EA8CE0C8-C3F3-4E81-9421-DC65B53A39D2}"/>
              </a:ext>
            </a:extLst>
          </p:cNvPr>
          <p:cNvSpPr/>
          <p:nvPr/>
        </p:nvSpPr>
        <p:spPr>
          <a:xfrm>
            <a:off x="6074453" y="243807"/>
            <a:ext cx="1692509" cy="159346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нак запрета 19">
            <a:extLst>
              <a:ext uri="{FF2B5EF4-FFF2-40B4-BE49-F238E27FC236}">
                <a16:creationId xmlns:a16="http://schemas.microsoft.com/office/drawing/2014/main" id="{CBB846C0-F688-46EC-B404-C5DE18CD1DD6}"/>
              </a:ext>
            </a:extLst>
          </p:cNvPr>
          <p:cNvSpPr/>
          <p:nvPr/>
        </p:nvSpPr>
        <p:spPr>
          <a:xfrm>
            <a:off x="7617956" y="1117446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Знак запрета 19">
            <a:extLst>
              <a:ext uri="{FF2B5EF4-FFF2-40B4-BE49-F238E27FC236}">
                <a16:creationId xmlns:a16="http://schemas.microsoft.com/office/drawing/2014/main" id="{399E84B0-4947-488C-8E09-C67506F01E1B}"/>
              </a:ext>
            </a:extLst>
          </p:cNvPr>
          <p:cNvSpPr/>
          <p:nvPr/>
        </p:nvSpPr>
        <p:spPr>
          <a:xfrm>
            <a:off x="6114853" y="2322374"/>
            <a:ext cx="1637911" cy="1650866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Знак запрета 19">
            <a:extLst>
              <a:ext uri="{FF2B5EF4-FFF2-40B4-BE49-F238E27FC236}">
                <a16:creationId xmlns:a16="http://schemas.microsoft.com/office/drawing/2014/main" id="{EC6170CC-9673-47A2-AF58-5FAA79AD9B35}"/>
              </a:ext>
            </a:extLst>
          </p:cNvPr>
          <p:cNvSpPr/>
          <p:nvPr/>
        </p:nvSpPr>
        <p:spPr>
          <a:xfrm>
            <a:off x="7503656" y="346685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инф ли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50" y="181596"/>
            <a:ext cx="3485027" cy="4708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12733" y="939988"/>
            <a:ext cx="4199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Бланк является </a:t>
            </a:r>
            <a:r>
              <a:rPr lang="ru-RU" sz="1600" b="1" dirty="0">
                <a:latin typeface="Century Gothic" pitchFamily="34" charset="0"/>
              </a:rPr>
              <a:t>НЕ </a:t>
            </a:r>
            <a:r>
              <a:rPr lang="ru-RU" sz="1600" dirty="0">
                <a:latin typeface="Century Gothic" pitchFamily="34" charset="0"/>
              </a:rPr>
              <a:t>машиночитаемой формой и содержит сведения об индивидуальном идентификационном номере участника.</a:t>
            </a:r>
            <a:br>
              <a:rPr lang="ru-RU" sz="1600" dirty="0">
                <a:latin typeface="Century Gothic" pitchFamily="34" charset="0"/>
              </a:rPr>
            </a:br>
            <a:r>
              <a:rPr lang="ru-RU" sz="1600" dirty="0">
                <a:latin typeface="Century Gothic" pitchFamily="34" charset="0"/>
              </a:rPr>
              <a:t>Данный лист </a:t>
            </a:r>
            <a:r>
              <a:rPr lang="ru-RU" sz="1600" b="1" u="sng" dirty="0">
                <a:latin typeface="Century Gothic" pitchFamily="34" charset="0"/>
              </a:rPr>
              <a:t>участник забирает с собой</a:t>
            </a:r>
            <a:r>
              <a:rPr lang="ru-RU" sz="1600" b="1" dirty="0">
                <a:latin typeface="Century Gothic" pitchFamily="34" charset="0"/>
              </a:rPr>
              <a:t> для того,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600" b="1" dirty="0">
                <a:latin typeface="Century Gothic" pitchFamily="34" charset="0"/>
              </a:rPr>
              <a:t>чтобы в день публикации результатов узнать свою оценку на сайте </a:t>
            </a:r>
            <a:r>
              <a:rPr lang="ru-RU" sz="1600" b="1" i="1" u="sng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диктантпобеды.рф</a:t>
            </a:r>
            <a:r>
              <a:rPr lang="ru-RU" sz="1600" b="1" dirty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по индивидуальному идентификационному номеру. </a:t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48702" y="651898"/>
            <a:ext cx="6594475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908261" y="1601595"/>
            <a:ext cx="3543300" cy="1540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Бланк является машиночитаемой формой и состоит </a:t>
            </a:r>
            <a:r>
              <a:rPr lang="ru-RU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4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4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4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5050679" y="128876"/>
            <a:ext cx="61369" cy="2239972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5044541" y="2405670"/>
            <a:ext cx="61369" cy="1828800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5054054" y="4277428"/>
            <a:ext cx="45719" cy="693471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11" name="Содержимое 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84" y="92054"/>
            <a:ext cx="3536089" cy="491111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5507520" y="1483102"/>
            <a:ext cx="3636480" cy="303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latin typeface="Century Gothic" pitchFamily="34" charset="0"/>
              </a:rPr>
              <a:t>Участником Диктанта Победы заполняются следующие поля верхней части бланка ответов:</a:t>
            </a:r>
          </a:p>
          <a:p>
            <a:pPr algn="ctr"/>
            <a:endParaRPr lang="ru-RU" b="1" dirty="0">
              <a:latin typeface="Century Gothic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800" dirty="0">
                <a:latin typeface="Century Gothic" pitchFamily="34" charset="0"/>
              </a:rPr>
              <a:t>Возраст;</a:t>
            </a:r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Пол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Род занятий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Контакты для обратной связи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 адрес электронной почты и номер телефона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Подпись участника</a:t>
            </a:r>
          </a:p>
          <a:p>
            <a:pPr marL="342900" indent="-342900"/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Содержимое 3" descr="Рисунок2.png"/>
          <p:cNvPicPr>
            <a:picLocks noChangeAspect="1"/>
          </p:cNvPicPr>
          <p:nvPr/>
        </p:nvPicPr>
        <p:blipFill>
          <a:blip r:embed="rId3"/>
          <a:srcRect t="1044" b="54353"/>
          <a:stretch>
            <a:fillRect/>
          </a:stretch>
        </p:blipFill>
        <p:spPr>
          <a:xfrm>
            <a:off x="246510" y="865052"/>
            <a:ext cx="5260359" cy="32586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5604" y="325174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Верхняя часть бланка ответов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40" y="15955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23" y="196380"/>
            <a:ext cx="5486400" cy="1084007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часть бланка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Область ответов участника 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4602" y="1387923"/>
            <a:ext cx="3370742" cy="1054568"/>
          </a:xfrm>
        </p:spPr>
        <p:txBody>
          <a:bodyPr/>
          <a:lstStyle/>
          <a:p>
            <a:r>
              <a:rPr lang="ru-RU" sz="1600" dirty="0">
                <a:latin typeface="Century Gothic" pitchFamily="34" charset="0"/>
              </a:rPr>
              <a:t>В средней части Бланка ответов находятся поля, предназначенные для записи результатов выполнения заданий. </a:t>
            </a:r>
          </a:p>
          <a:p>
            <a:pPr algn="just"/>
            <a:r>
              <a:rPr lang="ru-RU" sz="1600" b="1" dirty="0">
                <a:latin typeface="Century Gothic" pitchFamily="34" charset="0"/>
              </a:rPr>
              <a:t>Ответ</a:t>
            </a:r>
            <a:r>
              <a:rPr lang="ru-RU" sz="1600" dirty="0">
                <a:latin typeface="Century Gothic" pitchFamily="34" charset="0"/>
              </a:rPr>
              <a:t> на задание может быть </a:t>
            </a:r>
            <a:r>
              <a:rPr lang="ru-RU" sz="1600" b="1" dirty="0">
                <a:latin typeface="Century Gothic" pitchFamily="34" charset="0"/>
              </a:rPr>
              <a:t>только один.</a:t>
            </a:r>
          </a:p>
          <a:p>
            <a:pPr algn="just"/>
            <a:r>
              <a:rPr lang="ru-RU" sz="1400" dirty="0">
                <a:latin typeface="Century Gothic" pitchFamily="34" charset="0"/>
              </a:rPr>
              <a:t>Ответ на задания с выбором ответа записывается в виде символа «Х» («крестик»)</a:t>
            </a:r>
          </a:p>
          <a:p>
            <a:pPr algn="just"/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9" name="Содержимое 3" descr="Рисунок2.png"/>
          <p:cNvPicPr>
            <a:picLocks noChangeAspect="1"/>
          </p:cNvPicPr>
          <p:nvPr/>
        </p:nvPicPr>
        <p:blipFill>
          <a:blip r:embed="rId3"/>
          <a:srcRect l="521" t="45735" b="14403"/>
          <a:stretch>
            <a:fillRect/>
          </a:stretch>
        </p:blipFill>
        <p:spPr>
          <a:xfrm>
            <a:off x="406312" y="1405353"/>
            <a:ext cx="5028404" cy="27984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40" y="15955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acmorris templat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Macmorris · SlidesCarnival</Template>
  <TotalTime>2924</TotalTime>
  <Words>410</Words>
  <Application>Microsoft Office PowerPoint</Application>
  <PresentationFormat>Экран (16:9)</PresentationFormat>
  <Paragraphs>56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Courier New</vt:lpstr>
      <vt:lpstr>Century Gothic</vt:lpstr>
      <vt:lpstr>Times New Roman</vt:lpstr>
      <vt:lpstr>Calibri</vt:lpstr>
      <vt:lpstr>Chivo</vt:lpstr>
      <vt:lpstr>Roboto Slab</vt:lpstr>
      <vt:lpstr>Macmorris template</vt:lpstr>
      <vt:lpstr>Презентация PowerPoint</vt:lpstr>
      <vt:lpstr>Презентация PowerPoint</vt:lpstr>
      <vt:lpstr>Презентация PowerPoint</vt:lpstr>
      <vt:lpstr>Основные правила  заполнения бланков</vt:lpstr>
      <vt:lpstr>Категорически запрещается:</vt:lpstr>
      <vt:lpstr>Презентация PowerPoint</vt:lpstr>
      <vt:lpstr>Бланк ответов</vt:lpstr>
      <vt:lpstr>Презентация PowerPoint</vt:lpstr>
      <vt:lpstr> Средняя часть бланка ( Область ответов участника )</vt:lpstr>
      <vt:lpstr>Нижняя часть бланка ответов</vt:lpstr>
      <vt:lpstr>Презентация PowerPoint</vt:lpstr>
      <vt:lpstr>Контактная информация РЦОИ Калмыкии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Диктант Победы</dc:title>
  <dc:creator>Булгун Яндонова</dc:creator>
  <cp:lastModifiedBy>1</cp:lastModifiedBy>
  <cp:revision>120</cp:revision>
  <dcterms:modified xsi:type="dcterms:W3CDTF">2025-04-21T07:09:52Z</dcterms:modified>
</cp:coreProperties>
</file>