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306" r:id="rId3"/>
    <p:sldId id="307" r:id="rId4"/>
    <p:sldId id="302" r:id="rId5"/>
    <p:sldId id="304" r:id="rId6"/>
    <p:sldId id="261" r:id="rId7"/>
    <p:sldId id="258" r:id="rId8"/>
    <p:sldId id="301" r:id="rId9"/>
    <p:sldId id="259" r:id="rId10"/>
    <p:sldId id="291" r:id="rId11"/>
    <p:sldId id="292" r:id="rId12"/>
    <p:sldId id="303" r:id="rId13"/>
    <p:sldId id="308" r:id="rId14"/>
    <p:sldId id="305" r:id="rId15"/>
    <p:sldId id="280" r:id="rId16"/>
  </p:sldIdLst>
  <p:sldSz cx="9144000" cy="5143500" type="screen16x9"/>
  <p:notesSz cx="9144000" cy="6858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37B"/>
    <a:srgbClr val="000000"/>
    <a:srgbClr val="DE54A3"/>
    <a:srgbClr val="124057"/>
    <a:srgbClr val="DD55B9"/>
    <a:srgbClr val="D959CA"/>
    <a:srgbClr val="DC66CE"/>
    <a:srgbClr val="E07AD4"/>
    <a:srgbClr val="FF5B5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 style 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3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avLst/>
              <a:gdLst/>
              <a:ahLst/>
              <a:cxnLst/>
              <a:rect l="l" t="t" r="r" b="b"/>
              <a:pathLst>
                <a:path w="2856819" h="1607343" extrusionOk="0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avLst/>
              <a:gdLst/>
              <a:ahLst/>
              <a:cxnLst/>
              <a:rect l="l" t="t" r="r" b="b"/>
              <a:pathLst>
                <a:path w="319904" h="223242" extrusionOk="0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avLst/>
              <a:gdLst/>
              <a:ahLst/>
              <a:cxnLst/>
              <a:rect l="l" t="t" r="r" b="b"/>
              <a:pathLst>
                <a:path w="1380795" h="242589" extrusionOk="0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avLst/>
              <a:gdLst/>
              <a:ahLst/>
              <a:cxnLst/>
              <a:rect l="l" t="t" r="r" b="b"/>
              <a:pathLst>
                <a:path w="202358" h="202406" extrusionOk="0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3"/>
          <a:srcRect l="26123" t="8748" r="24010" b="16783"/>
          <a:stretch>
            <a:fillRect/>
          </a:stretch>
        </p:blipFill>
        <p:spPr>
          <a:xfrm>
            <a:off x="433731" y="0"/>
            <a:ext cx="2304714" cy="3577820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84899" y="173623"/>
            <a:ext cx="64591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ИСТОРИЧЕСКИЙ ДИКТАНТ НА ТЕМУ СОБЫТИЙ ВЕЛИКОЙ ОТЕЧЕСТВЕННОЙ ВОЙНЫ </a:t>
            </a:r>
          </a:p>
          <a:p>
            <a:pPr algn="ctr"/>
            <a:r>
              <a:rPr lang="ru-RU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«ДИКТАНТ ПОБЕДЫ»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150" y="2937034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АПРЕЛЯ 2023 г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2690" y="4380802"/>
            <a:ext cx="1871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MS UI Gothic" pitchFamily="34" charset="-128"/>
                <a:cs typeface="Times New Roman" pitchFamily="18" charset="0"/>
              </a:rPr>
              <a:t>Элиста 2023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3424" y="1486937"/>
            <a:ext cx="645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ЗАПОЛНЕНИЯ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ДИКТАНТА ПОБЕДЫ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3C3445C3-B0C1-42E8-B358-909AAFE8A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766" y="3804871"/>
            <a:ext cx="1871759" cy="110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067E0-ED3A-4298-971B-06F862A634E6}"/>
              </a:ext>
            </a:extLst>
          </p:cNvPr>
          <p:cNvSpPr txBox="1"/>
          <p:nvPr/>
        </p:nvSpPr>
        <p:spPr>
          <a:xfrm>
            <a:off x="2684899" y="2332326"/>
            <a:ext cx="623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ОБРАБОТКИ ИНФОРМАЦИИ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5507520" y="1483102"/>
            <a:ext cx="3636480" cy="2494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latin typeface="Century Gothic" pitchFamily="34" charset="0"/>
              </a:rPr>
              <a:t>Участником Диктанта Победы заполняются следующие поля верхней части бланка ответов:</a:t>
            </a:r>
          </a:p>
          <a:p>
            <a:pPr algn="ctr"/>
            <a:endParaRPr lang="ru-RU" b="1" dirty="0">
              <a:latin typeface="Century Gothic" pitchFamily="34" charset="0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>
                <a:latin typeface="Century Gothic" pitchFamily="34" charset="0"/>
              </a:rPr>
              <a:t>Возраст;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Пол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Род занятий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Контакты для обратной связи</a:t>
            </a:r>
            <a:r>
              <a:rPr lang="en-US" b="1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u="sng" dirty="0">
                <a:solidFill>
                  <a:srgbClr val="FF0000"/>
                </a:solidFill>
                <a:latin typeface="Century Gothic" pitchFamily="34" charset="0"/>
              </a:rPr>
              <a:t>адрес электронной почты и номер телефона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Подпись участника</a:t>
            </a:r>
          </a:p>
          <a:p>
            <a:pPr marL="342900" indent="-342900"/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4" name="Содержимое 3" descr="Рисунок2.png"/>
          <p:cNvPicPr>
            <a:picLocks noChangeAspect="1"/>
          </p:cNvPicPr>
          <p:nvPr/>
        </p:nvPicPr>
        <p:blipFill>
          <a:blip r:embed="rId3"/>
          <a:srcRect t="1044" b="54353"/>
          <a:stretch>
            <a:fillRect/>
          </a:stretch>
        </p:blipFill>
        <p:spPr>
          <a:xfrm>
            <a:off x="246510" y="865052"/>
            <a:ext cx="5260359" cy="32586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5604" y="325174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B0604020202020204" charset="0"/>
                <a:ea typeface="Roboto Slab" panose="020B0604020202020204" charset="0"/>
              </a:rPr>
              <a:t>Верхняя часть бланка ответов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62" y="7700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23" y="196380"/>
            <a:ext cx="5486400" cy="1084007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часть бланка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Область ответов участника 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4602" y="1387923"/>
            <a:ext cx="3370742" cy="1054568"/>
          </a:xfrm>
        </p:spPr>
        <p:txBody>
          <a:bodyPr/>
          <a:lstStyle/>
          <a:p>
            <a:r>
              <a:rPr lang="ru-RU" sz="1600" dirty="0">
                <a:latin typeface="Century Gothic" pitchFamily="34" charset="0"/>
              </a:rPr>
              <a:t>В средней части Бланка ответов находятся поля, предназначенные для записи результатов выполнения заданий. </a:t>
            </a:r>
          </a:p>
          <a:p>
            <a:pPr algn="just"/>
            <a:r>
              <a:rPr lang="ru-RU" sz="1600" b="1" dirty="0">
                <a:latin typeface="Century Gothic" pitchFamily="34" charset="0"/>
              </a:rPr>
              <a:t>Ответ</a:t>
            </a:r>
            <a:r>
              <a:rPr lang="ru-RU" sz="1600" dirty="0">
                <a:latin typeface="Century Gothic" pitchFamily="34" charset="0"/>
              </a:rPr>
              <a:t> на задание может быть </a:t>
            </a:r>
            <a:r>
              <a:rPr lang="ru-RU" sz="1600" b="1" dirty="0">
                <a:latin typeface="Century Gothic" pitchFamily="34" charset="0"/>
              </a:rPr>
              <a:t>только один.</a:t>
            </a:r>
          </a:p>
          <a:p>
            <a:pPr algn="just"/>
            <a:r>
              <a:rPr lang="ru-RU" sz="1400" dirty="0">
                <a:latin typeface="Century Gothic" pitchFamily="34" charset="0"/>
              </a:rPr>
              <a:t>Ответ на задания с выбором ответа записывается в виде символа «Х» («крестик»)</a:t>
            </a:r>
          </a:p>
          <a:p>
            <a:pPr algn="just"/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9" name="Содержимое 3" descr="Рисунок2.png"/>
          <p:cNvPicPr>
            <a:picLocks noChangeAspect="1"/>
          </p:cNvPicPr>
          <p:nvPr/>
        </p:nvPicPr>
        <p:blipFill>
          <a:blip r:embed="rId3"/>
          <a:srcRect l="521" t="45735" b="14403"/>
          <a:stretch>
            <a:fillRect/>
          </a:stretch>
        </p:blipFill>
        <p:spPr>
          <a:xfrm>
            <a:off x="406312" y="1405353"/>
            <a:ext cx="5028404" cy="27984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40" y="159559"/>
            <a:ext cx="2049034" cy="115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48704" y="277546"/>
            <a:ext cx="5873026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Нижняя часть бланка ответов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Рисунок2.png"/>
          <p:cNvPicPr>
            <a:picLocks noChangeAspect="1"/>
          </p:cNvPicPr>
          <p:nvPr/>
        </p:nvPicPr>
        <p:blipFill>
          <a:blip r:embed="rId3"/>
          <a:srcRect t="85222"/>
          <a:stretch>
            <a:fillRect/>
          </a:stretch>
        </p:blipFill>
        <p:spPr>
          <a:xfrm>
            <a:off x="619829" y="994178"/>
            <a:ext cx="7714862" cy="164469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05746" y="3264837"/>
            <a:ext cx="5206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начала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Время сдачи бланка ответов;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Метка об аннулировании результата участника</a:t>
            </a:r>
            <a:r>
              <a:rPr lang="en-US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связи с нарушением правил проведения Диктанта Победы;</a:t>
            </a:r>
            <a:endParaRPr kumimoji="0" lang="ru-RU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6438" algn="l"/>
                <a:tab pos="708025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Подпись организатора.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04" y="2687235"/>
            <a:ext cx="649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нижней части бланка ответов расположены поля, которые заполняются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организатором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b="1" u="heavy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после сдачи бланка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0E1C657-485D-4DBE-9FBA-6405D93B8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63AAE-94D7-477C-B18B-27C559014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0" t="4958" b="4228"/>
          <a:stretch/>
        </p:blipFill>
        <p:spPr>
          <a:xfrm>
            <a:off x="4248971" y="922513"/>
            <a:ext cx="2686384" cy="342281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05FE37-8789-4048-99F1-F5D0C422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43" y="981752"/>
            <a:ext cx="3710358" cy="23580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B6D53E-5E30-4050-838D-D7CB05616C9E}"/>
              </a:ext>
            </a:extLst>
          </p:cNvPr>
          <p:cNvSpPr txBox="1"/>
          <p:nvPr/>
        </p:nvSpPr>
        <p:spPr>
          <a:xfrm>
            <a:off x="379043" y="3411740"/>
            <a:ext cx="3869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мероприятия 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рганизатором заполняются сопроводительные бланки к конвертам с материалами, в которых содержится информация </a:t>
            </a:r>
            <a:r>
              <a:rPr lang="ru-RU" sz="1200" b="1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номере региональной площадки и номере аудитории, а также количественные сведения по заполненным бланкам ответов, неиспользованным бланкам и КИМ. </a:t>
            </a:r>
            <a:endParaRPr lang="ru-RU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7B6B-B265-4D5E-9BB6-2A0977460C83}"/>
              </a:ext>
            </a:extLst>
          </p:cNvPr>
          <p:cNvSpPr txBox="1"/>
          <p:nvPr/>
        </p:nvSpPr>
        <p:spPr>
          <a:xfrm>
            <a:off x="7040859" y="850106"/>
            <a:ext cx="210314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 специалистом заполняется акт приема-передачи, в котором указываются: </a:t>
            </a:r>
            <a:r>
              <a:rPr lang="ru-RU" sz="1200" b="1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количестве передаваемых конвертов с аудитории региональной площадки. </a:t>
            </a:r>
          </a:p>
          <a:p>
            <a:r>
              <a:rPr lang="ru-RU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каждой аудитории региональной площадки организатор передает ответственным специалистам от ОИВ </a:t>
            </a:r>
            <a:r>
              <a:rPr lang="ru-RU" sz="1200" b="1" i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конверта с упакованными материалами и один акт приема-передачи.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8" name="Google Shape;138;p15">
            <a:extLst>
              <a:ext uri="{FF2B5EF4-FFF2-40B4-BE49-F238E27FC236}">
                <a16:creationId xmlns:a16="http://schemas.microsoft.com/office/drawing/2014/main" id="{330BC879-5DAC-4967-AB9E-45767CB0C8B4}"/>
              </a:ext>
            </a:extLst>
          </p:cNvPr>
          <p:cNvSpPr txBox="1">
            <a:spLocks/>
          </p:cNvSpPr>
          <p:nvPr/>
        </p:nvSpPr>
        <p:spPr>
          <a:xfrm>
            <a:off x="-51051" y="162100"/>
            <a:ext cx="8484385" cy="76041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СОПРОВОДИТЕЛЬНЫЕ ДОКУМЕНТЫ «ДИКТАНТА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147921662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pic>
        <p:nvPicPr>
          <p:cNvPr id="3" name="Рисунок 2" descr="DqIY24GlFk1byuav5Hvu.png"/>
          <p:cNvPicPr>
            <a:picLocks noChangeAspect="1"/>
          </p:cNvPicPr>
          <p:nvPr/>
        </p:nvPicPr>
        <p:blipFill>
          <a:blip r:embed="rId2"/>
          <a:srcRect b="275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6306" y="2387258"/>
            <a:ext cx="5148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 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ЖЕЛАЕМ УСПЕХА !</a:t>
            </a:r>
            <a:r>
              <a:rPr lang="ru-RU" dirty="0"/>
              <a:t>!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44" y="294572"/>
            <a:ext cx="5486400" cy="1301026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Контактная информация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РЦОИ Калмыкии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1549232" y="1626934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</a:p>
          <a:p>
            <a:pPr marL="38099" indent="0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(здание политехнического колледжа)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115970" y="2539614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155184" y="1996307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04" y="2970294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31" y="3823681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13" y="265150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85844F-6BDE-4CF8-A0B3-3DA0BB804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5" name="Google Shape;138;p15">
            <a:extLst>
              <a:ext uri="{FF2B5EF4-FFF2-40B4-BE49-F238E27FC236}">
                <a16:creationId xmlns:a16="http://schemas.microsoft.com/office/drawing/2014/main" id="{D08F4E84-5A2A-4018-BC7A-2DC241510435}"/>
              </a:ext>
            </a:extLst>
          </p:cNvPr>
          <p:cNvSpPr txBox="1">
            <a:spLocks/>
          </p:cNvSpPr>
          <p:nvPr/>
        </p:nvSpPr>
        <p:spPr>
          <a:xfrm>
            <a:off x="659615" y="-88060"/>
            <a:ext cx="8484385" cy="76041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СОПРОВОДИТЕЛЬНЫЕ ДОКУМЕНТЫ «ДИКТАНТА ПОБЕДЫ»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B6654A-8329-4F3F-AF54-55F36F8EC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"/>
          <a:stretch/>
        </p:blipFill>
        <p:spPr>
          <a:xfrm>
            <a:off x="1589545" y="531335"/>
            <a:ext cx="2996311" cy="419331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A98CE-C27A-4076-8C87-9D3C70E8E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" t="4958" b="4228"/>
          <a:stretch/>
        </p:blipFill>
        <p:spPr>
          <a:xfrm>
            <a:off x="5393519" y="531335"/>
            <a:ext cx="3128074" cy="398558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D119DB-D5CF-44BF-BC39-7B54D4E2D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522" y="2193983"/>
            <a:ext cx="4237408" cy="269306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B10F79-88AF-445B-86BC-0007DCAB84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3" t="35127" r="63519" b="2151"/>
          <a:stretch/>
        </p:blipFill>
        <p:spPr>
          <a:xfrm>
            <a:off x="640977" y="1542090"/>
            <a:ext cx="2689172" cy="350606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unnamed.png">
            <a:extLst>
              <a:ext uri="{FF2B5EF4-FFF2-40B4-BE49-F238E27FC236}">
                <a16:creationId xmlns:a16="http://schemas.microsoft.com/office/drawing/2014/main" id="{8D8A7CA2-AFCE-40B3-A9DB-EFB4A38A45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123" t="8748" r="24010" b="16783"/>
          <a:stretch>
            <a:fillRect/>
          </a:stretch>
        </p:blipFill>
        <p:spPr>
          <a:xfrm>
            <a:off x="300752" y="1"/>
            <a:ext cx="866214" cy="1344705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04583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9D4390-35C5-4074-AD71-C4881DBC56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132" y="4759250"/>
            <a:ext cx="349200" cy="3240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BEB4E-AC3E-47BE-BB64-0ADF46BA0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" b="59010"/>
          <a:stretch/>
        </p:blipFill>
        <p:spPr>
          <a:xfrm>
            <a:off x="511255" y="1098093"/>
            <a:ext cx="3696861" cy="207682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0626464F-A5F6-4F5C-A036-B0CEE4149E47}"/>
              </a:ext>
            </a:extLst>
          </p:cNvPr>
          <p:cNvSpPr txBox="1">
            <a:spLocks/>
          </p:cNvSpPr>
          <p:nvPr/>
        </p:nvSpPr>
        <p:spPr>
          <a:xfrm>
            <a:off x="2554702" y="283022"/>
            <a:ext cx="3370742" cy="26379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D8742-DE77-4F9E-BF2E-B64825F1CE18}"/>
              </a:ext>
            </a:extLst>
          </p:cNvPr>
          <p:cNvSpPr txBox="1"/>
          <p:nvPr/>
        </p:nvSpPr>
        <p:spPr>
          <a:xfrm>
            <a:off x="4208116" y="760413"/>
            <a:ext cx="34346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ведомости участников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Диктанта организатор заполняет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региональной площадки.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При регистрации участника на региональной площадке организатор </a:t>
            </a:r>
            <a:r>
              <a:rPr lang="ru-RU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вписывает фамилию и инициалы участника в ведомость Диктанта и выдает ему комплект с бланками Диктанта Победы.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9AE61-50CA-4C48-A925-6642F787C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35126" r="63519" b="42274"/>
          <a:stretch/>
        </p:blipFill>
        <p:spPr>
          <a:xfrm>
            <a:off x="1427385" y="3296681"/>
            <a:ext cx="3696861" cy="17367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Google Shape;138;p15">
            <a:extLst>
              <a:ext uri="{FF2B5EF4-FFF2-40B4-BE49-F238E27FC236}">
                <a16:creationId xmlns:a16="http://schemas.microsoft.com/office/drawing/2014/main" id="{8E1304EC-D002-46D5-BDDD-D904A353D9D1}"/>
              </a:ext>
            </a:extLst>
          </p:cNvPr>
          <p:cNvSpPr txBox="1">
            <a:spLocks/>
          </p:cNvSpPr>
          <p:nvPr/>
        </p:nvSpPr>
        <p:spPr>
          <a:xfrm>
            <a:off x="281611" y="-28674"/>
            <a:ext cx="8484385" cy="76041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РЕГИСТРАЦИЯ УЧАСТНИКОВ «ДИКТАНТА ПОБЕДЫ»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BF669-328A-433D-844C-C679D6440BEF}"/>
              </a:ext>
            </a:extLst>
          </p:cNvPr>
          <p:cNvSpPr txBox="1"/>
          <p:nvPr/>
        </p:nvSpPr>
        <p:spPr>
          <a:xfrm>
            <a:off x="5124246" y="3484596"/>
            <a:ext cx="3434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ДЛЯ ПЛОЩАДОК СИЛОВЫХ ВЕДОМСТВ.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EC5D8-242C-49C5-A6BA-FAFDBDEBA660}"/>
              </a:ext>
            </a:extLst>
          </p:cNvPr>
          <p:cNvSpPr txBox="1"/>
          <p:nvPr/>
        </p:nvSpPr>
        <p:spPr>
          <a:xfrm>
            <a:off x="316885" y="637011"/>
            <a:ext cx="408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</a:rPr>
              <a:t>ВСЕ ПЛОЩАДКИ, </a:t>
            </a:r>
            <a:r>
              <a:rPr lang="ru-RU" sz="1200" i="1" dirty="0">
                <a:solidFill>
                  <a:schemeClr val="bg1"/>
                </a:solidFill>
                <a:latin typeface="Arial Black" panose="020B0A04020102020204" pitchFamily="34" charset="0"/>
              </a:rPr>
              <a:t>ЗА ИСКЛЮЧЕНИЕМ ПЛОЩАДОК СИЛОВЫХ ВЕДОМСТВ</a:t>
            </a:r>
          </a:p>
        </p:txBody>
      </p:sp>
      <p:pic>
        <p:nvPicPr>
          <p:cNvPr id="15" name="Рисунок 14" descr="unnamed.png">
            <a:extLst>
              <a:ext uri="{FF2B5EF4-FFF2-40B4-BE49-F238E27FC236}">
                <a16:creationId xmlns:a16="http://schemas.microsoft.com/office/drawing/2014/main" id="{4AD676A0-FA2C-4ACE-A75A-EE2AD04534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23" t="8748" r="24010" b="16783"/>
          <a:stretch>
            <a:fillRect/>
          </a:stretch>
        </p:blipFill>
        <p:spPr>
          <a:xfrm>
            <a:off x="8025409" y="0"/>
            <a:ext cx="866214" cy="1344705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0B85A6F-028A-4DEA-A8C2-A706A826A035}"/>
              </a:ext>
            </a:extLst>
          </p:cNvPr>
          <p:cNvSpPr/>
          <p:nvPr/>
        </p:nvSpPr>
        <p:spPr>
          <a:xfrm>
            <a:off x="3305631" y="4210050"/>
            <a:ext cx="1473985" cy="296439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83B553-D34F-45FC-9B77-1A8128F8D5A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779616" y="3670300"/>
            <a:ext cx="440084" cy="6879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382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484" y="203096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КОМПЛЕКТ МАТЕРИАЛОВ ДИКТАНТА СОСТОИТ ИЗ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БЛАНКА ОТВЕТОВ, ИНФОРМАЦИОННОГО ЛИСТА И КИМ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Содержимое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153" y="950640"/>
            <a:ext cx="2773824" cy="386146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/>
          <a:srcRect l="14562" t="13085" r="16925" b="13251"/>
          <a:stretch>
            <a:fillRect/>
          </a:stretch>
        </p:blipFill>
        <p:spPr>
          <a:xfrm>
            <a:off x="4946349" y="957361"/>
            <a:ext cx="2893178" cy="3829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93BBB3-A672-4D5B-8706-0514B7014C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2" t="864" r="782"/>
          <a:stretch/>
        </p:blipFill>
        <p:spPr>
          <a:xfrm>
            <a:off x="4434696" y="936747"/>
            <a:ext cx="2861454" cy="3876550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rcRect t="286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8A60F-ACC7-42E2-AAA3-5FB45C81F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04" b="320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238080" y="389579"/>
            <a:ext cx="450606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/>
              <a:t>Основные правила </a:t>
            </a:r>
            <a:br>
              <a:rPr lang="ru-RU" sz="2400" dirty="0"/>
            </a:br>
            <a:r>
              <a:rPr lang="ru-RU" sz="2400" dirty="0"/>
              <a:t>заполнения бланков</a:t>
            </a:r>
            <a:endParaRPr sz="2400"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508132" y="1677671"/>
            <a:ext cx="6874922" cy="2316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Бланки  заполняются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гелевой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ручкой черного цвета.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Небрежное	написание	символов	может привести	к тому, что при автоматизированной обработке символ может быть распознан неправильно.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Каждое поле в бланках заполняется, начиная </a:t>
            </a:r>
            <a:r>
              <a:rPr lang="ru-RU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 первой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позиции (поля для занесения возраста участника и контактов для обратной связи).</a:t>
            </a:r>
          </a:p>
        </p:txBody>
      </p: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 smtClean="0"/>
              <a:pPr/>
              <a:t>6</a:t>
            </a:fld>
            <a:endParaRPr/>
          </a:p>
        </p:txBody>
      </p:sp>
      <p:grpSp>
        <p:nvGrpSpPr>
          <p:cNvPr id="12" name="Google Shape;162;p18"/>
          <p:cNvGrpSpPr/>
          <p:nvPr/>
        </p:nvGrpSpPr>
        <p:grpSpPr>
          <a:xfrm>
            <a:off x="437950" y="558458"/>
            <a:ext cx="605325" cy="595281"/>
            <a:chOff x="1923675" y="1633650"/>
            <a:chExt cx="436000" cy="435975"/>
          </a:xfrm>
        </p:grpSpPr>
        <p:sp>
          <p:nvSpPr>
            <p:cNvPr id="1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pic>
        <p:nvPicPr>
          <p:cNvPr id="19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536" y="1473754"/>
            <a:ext cx="1417630" cy="204359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1208972" y="492551"/>
            <a:ext cx="5013858" cy="760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/>
              <a:t>Категорически запрещается:</a:t>
            </a:r>
            <a:endParaRPr sz="28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435721" y="1442996"/>
            <a:ext cx="5842341" cy="27035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какие-либо     записи    и    (или)    пометки,     не относящиеся к содержанию полей бланков Диктанта Победы;</a:t>
            </a:r>
          </a:p>
          <a:p>
            <a:pPr marL="285741" indent="-285741">
              <a:buBlip>
                <a:blip r:embed="rId3"/>
              </a:buBlip>
            </a:pP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Использовать для заполнения бланков цветные ручки вместо черной,  карандаш,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5" name="Знак запрета 4"/>
          <p:cNvSpPr/>
          <p:nvPr/>
        </p:nvSpPr>
        <p:spPr>
          <a:xfrm>
            <a:off x="527773" y="595278"/>
            <a:ext cx="521640" cy="472545"/>
          </a:xfrm>
          <a:prstGeom prst="noSmoking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inx960x640.jpg"/>
          <p:cNvPicPr>
            <a:picLocks noChangeAspect="1"/>
          </p:cNvPicPr>
          <p:nvPr/>
        </p:nvPicPr>
        <p:blipFill>
          <a:blip r:embed="rId4"/>
          <a:srcRect l="4203" r="48126"/>
          <a:stretch>
            <a:fillRect/>
          </a:stretch>
        </p:blipFill>
        <p:spPr>
          <a:xfrm>
            <a:off x="6253514" y="447994"/>
            <a:ext cx="2602050" cy="4118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77017" y="939988"/>
            <a:ext cx="3721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Данный бланк является </a:t>
            </a:r>
          </a:p>
          <a:p>
            <a:pPr algn="just"/>
            <a:r>
              <a:rPr lang="ru-RU" b="1" dirty="0">
                <a:latin typeface="Century Gothic" pitchFamily="34" charset="0"/>
              </a:rPr>
              <a:t>НЕ </a:t>
            </a:r>
            <a:r>
              <a:rPr lang="ru-RU" dirty="0">
                <a:latin typeface="Century Gothic" pitchFamily="34" charset="0"/>
              </a:rPr>
              <a:t>машиночитаемой формой и содержит сведения </a:t>
            </a:r>
            <a:r>
              <a:rPr lang="ru-RU" b="1" dirty="0">
                <a:latin typeface="Century Gothic" pitchFamily="34" charset="0"/>
              </a:rPr>
              <a:t>об индивидуальном идентификационном номере </a:t>
            </a:r>
            <a:r>
              <a:rPr lang="ru-RU" dirty="0">
                <a:latin typeface="Century Gothic" pitchFamily="34" charset="0"/>
              </a:rPr>
              <a:t>участника.</a:t>
            </a:r>
            <a:br>
              <a:rPr lang="ru-RU" dirty="0">
                <a:latin typeface="Century Gothic" pitchFamily="34" charset="0"/>
              </a:rPr>
            </a:br>
            <a:r>
              <a:rPr lang="ru-RU" dirty="0">
                <a:latin typeface="Century Gothic" pitchFamily="34" charset="0"/>
              </a:rPr>
              <a:t>Данный лист участник </a:t>
            </a:r>
            <a:r>
              <a:rPr lang="ru-RU" b="1" dirty="0">
                <a:latin typeface="Century Gothic" pitchFamily="34" charset="0"/>
              </a:rPr>
              <a:t>забирает с собой </a:t>
            </a:r>
            <a:r>
              <a:rPr lang="ru-RU" dirty="0">
                <a:latin typeface="Century Gothic" pitchFamily="34" charset="0"/>
              </a:rPr>
              <a:t>для того, </a:t>
            </a:r>
            <a:r>
              <a:rPr lang="ru-RU" b="1" dirty="0">
                <a:latin typeface="Century Gothic" pitchFamily="34" charset="0"/>
              </a:rPr>
              <a:t>чтобы в день публикации результатов узнать свою оценку на сайте </a:t>
            </a:r>
            <a:r>
              <a:rPr lang="ru-RU" b="1" i="1" u="sng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диктантпобеды.рф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dirty="0">
                <a:latin typeface="Century Gothic" pitchFamily="34" charset="0"/>
              </a:rPr>
              <a:t>по индивидуальному идентификационному номеру.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913005-DCC1-4770-A086-E0DFBEA16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" t="864" r="1390" b="525"/>
          <a:stretch/>
        </p:blipFill>
        <p:spPr>
          <a:xfrm>
            <a:off x="852601" y="213173"/>
            <a:ext cx="3585991" cy="47171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>
            <a:spLocks noGrp="1"/>
          </p:cNvSpPr>
          <p:nvPr>
            <p:ph type="sldNum" idx="4294967295"/>
          </p:nvPr>
        </p:nvSpPr>
        <p:spPr>
          <a:xfrm>
            <a:off x="0" y="4819650"/>
            <a:ext cx="349250" cy="32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7" name="Содержимое 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570" y="128877"/>
            <a:ext cx="3518652" cy="487523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unnamed.png"/>
          <p:cNvPicPr>
            <a:picLocks noChangeAspect="1"/>
          </p:cNvPicPr>
          <p:nvPr/>
        </p:nvPicPr>
        <p:blipFill>
          <a:blip r:embed="rId4"/>
          <a:srcRect l="26123" t="8748" r="24010" b="16783"/>
          <a:stretch>
            <a:fillRect/>
          </a:stretch>
        </p:blipFill>
        <p:spPr>
          <a:xfrm>
            <a:off x="174625" y="0"/>
            <a:ext cx="992341" cy="1540503"/>
          </a:xfrm>
          <a:prstGeom prst="foldedCorner">
            <a:avLst>
              <a:gd name="adj" fmla="val 19919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141;p15">
            <a:extLst>
              <a:ext uri="{FF2B5EF4-FFF2-40B4-BE49-F238E27FC236}">
                <a16:creationId xmlns:a16="http://schemas.microsoft.com/office/drawing/2014/main" id="{57E87168-C989-431A-BF24-C23BFF88B422}"/>
              </a:ext>
            </a:extLst>
          </p:cNvPr>
          <p:cNvSpPr txBox="1">
            <a:spLocks/>
          </p:cNvSpPr>
          <p:nvPr/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10" name="Google Shape;138;p15">
            <a:extLst>
              <a:ext uri="{FF2B5EF4-FFF2-40B4-BE49-F238E27FC236}">
                <a16:creationId xmlns:a16="http://schemas.microsoft.com/office/drawing/2014/main" id="{9138FA07-A9E7-4A7D-96B5-8954E9A11A1B}"/>
              </a:ext>
            </a:extLst>
          </p:cNvPr>
          <p:cNvSpPr txBox="1">
            <a:spLocks/>
          </p:cNvSpPr>
          <p:nvPr/>
        </p:nvSpPr>
        <p:spPr>
          <a:xfrm>
            <a:off x="1288077" y="601327"/>
            <a:ext cx="3641490" cy="76041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 ответов</a:t>
            </a:r>
          </a:p>
        </p:txBody>
      </p:sp>
      <p:sp>
        <p:nvSpPr>
          <p:cNvPr id="11" name="Google Shape;139;p15">
            <a:extLst>
              <a:ext uri="{FF2B5EF4-FFF2-40B4-BE49-F238E27FC236}">
                <a16:creationId xmlns:a16="http://schemas.microsoft.com/office/drawing/2014/main" id="{35FCBE05-C1A4-4071-9754-45E5E8C5C69D}"/>
              </a:ext>
            </a:extLst>
          </p:cNvPr>
          <p:cNvSpPr txBox="1">
            <a:spLocks/>
          </p:cNvSpPr>
          <p:nvPr/>
        </p:nvSpPr>
        <p:spPr>
          <a:xfrm>
            <a:off x="670795" y="2061214"/>
            <a:ext cx="4334730" cy="1540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indent="0">
              <a:buFont typeface="Chivo"/>
              <a:buNone/>
            </a:pPr>
            <a:r>
              <a:rPr lang="ru-RU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Бланк является машиночитаемой формой и состоит </a:t>
            </a:r>
            <a:r>
              <a:rPr lang="ru-RU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8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8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 верхней</a:t>
            </a:r>
          </a:p>
          <a:p>
            <a:pPr marL="285741" indent="-285741"/>
            <a:r>
              <a:rPr lang="ru-RU" sz="18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 средней</a:t>
            </a:r>
          </a:p>
          <a:p>
            <a:pPr marL="285741" indent="-285741"/>
            <a:r>
              <a:rPr lang="ru-RU" sz="18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 нижней</a:t>
            </a:r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E4F4D166-4720-453F-8E25-B9586CAEFDDE}"/>
              </a:ext>
            </a:extLst>
          </p:cNvPr>
          <p:cNvSpPr/>
          <p:nvPr/>
        </p:nvSpPr>
        <p:spPr>
          <a:xfrm>
            <a:off x="5050679" y="128876"/>
            <a:ext cx="61369" cy="2239972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3" name="Левая круглая скобка 12">
            <a:extLst>
              <a:ext uri="{FF2B5EF4-FFF2-40B4-BE49-F238E27FC236}">
                <a16:creationId xmlns:a16="http://schemas.microsoft.com/office/drawing/2014/main" id="{5E345271-F963-4AAC-99E1-C8DD122011F0}"/>
              </a:ext>
            </a:extLst>
          </p:cNvPr>
          <p:cNvSpPr/>
          <p:nvPr/>
        </p:nvSpPr>
        <p:spPr>
          <a:xfrm>
            <a:off x="5044541" y="2405670"/>
            <a:ext cx="61369" cy="1828800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4" name="Левая круглая скобка 13">
            <a:extLst>
              <a:ext uri="{FF2B5EF4-FFF2-40B4-BE49-F238E27FC236}">
                <a16:creationId xmlns:a16="http://schemas.microsoft.com/office/drawing/2014/main" id="{F59200A5-A9DD-482E-9DC1-0D198F58332F}"/>
              </a:ext>
            </a:extLst>
          </p:cNvPr>
          <p:cNvSpPr/>
          <p:nvPr/>
        </p:nvSpPr>
        <p:spPr>
          <a:xfrm>
            <a:off x="5054054" y="4277428"/>
            <a:ext cx="45719" cy="693471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acmorris templat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Macmorris · SlidesCarnival</Template>
  <TotalTime>3211</TotalTime>
  <Words>557</Words>
  <Application>Microsoft Office PowerPoint</Application>
  <PresentationFormat>Экран (16:9)</PresentationFormat>
  <Paragraphs>73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Century Gothic</vt:lpstr>
      <vt:lpstr>Chivo</vt:lpstr>
      <vt:lpstr>Arial</vt:lpstr>
      <vt:lpstr>Roboto Slab</vt:lpstr>
      <vt:lpstr>Courier New</vt:lpstr>
      <vt:lpstr>Calibri</vt:lpstr>
      <vt:lpstr>Arial Black</vt:lpstr>
      <vt:lpstr>Times New Roman</vt:lpstr>
      <vt:lpstr>Macmorris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правила  заполнения бланков</vt:lpstr>
      <vt:lpstr>Категорически запрещается:</vt:lpstr>
      <vt:lpstr>Презентация PowerPoint</vt:lpstr>
      <vt:lpstr>Презентация PowerPoint</vt:lpstr>
      <vt:lpstr>Презентация PowerPoint</vt:lpstr>
      <vt:lpstr> Средняя часть бланка ( Область ответов участника )</vt:lpstr>
      <vt:lpstr>Нижняя часть бланка ответов</vt:lpstr>
      <vt:lpstr>Презентация PowerPoint</vt:lpstr>
      <vt:lpstr>Презентация PowerPoint</vt:lpstr>
      <vt:lpstr>Контактная информация РЦОИ Калмыкии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Диктант Победы</dc:title>
  <dc:creator>Булгун Яндонова</dc:creator>
  <cp:lastModifiedBy>Bulgushka</cp:lastModifiedBy>
  <cp:revision>129</cp:revision>
  <dcterms:modified xsi:type="dcterms:W3CDTF">2023-04-24T08:48:11Z</dcterms:modified>
</cp:coreProperties>
</file>