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65" r:id="rId15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05F94F8-E0C7-4762-8FBF-1271D8E1D887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ru-RU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05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37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892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2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60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633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260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743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569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6AF8C1D-689C-4EB0-820D-4C1EA91484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43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526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71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655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5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41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190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97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585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071116E-659B-458B-9622-1EAF7F10B72E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038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67731" y="1942128"/>
            <a:ext cx="1145484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Для установки </a:t>
            </a:r>
            <a:r>
              <a:rPr lang="en-US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OBS</a:t>
            </a:r>
            <a:r>
              <a:rPr lang="ru-RU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, необходима предустановка </a:t>
            </a:r>
            <a:r>
              <a:rPr lang="en-US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Microsoft Visual C</a:t>
            </a:r>
            <a:r>
              <a:rPr lang="ru-RU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++ 2015-2019 </a:t>
            </a:r>
            <a:r>
              <a:rPr lang="en-US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Redistributable</a:t>
            </a:r>
            <a:r>
              <a:rPr lang="ru-RU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 (</a:t>
            </a:r>
            <a:r>
              <a:rPr lang="en-US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x</a:t>
            </a:r>
            <a:r>
              <a:rPr lang="ru-RU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64) – 14.28.29325. </a:t>
            </a:r>
            <a:endParaRPr lang="ru-RU" sz="2800" b="0" strike="noStrike" spc="-1" dirty="0">
              <a:solidFill>
                <a:srgbClr val="FFFFFF"/>
              </a:solidFill>
              <a:latin typeface="Arial"/>
            </a:endParaRPr>
          </a:p>
          <a:p>
            <a:pPr marL="228600"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Название файла «VC_redist.x64.exe».</a:t>
            </a:r>
            <a:endParaRPr lang="ru-RU" sz="2800" b="0" strike="noStrike" spc="-1" dirty="0">
              <a:solidFill>
                <a:srgbClr val="FFFFFF"/>
              </a:solidFill>
              <a:latin typeface="Arial"/>
            </a:endParaRPr>
          </a:p>
          <a:p>
            <a:pPr marL="228600"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Далее устанавливаем</a:t>
            </a:r>
            <a:r>
              <a:rPr lang="en-US" sz="2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 «OBS-Studio-26.1.1-Full-Installer-x64.exe».</a:t>
            </a:r>
            <a:endParaRPr lang="ru-RU" sz="2800" b="0" strike="noStrike" spc="-1" dirty="0">
              <a:solidFill>
                <a:srgbClr val="FFFFFF"/>
              </a:solidFill>
              <a:latin typeface="Arial"/>
            </a:endParaRPr>
          </a:p>
          <a:p>
            <a:pPr marL="228600"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FFFFFF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758180" y="364255"/>
            <a:ext cx="8675640" cy="125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6600" b="0" strike="noStrike" cap="all" spc="-1" dirty="0">
                <a:solidFill>
                  <a:srgbClr val="FFFFFF"/>
                </a:solidFill>
                <a:latin typeface="Times New Roman"/>
                <a:ea typeface="Calibri"/>
              </a:rPr>
              <a:t>Установка </a:t>
            </a:r>
            <a:r>
              <a:rPr lang="en-US" sz="6600" b="0" strike="noStrike" cap="all" spc="-1" dirty="0">
                <a:solidFill>
                  <a:srgbClr val="FFFFFF"/>
                </a:solidFill>
                <a:latin typeface="Times New Roman"/>
                <a:ea typeface="Calibri"/>
              </a:rPr>
              <a:t>OBS</a:t>
            </a:r>
            <a:endParaRPr lang="ru-RU" sz="6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Рисунок 4"/>
          <p:cNvPicPr/>
          <p:nvPr/>
        </p:nvPicPr>
        <p:blipFill>
          <a:blip r:embed="rId2"/>
          <a:stretch/>
        </p:blipFill>
        <p:spPr>
          <a:xfrm>
            <a:off x="3126000" y="4406105"/>
            <a:ext cx="5940000" cy="2087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C1382-5CF6-17A0-5043-EDBADBE9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6" y="899874"/>
            <a:ext cx="9978387" cy="568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47F53A38-51AB-6F14-04F4-7342B92EF683}"/>
              </a:ext>
            </a:extLst>
          </p:cNvPr>
          <p:cNvSpPr txBox="1">
            <a:spLocks/>
          </p:cNvSpPr>
          <p:nvPr/>
        </p:nvSpPr>
        <p:spPr>
          <a:xfrm>
            <a:off x="3497654" y="0"/>
            <a:ext cx="5196690" cy="925513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0" algn="l"/>
              </a:tabLst>
            </a:pPr>
            <a:r>
              <a:rPr lang="ru-RU" sz="3000" cap="all" spc="-1" dirty="0">
                <a:solidFill>
                  <a:srgbClr val="FFFFFF"/>
                </a:solidFill>
                <a:latin typeface="Times New Roman"/>
                <a:ea typeface="Calibri"/>
              </a:rPr>
              <a:t>Неправильные ракурсы</a:t>
            </a:r>
          </a:p>
        </p:txBody>
      </p:sp>
    </p:spTree>
    <p:extLst>
      <p:ext uri="{BB962C8B-B14F-4D97-AF65-F5344CB8AC3E}">
        <p14:creationId xmlns:p14="http://schemas.microsoft.com/office/powerpoint/2010/main" val="303436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3808E-59F7-0A5A-A170-FE2280003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992500"/>
            <a:ext cx="11250439" cy="5721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9552FE1C-73DE-8B78-C16F-ADD4A8E453C2}"/>
              </a:ext>
            </a:extLst>
          </p:cNvPr>
          <p:cNvSpPr txBox="1">
            <a:spLocks/>
          </p:cNvSpPr>
          <p:nvPr/>
        </p:nvSpPr>
        <p:spPr>
          <a:xfrm>
            <a:off x="3654672" y="60584"/>
            <a:ext cx="5196690" cy="925513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0" algn="l"/>
              </a:tabLst>
            </a:pPr>
            <a:r>
              <a:rPr lang="ru-RU" sz="3000" cap="all" spc="-1" dirty="0">
                <a:solidFill>
                  <a:srgbClr val="FFFFFF"/>
                </a:solidFill>
                <a:latin typeface="Times New Roman"/>
                <a:ea typeface="Calibri"/>
              </a:rPr>
              <a:t>правильные ракурсы</a:t>
            </a:r>
          </a:p>
        </p:txBody>
      </p:sp>
    </p:spTree>
    <p:extLst>
      <p:ext uri="{BB962C8B-B14F-4D97-AF65-F5344CB8AC3E}">
        <p14:creationId xmlns:p14="http://schemas.microsoft.com/office/powerpoint/2010/main" val="294658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1FD45D-93DC-5F57-4851-C9FDD5847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" y="945815"/>
            <a:ext cx="10061775" cy="5760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B1A10334-E446-2B07-3AFC-0EBDA443D934}"/>
              </a:ext>
            </a:extLst>
          </p:cNvPr>
          <p:cNvSpPr txBox="1">
            <a:spLocks/>
          </p:cNvSpPr>
          <p:nvPr/>
        </p:nvSpPr>
        <p:spPr>
          <a:xfrm>
            <a:off x="3617725" y="20302"/>
            <a:ext cx="5196690" cy="925513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0" algn="l"/>
              </a:tabLst>
            </a:pPr>
            <a:r>
              <a:rPr lang="ru-RU" sz="3000" cap="all" spc="-1" dirty="0">
                <a:solidFill>
                  <a:srgbClr val="FFFFFF"/>
                </a:solidFill>
                <a:latin typeface="Times New Roman"/>
                <a:ea typeface="Calibri"/>
              </a:rPr>
              <a:t>правильные ракурсы</a:t>
            </a:r>
          </a:p>
        </p:txBody>
      </p:sp>
    </p:spTree>
    <p:extLst>
      <p:ext uri="{BB962C8B-B14F-4D97-AF65-F5344CB8AC3E}">
        <p14:creationId xmlns:p14="http://schemas.microsoft.com/office/powerpoint/2010/main" val="14572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7279D-0574-08C5-482B-C97E928A0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4" y="949521"/>
            <a:ext cx="9994592" cy="565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DD08B103-B92F-F924-C38B-B0D3F043B49A}"/>
              </a:ext>
            </a:extLst>
          </p:cNvPr>
          <p:cNvSpPr txBox="1">
            <a:spLocks/>
          </p:cNvSpPr>
          <p:nvPr/>
        </p:nvSpPr>
        <p:spPr>
          <a:xfrm>
            <a:off x="3617725" y="24008"/>
            <a:ext cx="5196690" cy="925513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0" algn="l"/>
              </a:tabLst>
            </a:pPr>
            <a:r>
              <a:rPr lang="ru-RU" sz="3000" cap="all" spc="-1" dirty="0">
                <a:solidFill>
                  <a:srgbClr val="FFFFFF"/>
                </a:solidFill>
                <a:latin typeface="Times New Roman"/>
                <a:ea typeface="Calibri"/>
              </a:rPr>
              <a:t>правильные ракурсы</a:t>
            </a:r>
          </a:p>
        </p:txBody>
      </p:sp>
    </p:spTree>
    <p:extLst>
      <p:ext uri="{BB962C8B-B14F-4D97-AF65-F5344CB8AC3E}">
        <p14:creationId xmlns:p14="http://schemas.microsoft.com/office/powerpoint/2010/main" val="100415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36BF7BE2-B3FC-8C8E-BCDF-71E0762607B1}"/>
              </a:ext>
            </a:extLst>
          </p:cNvPr>
          <p:cNvSpPr txBox="1">
            <a:spLocks/>
          </p:cNvSpPr>
          <p:nvPr/>
        </p:nvSpPr>
        <p:spPr>
          <a:xfrm>
            <a:off x="413755" y="380898"/>
            <a:ext cx="4166510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  <a:tabLst>
                <a:tab pos="0" algn="l"/>
              </a:tabLst>
            </a:pPr>
            <a:r>
              <a:rPr lang="en-US" b="1" i="0" kern="1200" cap="all" spc="-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Контактная</a:t>
            </a:r>
            <a:r>
              <a:rPr lang="en-US" b="1" i="0" kern="1200" cap="all" spc="-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i="0" kern="1200" cap="all" spc="-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информация</a:t>
            </a:r>
            <a:endParaRPr lang="en-US" b="1" i="0" kern="1200" cap="all" spc="-1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C1E158-E51D-7914-F49B-00A665F88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660" y="1192058"/>
            <a:ext cx="4898890" cy="4666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2FB5723B-4F18-55CB-8C21-7378392F4C53}"/>
              </a:ext>
            </a:extLst>
          </p:cNvPr>
          <p:cNvSpPr txBox="1">
            <a:spLocks/>
          </p:cNvSpPr>
          <p:nvPr/>
        </p:nvSpPr>
        <p:spPr>
          <a:xfrm>
            <a:off x="396165" y="211455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en-US" sz="2600" b="1" cap="all" spc="-1" dirty="0" err="1">
                <a:solidFill>
                  <a:srgbClr val="EBEBEB"/>
                </a:solidFill>
              </a:rPr>
              <a:t>Горячая</a:t>
            </a:r>
            <a:r>
              <a:rPr lang="en-US" sz="2600" b="1" cap="all" spc="-1" dirty="0">
                <a:solidFill>
                  <a:srgbClr val="EBEBEB"/>
                </a:solidFill>
              </a:rPr>
              <a:t> </a:t>
            </a:r>
            <a:r>
              <a:rPr lang="en-US" sz="2600" b="1" cap="all" spc="-1" dirty="0" err="1">
                <a:solidFill>
                  <a:srgbClr val="EBEBEB"/>
                </a:solidFill>
              </a:rPr>
              <a:t>линия</a:t>
            </a:r>
            <a:r>
              <a:rPr lang="en-US" sz="2600" b="1" cap="all" spc="-1" dirty="0">
                <a:solidFill>
                  <a:srgbClr val="EBEBEB"/>
                </a:solidFill>
              </a:rPr>
              <a:t> БУ РК «ЦОКО» РЦОИ: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endParaRPr lang="en-US" sz="2600" cap="all" spc="-1" dirty="0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>
                <a:tab pos="0" algn="l"/>
              </a:tabLst>
            </a:pPr>
            <a:r>
              <a:rPr lang="en-US" sz="2600" cap="all" spc="-1" dirty="0">
                <a:solidFill>
                  <a:srgbClr val="EBEBEB"/>
                </a:solidFill>
              </a:rPr>
              <a:t>+7 (847) 223-90-90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>
                <a:tab pos="0" algn="l"/>
              </a:tabLst>
            </a:pPr>
            <a:r>
              <a:rPr lang="en-US" sz="2600" cap="all" spc="-1" dirty="0">
                <a:solidFill>
                  <a:srgbClr val="EBEBEB"/>
                </a:solidFill>
              </a:rPr>
              <a:t>+7 (999) 259-90-00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endParaRPr lang="en-US" sz="2600" cap="all" spc="-1" dirty="0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en-US" sz="2600" b="1" cap="all" spc="-1" dirty="0">
                <a:solidFill>
                  <a:srgbClr val="EBEBEB"/>
                </a:solidFill>
              </a:rPr>
              <a:t>E-Mail: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>
                <a:tab pos="0" algn="l"/>
              </a:tabLst>
            </a:pPr>
            <a:r>
              <a:rPr lang="en-US" sz="2600" cap="all" spc="-1" dirty="0">
                <a:solidFill>
                  <a:srgbClr val="EBEBEB"/>
                </a:solidFill>
              </a:rPr>
              <a:t>coko08@mail.ru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 idx="4294967295"/>
          </p:nvPr>
        </p:nvSpPr>
        <p:spPr>
          <a:xfrm>
            <a:off x="0" y="309563"/>
            <a:ext cx="10426700" cy="92551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00" b="0" strike="noStrike" cap="all" spc="-1" dirty="0">
                <a:solidFill>
                  <a:srgbClr val="FFFFFF"/>
                </a:solidFill>
                <a:latin typeface="Times New Roman"/>
                <a:ea typeface="Calibri"/>
              </a:rPr>
              <a:t>Добавляем камеры для записи изображения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Объект 3"/>
          <p:cNvPicPr/>
          <p:nvPr/>
        </p:nvPicPr>
        <p:blipFill>
          <a:blip r:embed="rId2"/>
          <a:stretch/>
        </p:blipFill>
        <p:spPr>
          <a:xfrm>
            <a:off x="461818" y="1323720"/>
            <a:ext cx="7289640" cy="502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5" name="Rectangle 5"/>
          <p:cNvSpPr/>
          <p:nvPr/>
        </p:nvSpPr>
        <p:spPr>
          <a:xfrm>
            <a:off x="7900221" y="1911240"/>
            <a:ext cx="4160160" cy="385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Подключить веб камеру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Во вкладке </a:t>
            </a:r>
            <a:r>
              <a:rPr lang="ru-RU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«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Источники</a:t>
            </a:r>
            <a:r>
              <a:rPr lang="ru-RU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»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 нажимаем на плюс. Выбираем </a:t>
            </a:r>
            <a:r>
              <a:rPr lang="ru-RU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«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Устройство захвата видео</a:t>
            </a:r>
            <a:r>
              <a:rPr lang="ru-RU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»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Называем «камера №1»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Выбираем устройство 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Нажимаем «ОК»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Для второй камеры делаем те же действия.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3"/>
          <p:cNvPicPr/>
          <p:nvPr/>
        </p:nvPicPr>
        <p:blipFill>
          <a:blip r:embed="rId2"/>
          <a:stretch/>
        </p:blipFill>
        <p:spPr>
          <a:xfrm>
            <a:off x="744060" y="199620"/>
            <a:ext cx="10703880" cy="645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idx="4294967295"/>
          </p:nvPr>
        </p:nvSpPr>
        <p:spPr>
          <a:xfrm>
            <a:off x="8669338" y="3017838"/>
            <a:ext cx="3522662" cy="283686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сопоставляем изображение с камер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открываем настройки.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Рисунок 3"/>
          <p:cNvPicPr/>
          <p:nvPr/>
        </p:nvPicPr>
        <p:blipFill>
          <a:blip r:embed="rId2"/>
          <a:stretch/>
        </p:blipFill>
        <p:spPr>
          <a:xfrm>
            <a:off x="197850" y="562968"/>
            <a:ext cx="7833270" cy="563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9" name="Рисунок 4"/>
          <p:cNvPicPr/>
          <p:nvPr/>
        </p:nvPicPr>
        <p:blipFill>
          <a:blip r:embed="rId3"/>
          <a:stretch/>
        </p:blipFill>
        <p:spPr>
          <a:xfrm>
            <a:off x="8165760" y="562968"/>
            <a:ext cx="3891600" cy="2244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3"/>
          <p:cNvPicPr/>
          <p:nvPr/>
        </p:nvPicPr>
        <p:blipFill>
          <a:blip r:embed="rId2"/>
          <a:stretch/>
        </p:blipFill>
        <p:spPr>
          <a:xfrm>
            <a:off x="481680" y="346320"/>
            <a:ext cx="7545960" cy="6045480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E6FBC-E1C0-1A28-0AD6-9FB6F3D1E9A8}"/>
              </a:ext>
            </a:extLst>
          </p:cNvPr>
          <p:cNvSpPr txBox="1"/>
          <p:nvPr/>
        </p:nvSpPr>
        <p:spPr>
          <a:xfrm>
            <a:off x="8173420" y="1963052"/>
            <a:ext cx="3767809" cy="3504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Во вкладке «Вывод» выбираем кодировщик «программный (х264)», формат записи </a:t>
            </a:r>
            <a:r>
              <a:rPr lang="en-US" sz="1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MP</a:t>
            </a:r>
            <a:r>
              <a:rPr lang="ru-RU" sz="1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4, путь записи.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107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Создаем папку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Пример наименование папки «Видео ППЭ 0001 аудитория 0002 дата 21.05.20__»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Нажимаем «применить» и «</a:t>
            </a:r>
            <a:r>
              <a:rPr lang="ru-RU" sz="1800" b="0" strike="noStrike" cap="small" spc="-1" dirty="0" err="1">
                <a:solidFill>
                  <a:srgbClr val="FFFFFF"/>
                </a:solidFill>
                <a:latin typeface="Times New Roman"/>
                <a:ea typeface="Calibri"/>
              </a:rPr>
              <a:t>ок</a:t>
            </a:r>
            <a:r>
              <a:rPr lang="ru-RU" sz="18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idx="4294967295"/>
          </p:nvPr>
        </p:nvSpPr>
        <p:spPr>
          <a:xfrm>
            <a:off x="8039100" y="2665413"/>
            <a:ext cx="4152900" cy="363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268288" indent="-268288">
              <a:lnSpc>
                <a:spcPct val="107000"/>
              </a:lnSpc>
              <a:spcBef>
                <a:spcPts val="479"/>
              </a:spcBef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Во вкладке «Аудио» выбираем микрофон.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68288" indent="-268288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Можно выбрать микрофон веб камеры или ноутбука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68288" indent="-268288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 dirty="0">
                <a:solidFill>
                  <a:srgbClr val="FFFFFF"/>
                </a:solidFill>
                <a:latin typeface="Times New Roman"/>
                <a:ea typeface="Calibri"/>
              </a:rPr>
              <a:t>Начинаем запись с камер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Рисунок 3"/>
          <p:cNvPicPr/>
          <p:nvPr/>
        </p:nvPicPr>
        <p:blipFill>
          <a:blip r:embed="rId2"/>
          <a:stretch/>
        </p:blipFill>
        <p:spPr>
          <a:xfrm>
            <a:off x="267480" y="218160"/>
            <a:ext cx="7156080" cy="620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" name="Рисунок 4"/>
          <p:cNvPicPr/>
          <p:nvPr/>
        </p:nvPicPr>
        <p:blipFill>
          <a:blip r:embed="rId3"/>
          <a:stretch/>
        </p:blipFill>
        <p:spPr>
          <a:xfrm>
            <a:off x="7607160" y="218160"/>
            <a:ext cx="431640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Объект 4"/>
          <p:cNvPicPr/>
          <p:nvPr/>
        </p:nvPicPr>
        <p:blipFill rotWithShape="1">
          <a:blip r:embed="rId2"/>
          <a:srcRect l="3684" t="12422" r="11332" b="11562"/>
          <a:stretch/>
        </p:blipFill>
        <p:spPr>
          <a:xfrm>
            <a:off x="180000" y="251360"/>
            <a:ext cx="8099640" cy="299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6" name="Объект 1"/>
          <p:cNvPicPr/>
          <p:nvPr/>
        </p:nvPicPr>
        <p:blipFill rotWithShape="1">
          <a:blip r:embed="rId3"/>
          <a:srcRect l="3420" t="7014" r="5689" b="19021"/>
          <a:stretch/>
        </p:blipFill>
        <p:spPr>
          <a:xfrm>
            <a:off x="180000" y="3367000"/>
            <a:ext cx="8099640" cy="317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171A75AF-7281-63E2-DC3B-569DE510A87C}"/>
              </a:ext>
            </a:extLst>
          </p:cNvPr>
          <p:cNvSpPr txBox="1">
            <a:spLocks/>
          </p:cNvSpPr>
          <p:nvPr/>
        </p:nvSpPr>
        <p:spPr>
          <a:xfrm>
            <a:off x="8279640" y="1746662"/>
            <a:ext cx="3912360" cy="3632200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68288" indent="-268288">
              <a:lnSpc>
                <a:spcPct val="107000"/>
              </a:lnSpc>
              <a:spcBef>
                <a:spcPts val="479"/>
              </a:spcBef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cap="small" spc="-1" dirty="0">
                <a:solidFill>
                  <a:srgbClr val="FFFFFF"/>
                </a:solidFill>
                <a:latin typeface="Times New Roman"/>
                <a:ea typeface="Calibri"/>
              </a:rPr>
              <a:t>Заранее оценить захват камер с обеих сторон</a:t>
            </a:r>
            <a:endParaRPr lang="en-US" sz="2400" cap="small" spc="-1" dirty="0">
              <a:solidFill>
                <a:srgbClr val="FFFFFF"/>
              </a:solidFill>
              <a:latin typeface="Times New Roman"/>
              <a:ea typeface="Calibri"/>
            </a:endParaRPr>
          </a:p>
          <a:p>
            <a:pPr marL="268288" indent="-268288">
              <a:lnSpc>
                <a:spcPct val="107000"/>
              </a:lnSpc>
              <a:spcBef>
                <a:spcPts val="479"/>
              </a:spcBef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cap="small" spc="-1" dirty="0">
                <a:solidFill>
                  <a:srgbClr val="FFFFFF"/>
                </a:solidFill>
                <a:latin typeface="Times New Roman"/>
                <a:ea typeface="Calibri"/>
              </a:rPr>
              <a:t>Проверить качество изображения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1E7261-FFBF-4CF0-CEB5-61846DC35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" y="1001235"/>
            <a:ext cx="10714827" cy="5595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A3C1DEF6-FBBA-5CE5-0AF5-3660D28477D2}"/>
              </a:ext>
            </a:extLst>
          </p:cNvPr>
          <p:cNvSpPr txBox="1">
            <a:spLocks/>
          </p:cNvSpPr>
          <p:nvPr/>
        </p:nvSpPr>
        <p:spPr>
          <a:xfrm>
            <a:off x="3497653" y="75722"/>
            <a:ext cx="5196690" cy="925513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0" algn="l"/>
              </a:tabLst>
            </a:pPr>
            <a:r>
              <a:rPr lang="ru-RU" sz="3000" cap="all" spc="-1" dirty="0">
                <a:solidFill>
                  <a:srgbClr val="FFFFFF"/>
                </a:solidFill>
                <a:latin typeface="Times New Roman"/>
                <a:ea typeface="Calibri"/>
              </a:rPr>
              <a:t>Неправильные ракурсы</a:t>
            </a:r>
          </a:p>
        </p:txBody>
      </p:sp>
    </p:spTree>
    <p:extLst>
      <p:ext uri="{BB962C8B-B14F-4D97-AF65-F5344CB8AC3E}">
        <p14:creationId xmlns:p14="http://schemas.microsoft.com/office/powerpoint/2010/main" val="365834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F6990B-4009-2680-88B9-2AAA1A53E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37" y="925513"/>
            <a:ext cx="9302126" cy="573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208B157D-93D6-0466-DDCA-770E95263EC5}"/>
              </a:ext>
            </a:extLst>
          </p:cNvPr>
          <p:cNvSpPr txBox="1">
            <a:spLocks/>
          </p:cNvSpPr>
          <p:nvPr/>
        </p:nvSpPr>
        <p:spPr>
          <a:xfrm>
            <a:off x="3497655" y="0"/>
            <a:ext cx="5196690" cy="925513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0" algn="l"/>
              </a:tabLst>
            </a:pPr>
            <a:r>
              <a:rPr lang="ru-RU" sz="3000" cap="all" spc="-1" dirty="0">
                <a:solidFill>
                  <a:srgbClr val="FFFFFF"/>
                </a:solidFill>
                <a:latin typeface="Times New Roman"/>
                <a:ea typeface="Calibri"/>
              </a:rPr>
              <a:t>Неправильные ракурсы</a:t>
            </a:r>
          </a:p>
        </p:txBody>
      </p:sp>
    </p:spTree>
    <p:extLst>
      <p:ext uri="{BB962C8B-B14F-4D97-AF65-F5344CB8AC3E}">
        <p14:creationId xmlns:p14="http://schemas.microsoft.com/office/powerpoint/2010/main" val="1379752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202</Words>
  <Application>Microsoft Office PowerPoint</Application>
  <PresentationFormat>Широкоэкранный</PresentationFormat>
  <Paragraphs>36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Ион</vt:lpstr>
      <vt:lpstr>Установка OBS</vt:lpstr>
      <vt:lpstr>Добавляем камеры для записи изображения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OBS</dc:title>
  <dc:subject/>
  <dc:creator>1</dc:creator>
  <dc:description/>
  <cp:lastModifiedBy>TavkhaevEV</cp:lastModifiedBy>
  <cp:revision>33</cp:revision>
  <dcterms:created xsi:type="dcterms:W3CDTF">2023-05-16T09:42:46Z</dcterms:created>
  <dcterms:modified xsi:type="dcterms:W3CDTF">2025-11-27T14:51:26Z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4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13</vt:r8>
  </property>
</Properties>
</file>