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5"/>
  </p:notesMasterIdLst>
  <p:sldIdLst>
    <p:sldId id="468" r:id="rId2"/>
    <p:sldId id="470" r:id="rId3"/>
    <p:sldId id="471" r:id="rId4"/>
    <p:sldId id="452" r:id="rId5"/>
    <p:sldId id="472" r:id="rId6"/>
    <p:sldId id="453" r:id="rId7"/>
    <p:sldId id="474" r:id="rId8"/>
    <p:sldId id="475" r:id="rId9"/>
    <p:sldId id="473" r:id="rId10"/>
    <p:sldId id="457" r:id="rId11"/>
    <p:sldId id="455" r:id="rId12"/>
    <p:sldId id="456" r:id="rId13"/>
    <p:sldId id="449" r:id="rId14"/>
  </p:sldIdLst>
  <p:sldSz cx="12192000" cy="6858000"/>
  <p:notesSz cx="6810375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74187"/>
    <a:srgbClr val="C24684"/>
    <a:srgbClr val="AED8F4"/>
    <a:srgbClr val="99CDF1"/>
    <a:srgbClr val="842C58"/>
    <a:srgbClr val="993366"/>
    <a:srgbClr val="0A5BBE"/>
    <a:srgbClr val="BC3E7D"/>
    <a:srgbClr val="9E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918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8997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6125"/>
            <a:ext cx="6605587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7618" y="4722495"/>
            <a:ext cx="4978932" cy="44618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46580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8997" y="9446580"/>
            <a:ext cx="2935171" cy="483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5227" algn="l"/>
                <a:tab pos="912069" algn="l"/>
                <a:tab pos="1368911" algn="l"/>
                <a:tab pos="1825753" algn="l"/>
                <a:tab pos="2282593" algn="l"/>
                <a:tab pos="2739436" algn="l"/>
                <a:tab pos="3196277" algn="l"/>
                <a:tab pos="3653119" algn="l"/>
                <a:tab pos="4109960" algn="l"/>
                <a:tab pos="4566802" algn="l"/>
                <a:tab pos="5023643" algn="l"/>
                <a:tab pos="5480486" algn="l"/>
                <a:tab pos="5937326" algn="l"/>
                <a:tab pos="6394168" algn="l"/>
                <a:tab pos="6851010" algn="l"/>
                <a:tab pos="7307852" algn="l"/>
                <a:tab pos="7764693" algn="l"/>
                <a:tab pos="8221535" algn="l"/>
                <a:tab pos="8678376" algn="l"/>
                <a:tab pos="913521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4953" algn="l"/>
                <a:tab pos="911508" algn="l"/>
                <a:tab pos="1368062" algn="l"/>
                <a:tab pos="1824617" algn="l"/>
                <a:tab pos="2281171" algn="l"/>
                <a:tab pos="2739328" algn="l"/>
                <a:tab pos="3195883" algn="l"/>
                <a:tab pos="3652437" algn="l"/>
                <a:tab pos="4108993" algn="l"/>
                <a:tab pos="4565547" algn="l"/>
                <a:tab pos="5022102" algn="l"/>
                <a:tab pos="5480259" algn="l"/>
                <a:tab pos="5936813" algn="l"/>
                <a:tab pos="6393368" algn="l"/>
                <a:tab pos="6849922" algn="l"/>
                <a:tab pos="7306477" algn="l"/>
                <a:tab pos="7764634" algn="l"/>
                <a:tab pos="8221188" algn="l"/>
                <a:tab pos="8677743" algn="l"/>
                <a:tab pos="9134298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4953" algn="l"/>
                  <a:tab pos="911508" algn="l"/>
                  <a:tab pos="1368062" algn="l"/>
                  <a:tab pos="1824617" algn="l"/>
                  <a:tab pos="2281171" algn="l"/>
                  <a:tab pos="2739328" algn="l"/>
                  <a:tab pos="3195883" algn="l"/>
                  <a:tab pos="3652437" algn="l"/>
                  <a:tab pos="4108993" algn="l"/>
                  <a:tab pos="4565547" algn="l"/>
                  <a:tab pos="5022102" algn="l"/>
                  <a:tab pos="5480259" algn="l"/>
                  <a:tab pos="5936813" algn="l"/>
                  <a:tab pos="6393368" algn="l"/>
                  <a:tab pos="6849922" algn="l"/>
                  <a:tab pos="7306477" algn="l"/>
                  <a:tab pos="7764634" algn="l"/>
                  <a:tab pos="8221188" algn="l"/>
                  <a:tab pos="8677743" algn="l"/>
                  <a:tab pos="9134298" algn="l"/>
                </a:tabLst>
              </a:pPr>
              <a:t>13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932467" y="9393721"/>
            <a:ext cx="2992704" cy="482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18" tIns="47589" rIns="91518" bIns="47589" anchor="b"/>
          <a:lstStyle/>
          <a:p>
            <a:pPr algn="r">
              <a:buSzPct val="100000"/>
              <a:tabLst>
                <a:tab pos="0" algn="l"/>
                <a:tab pos="451749" algn="l"/>
                <a:tab pos="905100" algn="l"/>
                <a:tab pos="1358450" algn="l"/>
                <a:tab pos="1811802" algn="l"/>
                <a:tab pos="2265152" algn="l"/>
                <a:tab pos="2718503" algn="l"/>
                <a:tab pos="3171854" algn="l"/>
                <a:tab pos="3625205" algn="l"/>
                <a:tab pos="4078555" algn="l"/>
                <a:tab pos="4531906" algn="l"/>
                <a:tab pos="4985257" algn="l"/>
                <a:tab pos="5438608" algn="l"/>
                <a:tab pos="5891958" algn="l"/>
                <a:tab pos="6345310" algn="l"/>
                <a:tab pos="6798660" algn="l"/>
                <a:tab pos="7252011" algn="l"/>
                <a:tab pos="7705361" algn="l"/>
                <a:tab pos="8158713" algn="l"/>
                <a:tab pos="8612063" algn="l"/>
                <a:tab pos="9065414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51749" algn="l"/>
                  <a:tab pos="905100" algn="l"/>
                  <a:tab pos="1358450" algn="l"/>
                  <a:tab pos="1811802" algn="l"/>
                  <a:tab pos="2265152" algn="l"/>
                  <a:tab pos="2718503" algn="l"/>
                  <a:tab pos="3171854" algn="l"/>
                  <a:tab pos="3625205" algn="l"/>
                  <a:tab pos="4078555" algn="l"/>
                  <a:tab pos="4531906" algn="l"/>
                  <a:tab pos="4985257" algn="l"/>
                  <a:tab pos="5438608" algn="l"/>
                  <a:tab pos="5891958" algn="l"/>
                  <a:tab pos="6345310" algn="l"/>
                  <a:tab pos="6798660" algn="l"/>
                  <a:tab pos="7252011" algn="l"/>
                  <a:tab pos="7705361" algn="l"/>
                  <a:tab pos="8158713" algn="l"/>
                  <a:tab pos="8612063" algn="l"/>
                  <a:tab pos="9065414" algn="l"/>
                </a:tabLst>
              </a:pPr>
              <a:t>13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038" y="741363"/>
            <a:ext cx="6592887" cy="3708400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98" y="4696071"/>
            <a:ext cx="5075375" cy="4440006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3FC6E-667E-1FFA-7149-EDCCB980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017D49-FCB0-E2EF-EC7E-F719CBB64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" y="-412159"/>
            <a:ext cx="16654939" cy="669674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42D517-28F0-1545-9FF8-F20BF22AEC1E}"/>
              </a:ext>
            </a:extLst>
          </p:cNvPr>
          <p:cNvSpPr/>
          <p:nvPr/>
        </p:nvSpPr>
        <p:spPr>
          <a:xfrm>
            <a:off x="-221774" y="5012339"/>
            <a:ext cx="12648728" cy="1844824"/>
          </a:xfrm>
          <a:prstGeom prst="rect">
            <a:avLst/>
          </a:prstGeom>
          <a:gradFill>
            <a:gsLst>
              <a:gs pos="31000">
                <a:srgbClr val="FFFFFF">
                  <a:alpha val="44000"/>
                </a:srgbClr>
              </a:gs>
              <a:gs pos="98000">
                <a:schemeClr val="tx1"/>
              </a:gs>
              <a:gs pos="0">
                <a:schemeClr val="tx1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7C26491-BF72-8E72-2030-49D877F3A53C}"/>
              </a:ext>
            </a:extLst>
          </p:cNvPr>
          <p:cNvSpPr txBox="1">
            <a:spLocks/>
          </p:cNvSpPr>
          <p:nvPr/>
        </p:nvSpPr>
        <p:spPr>
          <a:xfrm>
            <a:off x="675153" y="5325670"/>
            <a:ext cx="11748491" cy="989566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</a:pPr>
            <a:r>
              <a:rPr lang="ru-RU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«ИНСТРУКЦИЯ ПО ЗАПОЛНЕНИЮ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</a:pPr>
            <a:r>
              <a:rPr lang="ru-RU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ОТЧЕТНЫХ ФОРМ ИС(И) В 2025-2026 гг.»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E86D0-8ADD-184A-4765-56BCA2DDE8FD}"/>
              </a:ext>
            </a:extLst>
          </p:cNvPr>
          <p:cNvSpPr txBox="1"/>
          <p:nvPr/>
        </p:nvSpPr>
        <p:spPr>
          <a:xfrm>
            <a:off x="7464152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20608-B8BF-14FB-F42D-2083C08F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675838-3212-D56E-12DB-62D930DB0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46" y="0"/>
            <a:ext cx="9196500" cy="66247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F3E8C-3F66-A81F-D096-06B7EA0CD296}"/>
              </a:ext>
            </a:extLst>
          </p:cNvPr>
          <p:cNvSpPr txBox="1"/>
          <p:nvPr/>
        </p:nvSpPr>
        <p:spPr>
          <a:xfrm>
            <a:off x="9218612" y="2996952"/>
            <a:ext cx="2973388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Столбцы 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5, 6 ,7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заполняются только те, в которых зафиксировано 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несоответствие!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ABF307F2-59E9-A408-D128-9C04E0527B1A}"/>
              </a:ext>
            </a:extLst>
          </p:cNvPr>
          <p:cNvSpPr/>
          <p:nvPr/>
        </p:nvSpPr>
        <p:spPr>
          <a:xfrm>
            <a:off x="7752184" y="570542"/>
            <a:ext cx="1224136" cy="460740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4739C3-E648-6967-0809-D355A3E967CA}"/>
              </a:ext>
            </a:extLst>
          </p:cNvPr>
          <p:cNvSpPr/>
          <p:nvPr/>
        </p:nvSpPr>
        <p:spPr>
          <a:xfrm>
            <a:off x="4151784" y="1124744"/>
            <a:ext cx="4536504" cy="1368152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E9BC6-8A0C-BD26-9303-4290CE52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7372BF-1650-E5B9-298D-1CAEF3173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48"/>
            <a:ext cx="7752184" cy="6849718"/>
          </a:xfr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CB5F8EB-B7BA-E897-AEC4-E1572249456A}"/>
              </a:ext>
            </a:extLst>
          </p:cNvPr>
          <p:cNvSpPr/>
          <p:nvPr/>
        </p:nvSpPr>
        <p:spPr>
          <a:xfrm>
            <a:off x="6023992" y="683581"/>
            <a:ext cx="136815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CCFF2-ED84-2049-759B-A40A2613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45C28A-BDAF-8A49-46F9-8B3CB109D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51"/>
            <a:ext cx="7070830" cy="6850849"/>
          </a:xfr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57E0DD6-0A1F-1B42-04BF-CEF80489AF34}"/>
              </a:ext>
            </a:extLst>
          </p:cNvPr>
          <p:cNvSpPr/>
          <p:nvPr/>
        </p:nvSpPr>
        <p:spPr>
          <a:xfrm>
            <a:off x="5375920" y="1052736"/>
            <a:ext cx="1224136" cy="288032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8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58429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476672"/>
            <a:ext cx="16561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A7E50-0BB3-4BB2-9395-B6E7ED972F63}"/>
              </a:ext>
            </a:extLst>
          </p:cNvPr>
          <p:cNvSpPr txBox="1"/>
          <p:nvPr/>
        </p:nvSpPr>
        <p:spPr>
          <a:xfrm>
            <a:off x="3042082" y="1988840"/>
            <a:ext cx="610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spc="419" dirty="0">
                <a:solidFill>
                  <a:srgbClr val="00206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САЙТ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800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COKO</a:t>
            </a:r>
            <a:r>
              <a:rPr lang="en-US" sz="1800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1800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8.</a:t>
            </a:r>
            <a:r>
              <a:rPr lang="en-US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endParaRPr lang="ru-RU" sz="1800" b="1" u="sng" spc="419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1800" b="1" spc="419" dirty="0">
              <a:solidFill>
                <a:srgbClr val="00206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b="1" spc="419" dirty="0">
                <a:solidFill>
                  <a:schemeClr val="accent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ЭЛ.ПОЧТА</a:t>
            </a:r>
            <a:r>
              <a:rPr lang="ru-RU" sz="1800" b="1" spc="419" dirty="0">
                <a:solidFill>
                  <a:srgbClr val="00206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800" b="1" u="sng" spc="419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COKO08@MAIL.RU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48BE8-2FDB-43B4-A0DF-62309B133106}"/>
              </a:ext>
            </a:extLst>
          </p:cNvPr>
          <p:cNvSpPr txBox="1"/>
          <p:nvPr/>
        </p:nvSpPr>
        <p:spPr>
          <a:xfrm>
            <a:off x="3001235" y="3429000"/>
            <a:ext cx="61078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ICSILK+Evolventa Bold"/>
              </a:rPr>
              <a:t>Горячая линия РЦОИ: </a:t>
            </a: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ICSILK+Evolventa Bold"/>
              </a:rPr>
              <a:t>8(84722)39090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cs typeface="ICSILK+Evolventa Bold"/>
              </a:rPr>
              <a:t>Техническая поддержка: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ICSILK+Evolventa Bold"/>
              </a:rPr>
              <a:t>8-929-209-08-02</a:t>
            </a:r>
          </a:p>
        </p:txBody>
      </p:sp>
    </p:spTree>
    <p:extLst>
      <p:ext uri="{BB962C8B-B14F-4D97-AF65-F5344CB8AC3E}">
        <p14:creationId xmlns:p14="http://schemas.microsoft.com/office/powerpoint/2010/main" val="24427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D5F05-6F8B-E261-81B7-6A0AB2D53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2A4F7-3309-AF19-BCCF-7B85F945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1993D8-DA55-83A5-FA12-34CABD4D3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" y="-412159"/>
            <a:ext cx="16654939" cy="669674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B20AAA-6B37-4B64-DBBC-181420E3E6A4}"/>
              </a:ext>
            </a:extLst>
          </p:cNvPr>
          <p:cNvSpPr/>
          <p:nvPr/>
        </p:nvSpPr>
        <p:spPr>
          <a:xfrm>
            <a:off x="-221774" y="5012339"/>
            <a:ext cx="12648728" cy="1844824"/>
          </a:xfrm>
          <a:prstGeom prst="rect">
            <a:avLst/>
          </a:prstGeom>
          <a:gradFill>
            <a:gsLst>
              <a:gs pos="31000">
                <a:srgbClr val="FFFFFF">
                  <a:alpha val="44000"/>
                </a:srgbClr>
              </a:gs>
              <a:gs pos="98000">
                <a:schemeClr val="tx1"/>
              </a:gs>
              <a:gs pos="0">
                <a:schemeClr val="tx1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ФОРМА ИС-1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B7330-6142-BD82-E294-1EDEE95DD884}"/>
              </a:ext>
            </a:extLst>
          </p:cNvPr>
          <p:cNvSpPr txBox="1"/>
          <p:nvPr/>
        </p:nvSpPr>
        <p:spPr>
          <a:xfrm>
            <a:off x="7464152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936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3A6AD-952C-86D2-F668-7588E6D0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5954D-6F76-4C4D-FF00-2968C519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B1EFBD-432F-5E41-653E-9A46D5811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" y="-412159"/>
            <a:ext cx="16654939" cy="669674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5B8BDB-1F44-4387-8700-743BA79B7E4A}"/>
              </a:ext>
            </a:extLst>
          </p:cNvPr>
          <p:cNvSpPr/>
          <p:nvPr/>
        </p:nvSpPr>
        <p:spPr>
          <a:xfrm>
            <a:off x="-228364" y="6284585"/>
            <a:ext cx="12648728" cy="1844824"/>
          </a:xfrm>
          <a:prstGeom prst="rect">
            <a:avLst/>
          </a:prstGeom>
          <a:gradFill>
            <a:gsLst>
              <a:gs pos="31000">
                <a:srgbClr val="FFFFFF">
                  <a:alpha val="44000"/>
                </a:srgbClr>
              </a:gs>
              <a:gs pos="98000">
                <a:schemeClr val="tx1"/>
              </a:gs>
              <a:gs pos="0">
                <a:schemeClr val="tx1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ФОРМА ИС-1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E4F2B-1390-0F7A-BD72-9EA60E48C595}"/>
              </a:ext>
            </a:extLst>
          </p:cNvPr>
          <p:cNvSpPr txBox="1"/>
          <p:nvPr/>
        </p:nvSpPr>
        <p:spPr>
          <a:xfrm>
            <a:off x="7464152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934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lumMod val="69000"/>
                <a:lumOff val="31000"/>
                <a:alpha val="67000"/>
              </a:schemeClr>
            </a:gs>
            <a:gs pos="14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80360-2F0D-B65D-1B89-3DFD6C3B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DABBBA-8B28-4A3C-5F86-279BB372E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7" y="0"/>
            <a:ext cx="11088066" cy="6858000"/>
          </a:xfr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A3CF7EDF-A74D-1E1F-5FED-627C80E3A121}"/>
              </a:ext>
            </a:extLst>
          </p:cNvPr>
          <p:cNvSpPr/>
          <p:nvPr/>
        </p:nvSpPr>
        <p:spPr>
          <a:xfrm>
            <a:off x="8616280" y="863601"/>
            <a:ext cx="3023753" cy="54917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24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lumMod val="69000"/>
                <a:lumOff val="31000"/>
                <a:alpha val="67000"/>
              </a:schemeClr>
            </a:gs>
            <a:gs pos="14000">
              <a:schemeClr val="tx1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9D432-F922-C8FC-4B7F-EF1877053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77985-1E22-607A-76A8-2CD3A6F8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E66C92-7062-6CD1-BDD2-E358EA24F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2" y="4005064"/>
            <a:ext cx="11088066" cy="6858000"/>
          </a:xfrm>
        </p:spPr>
      </p:pic>
    </p:spTree>
    <p:extLst>
      <p:ext uri="{BB962C8B-B14F-4D97-AF65-F5344CB8AC3E}">
        <p14:creationId xmlns:p14="http://schemas.microsoft.com/office/powerpoint/2010/main" val="1308356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bg2">
                <a:lumMod val="40000"/>
                <a:lumOff val="60000"/>
                <a:alpha val="7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C375C-6023-162B-214A-5FDCAF37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975C40-2B98-E1FA-112A-3D0A159E0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3045"/>
            <a:ext cx="9937226" cy="6858000"/>
          </a:xfr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D38B265C-5D1A-66E7-013F-2DA92FA930F0}"/>
              </a:ext>
            </a:extLst>
          </p:cNvPr>
          <p:cNvSpPr/>
          <p:nvPr/>
        </p:nvSpPr>
        <p:spPr>
          <a:xfrm>
            <a:off x="8328248" y="314426"/>
            <a:ext cx="2698493" cy="54917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CCAA9-9BBF-9ED8-F0A2-6CDCACBD537C}"/>
              </a:ext>
            </a:extLst>
          </p:cNvPr>
          <p:cNvSpPr/>
          <p:nvPr/>
        </p:nvSpPr>
        <p:spPr>
          <a:xfrm>
            <a:off x="1595560" y="4581128"/>
            <a:ext cx="8964935" cy="432048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366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47CC3-98D2-E2C4-4630-B2FC66C4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CEFCD16-BF9F-D8A1-C6B7-1CB01731E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" y="0"/>
            <a:ext cx="6878349" cy="6858000"/>
          </a:xfr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637FD30D-A23C-385B-5850-DB9FBCD3239E}"/>
              </a:ext>
            </a:extLst>
          </p:cNvPr>
          <p:cNvSpPr/>
          <p:nvPr/>
        </p:nvSpPr>
        <p:spPr>
          <a:xfrm>
            <a:off x="5591944" y="476673"/>
            <a:ext cx="1584176" cy="432048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C7D517-F41A-92C7-59EA-452F73CCD051}"/>
              </a:ext>
            </a:extLst>
          </p:cNvPr>
          <p:cNvSpPr txBox="1"/>
          <p:nvPr/>
        </p:nvSpPr>
        <p:spPr>
          <a:xfrm>
            <a:off x="8904312" y="2397948"/>
            <a:ext cx="2058502" cy="206210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Распределение обучающихся по учебным кабинетам в форме ИС-04 осуществляется руководителем ОО (места проведения) </a:t>
            </a:r>
            <a:r>
              <a:rPr lang="ru-RU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самостоятельно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79D94AB-2EA6-AEAD-FFCE-97DD56859A3A}"/>
              </a:ext>
            </a:extLst>
          </p:cNvPr>
          <p:cNvCxnSpPr>
            <a:cxnSpLocks/>
          </p:cNvCxnSpPr>
          <p:nvPr/>
        </p:nvCxnSpPr>
        <p:spPr>
          <a:xfrm flipH="1">
            <a:off x="7003202" y="3422443"/>
            <a:ext cx="1800921" cy="5884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8BEA5-7E98-9085-A845-D5658BFF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33AD33B-E7FB-E702-BA4B-89F45CC5D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" y="-5916"/>
            <a:ext cx="9739711" cy="686391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93CB03-07D2-7F20-3C17-6405BD0F6A37}"/>
              </a:ext>
            </a:extLst>
          </p:cNvPr>
          <p:cNvSpPr txBox="1"/>
          <p:nvPr/>
        </p:nvSpPr>
        <p:spPr>
          <a:xfrm>
            <a:off x="9739502" y="1455754"/>
            <a:ext cx="2454972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Заполнение формы ИС-05 осуществляется </a:t>
            </a:r>
            <a:r>
              <a:rPr lang="ru-RU" sz="1600" b="1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членом комиссии ОО в аудитории проведения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итогового сочинения (изложения).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2E56B-F3A1-EF26-CB38-826C04B4B9D5}"/>
              </a:ext>
            </a:extLst>
          </p:cNvPr>
          <p:cNvSpPr txBox="1"/>
          <p:nvPr/>
        </p:nvSpPr>
        <p:spPr>
          <a:xfrm>
            <a:off x="9739502" y="3385946"/>
            <a:ext cx="2452498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бланков регистрации, вносимых в столбец </a:t>
            </a:r>
            <a:r>
              <a:rPr lang="ru-RU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«Бланк регистрации»-1.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FB319-465C-5450-670B-BA554412641B}"/>
              </a:ext>
            </a:extLst>
          </p:cNvPr>
          <p:cNvSpPr txBox="1"/>
          <p:nvPr/>
        </p:nvSpPr>
        <p:spPr>
          <a:xfrm>
            <a:off x="9336360" y="4686238"/>
            <a:ext cx="285564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столбец </a:t>
            </a:r>
            <a:r>
              <a:rPr lang="ru-RU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«Количество бланков записи»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вписывается то количество бланков записи, включая </a:t>
            </a:r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дополнительные бланки записи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которое  было использовано участником.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69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DDCA1-F179-9362-F24C-CE910161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788362-D522-A50F-D818-A493507ED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"/>
            <a:ext cx="9768408" cy="686176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5DEEC9-5229-2932-1659-F1DFEC8F8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933" y="116632"/>
            <a:ext cx="2560542" cy="14082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DB84F5-8928-FB87-6195-0085BB337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809" y="1916832"/>
            <a:ext cx="2475191" cy="18960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249010-1778-C58B-627B-B9BD5E910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194" y="4212694"/>
            <a:ext cx="251177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15188</TotalTime>
  <Words>127</Words>
  <Application>Microsoft Office PowerPoint</Application>
  <PresentationFormat>Широкоэкранный</PresentationFormat>
  <Paragraphs>18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Century Gothic</vt:lpstr>
      <vt:lpstr>Georgia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1014</cp:revision>
  <cp:lastPrinted>2023-11-30T07:02:46Z</cp:lastPrinted>
  <dcterms:created xsi:type="dcterms:W3CDTF">2009-03-12T11:49:47Z</dcterms:created>
  <dcterms:modified xsi:type="dcterms:W3CDTF">2025-11-05T08:07:00Z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