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5"/>
  </p:notesMasterIdLst>
  <p:sldIdLst>
    <p:sldId id="373" r:id="rId2"/>
    <p:sldId id="376" r:id="rId3"/>
    <p:sldId id="332" r:id="rId4"/>
    <p:sldId id="305" r:id="rId5"/>
    <p:sldId id="323" r:id="rId6"/>
    <p:sldId id="337" r:id="rId7"/>
    <p:sldId id="375" r:id="rId8"/>
    <p:sldId id="324" r:id="rId9"/>
    <p:sldId id="377" r:id="rId10"/>
    <p:sldId id="347" r:id="rId11"/>
    <p:sldId id="368" r:id="rId12"/>
    <p:sldId id="369" r:id="rId13"/>
    <p:sldId id="374" r:id="rId14"/>
  </p:sldIdLst>
  <p:sldSz cx="12192000" cy="6858000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7"/>
    <a:srgbClr val="993366"/>
    <a:srgbClr val="C24684"/>
    <a:srgbClr val="AED8F4"/>
    <a:srgbClr val="99CDF1"/>
    <a:srgbClr val="842C58"/>
    <a:srgbClr val="0A5BBE"/>
    <a:srgbClr val="BC3E7D"/>
    <a:srgbClr val="9E3469"/>
    <a:srgbClr val="D4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4257" cy="49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1801" y="0"/>
            <a:ext cx="2944257" cy="49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4538"/>
            <a:ext cx="6596063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5925" y="4715709"/>
            <a:ext cx="4969647" cy="44553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3004"/>
            <a:ext cx="2944257" cy="496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1801" y="9433004"/>
            <a:ext cx="2929697" cy="48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51801" y="9433004"/>
            <a:ext cx="2931315" cy="484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25" y="4715709"/>
            <a:ext cx="4971265" cy="4458574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596063" cy="3709987"/>
          </a:xfrm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6BF5696-0881-4F90-B799-939B9F84C4BC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270371"/>
            <a:ext cx="5842939" cy="11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32023" y="1556792"/>
            <a:ext cx="9433047" cy="40227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ПРАВИЛА ЗАПОЛНЕНИЯ БЛАНКОВ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ИТОГОВОГО СОЧИНЕНИЯ (ИЗЛОЖЕНИЯ)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в 2025-2026 учебном году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" y="188640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54CC32-493A-4E48-8E68-3B287CF82B91}"/>
              </a:ext>
            </a:extLst>
          </p:cNvPr>
          <p:cNvSpPr txBox="1"/>
          <p:nvPr/>
        </p:nvSpPr>
        <p:spPr>
          <a:xfrm>
            <a:off x="5231904" y="570799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Элиста 2025</a:t>
            </a:r>
          </a:p>
        </p:txBody>
      </p:sp>
    </p:spTree>
    <p:extLst>
      <p:ext uri="{BB962C8B-B14F-4D97-AF65-F5344CB8AC3E}">
        <p14:creationId xmlns:p14="http://schemas.microsoft.com/office/powerpoint/2010/main" val="689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32" y="312516"/>
            <a:ext cx="10657184" cy="7918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Поле «результаты оценивания сочинения (изложения)»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6160" y="1700808"/>
            <a:ext cx="4176464" cy="4728832"/>
          </a:xfrm>
        </p:spPr>
        <p:txBody>
          <a:bodyPr>
            <a:noAutofit/>
          </a:bodyPr>
          <a:lstStyle/>
          <a:p>
            <a:pPr marL="342900" indent="-342900">
              <a:buClr>
                <a:srgbClr val="074187"/>
              </a:buClr>
              <a:buAutoNum type="arabicPeriod"/>
            </a:pPr>
            <a:r>
              <a:rPr lang="ru-RU" b="1" dirty="0">
                <a:latin typeface="+mn-lt"/>
                <a:cs typeface="Times New Roman" pitchFamily="18" charset="0"/>
              </a:rPr>
              <a:t>Если по критерию №1 и (или) критерию №2 выставлен «незачет», то работа по критериям №№3-5 не проверяется, соответственно в клетки по этим критериям выставляется «незачет».</a:t>
            </a:r>
          </a:p>
          <a:p>
            <a:pPr marL="342900" indent="-342900">
              <a:buClr>
                <a:srgbClr val="074187"/>
              </a:buClr>
              <a:buAutoNum type="arabicPeriod"/>
            </a:pPr>
            <a:r>
              <a:rPr lang="ru-RU" b="1" dirty="0">
                <a:latin typeface="+mn-lt"/>
                <a:cs typeface="Times New Roman" pitchFamily="18" charset="0"/>
              </a:rPr>
              <a:t>Во всех остальных случаях итоговое сочинение (изложение) проверяется по всем пяти критериям и оценивается по системе «зачет»/«незачет».</a:t>
            </a:r>
            <a:endParaRPr lang="ru-RU" sz="1800" b="1" dirty="0">
              <a:latin typeface="+mn-lt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052" y="5689713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EEE32E-46B1-4A27-AC44-BACE1B13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7" y="2132856"/>
            <a:ext cx="7184893" cy="420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767408" y="188913"/>
            <a:ext cx="10729191" cy="1079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Досрочное завершение написания итогового сочинения(изложения) по уважительной причине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1344" y="1268413"/>
            <a:ext cx="11792421" cy="4353790"/>
            <a:chOff x="336156" y="1164945"/>
            <a:chExt cx="11792421" cy="43537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36156" y="1164945"/>
              <a:ext cx="3257932" cy="3780624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олилиния 3"/>
            <p:cNvSpPr/>
            <p:nvPr/>
          </p:nvSpPr>
          <p:spPr>
            <a:xfrm>
              <a:off x="538223" y="5052587"/>
              <a:ext cx="2689162" cy="466148"/>
            </a:xfrm>
            <a:custGeom>
              <a:avLst/>
              <a:gdLst>
                <a:gd name="connsiteX0" fmla="*/ 0 w 2689162"/>
                <a:gd name="connsiteY0" fmla="*/ 0 h 466148"/>
                <a:gd name="connsiteX1" fmla="*/ 2689162 w 2689162"/>
                <a:gd name="connsiteY1" fmla="*/ 0 h 466148"/>
                <a:gd name="connsiteX2" fmla="*/ 2689162 w 2689162"/>
                <a:gd name="connsiteY2" fmla="*/ 466148 h 466148"/>
                <a:gd name="connsiteX3" fmla="*/ 0 w 2689162"/>
                <a:gd name="connsiteY3" fmla="*/ 466148 h 466148"/>
                <a:gd name="connsiteX4" fmla="*/ 0 w 2689162"/>
                <a:gd name="connsiteY4" fmla="*/ 0 h 46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162" h="466148">
                  <a:moveTo>
                    <a:pt x="0" y="0"/>
                  </a:moveTo>
                  <a:lnTo>
                    <a:pt x="2689162" y="0"/>
                  </a:lnTo>
                  <a:lnTo>
                    <a:pt x="2689162" y="466148"/>
                  </a:lnTo>
                  <a:lnTo>
                    <a:pt x="0" y="466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ИС-08</a:t>
              </a:r>
              <a:endParaRPr lang="ru-RU" sz="2000" b="1" kern="12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650304" y="1199760"/>
              <a:ext cx="4694531" cy="2929021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254078" y="4219987"/>
              <a:ext cx="3486984" cy="832600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ИС-05</a:t>
              </a:r>
              <a:endParaRPr lang="ru-RU" sz="2000" b="1" kern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401052" y="1199760"/>
              <a:ext cx="3727525" cy="2035717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21322" y="3270292"/>
              <a:ext cx="3486984" cy="1293671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</a:rPr>
                <a:t>Бланк регистрации</a:t>
              </a:r>
              <a:endParaRPr lang="ru-RU" sz="2000" kern="1200" dirty="0"/>
            </a:p>
          </p:txBody>
        </p:sp>
      </p:grp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35760" y="4965174"/>
            <a:ext cx="8009301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«Не закончил»,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3" name="Содержимое 3"/>
          <p:cNvPicPr>
            <a:picLocks/>
          </p:cNvPicPr>
          <p:nvPr/>
        </p:nvPicPr>
        <p:blipFill rotWithShape="1">
          <a:blip r:embed="rId6" cstate="print"/>
          <a:srcRect l="6135" t="67275" r="67021" b="3723"/>
          <a:stretch/>
        </p:blipFill>
        <p:spPr>
          <a:xfrm>
            <a:off x="8256239" y="1330161"/>
            <a:ext cx="3688822" cy="199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V="1"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343473" y="18891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Удаление участника с итогового сочинения(изложения)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9339" y="1250401"/>
            <a:ext cx="11689310" cy="4919368"/>
            <a:chOff x="239339" y="1250401"/>
            <a:chExt cx="11689310" cy="491936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339" y="1271110"/>
              <a:ext cx="3077170" cy="3869939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17912" y="5237907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ИС-09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96548" y="1250401"/>
              <a:ext cx="4785102" cy="2861826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980103" y="302390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247039" y="1287254"/>
              <a:ext cx="3681610" cy="2011200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8616280" y="3329693"/>
              <a:ext cx="2880319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Бланк регистрации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29086" y="417583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ИС-05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35760" y="4869160"/>
            <a:ext cx="8010640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«Удален»,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717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4974"/>
            <a:ext cx="3907581" cy="20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19436" y="172410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Контактная информация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47528" y="3032956"/>
            <a:ext cx="820891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ГОРЯЧАЯ ЛИНИЯ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Б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У РК «ЦОКО»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РЦОИ: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Телефон: 8 (847) 22  3 – 90 – 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E-mail: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</a:rPr>
              <a:t>coko08@mail.ru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10219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01CBB8-E856-4585-9C5E-588D0A70A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/>
          <a:stretch/>
        </p:blipFill>
        <p:spPr>
          <a:xfrm>
            <a:off x="1415480" y="984519"/>
            <a:ext cx="4032448" cy="567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34B0C-7FF9-485F-9486-5576DD2BFD31}"/>
              </a:ext>
            </a:extLst>
          </p:cNvPr>
          <p:cNvSpPr txBox="1"/>
          <p:nvPr/>
        </p:nvSpPr>
        <p:spPr>
          <a:xfrm>
            <a:off x="2279576" y="2095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КОМПЛЕКТ БЛАНКОВ ИТОГОВОГО СОЧИНЕНИЯ (ИЗЛОЖЕНИЯ) СОСТОИТ ИЗ БЛАНКА РЕГИСТРАЦИИ И 2-Х ДВУСТОРОННИХ БЛАНКОВ ЗАПИСИ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346DFA-2546-44BA-854C-C54A73212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>
            <a:off x="7152665" y="902519"/>
            <a:ext cx="3794513" cy="5426740"/>
          </a:xfrm>
          <a:prstGeom prst="foldedCorner">
            <a:avLst>
              <a:gd name="adj" fmla="val 2438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E9D150-9347-4CE6-A72F-D2CA564FA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 rot="10800000" flipH="1" flipV="1">
            <a:off x="5771466" y="1268760"/>
            <a:ext cx="3825716" cy="5471364"/>
          </a:xfrm>
          <a:prstGeom prst="foldedCorner">
            <a:avLst>
              <a:gd name="adj" fmla="val 2648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9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152" y="215080"/>
            <a:ext cx="9803431" cy="8651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верхней части бланка регистрации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257" y="2153137"/>
            <a:ext cx="21955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На доске оформляется образец заполнения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9656" y="5522065"/>
            <a:ext cx="22320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74187"/>
                </a:solidFill>
                <a:latin typeface="+mn-lt"/>
              </a:rPr>
              <a:t>20 -  СОЧИНЕНИЕ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74187"/>
                </a:solidFill>
                <a:latin typeface="+mn-lt"/>
              </a:rPr>
              <a:t>21 -  ИЗЛОЖЕНИЕ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214" y="4695338"/>
            <a:ext cx="4211637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Заполняется членом комиссии </a:t>
            </a:r>
            <a:r>
              <a:rPr lang="ru-RU" b="1" dirty="0">
                <a:solidFill>
                  <a:srgbClr val="074187"/>
                </a:solidFill>
                <a:latin typeface="+mn-lt"/>
              </a:rPr>
              <a:t>в аудитории </a:t>
            </a:r>
            <a:r>
              <a:rPr lang="ru-RU" dirty="0">
                <a:solidFill>
                  <a:srgbClr val="074187"/>
                </a:solidFill>
                <a:latin typeface="+mn-lt"/>
              </a:rPr>
              <a:t>по завершении итогового сочинения (изложения) в присутствии участника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(включая дополнительные бланки, если такие выдавались по запросу участника).</a:t>
            </a:r>
            <a:endParaRPr lang="ru-RU" dirty="0">
              <a:solidFill>
                <a:srgbClr val="074187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2384" y="4902281"/>
            <a:ext cx="248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074187"/>
                </a:solidFill>
                <a:latin typeface="+mn-lt"/>
              </a:rPr>
              <a:t>Заполняется автоматизировано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770" y="1192558"/>
            <a:ext cx="888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Овал 9"/>
          <p:cNvSpPr>
            <a:spLocks noChangeArrowheads="1"/>
          </p:cNvSpPr>
          <p:nvPr/>
        </p:nvSpPr>
        <p:spPr bwMode="auto">
          <a:xfrm>
            <a:off x="2855640" y="2132856"/>
            <a:ext cx="8532812" cy="1800200"/>
          </a:xfrm>
          <a:prstGeom prst="ellipse">
            <a:avLst/>
          </a:prstGeom>
          <a:noFill/>
          <a:ln w="31750" cap="rnd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560" name="Овал 14"/>
          <p:cNvSpPr>
            <a:spLocks noChangeArrowheads="1"/>
          </p:cNvSpPr>
          <p:nvPr/>
        </p:nvSpPr>
        <p:spPr bwMode="auto">
          <a:xfrm>
            <a:off x="7536160" y="3356992"/>
            <a:ext cx="864096" cy="432048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23563" name="Прямая со стрелкой 11"/>
          <p:cNvCxnSpPr>
            <a:cxnSpLocks noChangeShapeType="1"/>
          </p:cNvCxnSpPr>
          <p:nvPr/>
        </p:nvCxnSpPr>
        <p:spPr bwMode="auto">
          <a:xfrm flipV="1">
            <a:off x="3287962" y="3717032"/>
            <a:ext cx="647798" cy="1799531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2" name="Прямая со стрелкой 13"/>
          <p:cNvCxnSpPr>
            <a:cxnSpLocks noChangeShapeType="1"/>
          </p:cNvCxnSpPr>
          <p:nvPr/>
        </p:nvCxnSpPr>
        <p:spPr bwMode="auto">
          <a:xfrm flipV="1">
            <a:off x="4440240" y="3861048"/>
            <a:ext cx="719656" cy="1655517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4" name="Прямая со стрелкой 16"/>
          <p:cNvCxnSpPr>
            <a:cxnSpLocks noChangeShapeType="1"/>
          </p:cNvCxnSpPr>
          <p:nvPr/>
        </p:nvCxnSpPr>
        <p:spPr bwMode="auto">
          <a:xfrm flipV="1">
            <a:off x="7608168" y="3933056"/>
            <a:ext cx="216024" cy="720080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5" name="Прямая со стрелкой 19"/>
          <p:cNvCxnSpPr>
            <a:cxnSpLocks noChangeShapeType="1"/>
          </p:cNvCxnSpPr>
          <p:nvPr/>
        </p:nvCxnSpPr>
        <p:spPr bwMode="auto">
          <a:xfrm flipH="1" flipV="1">
            <a:off x="9777468" y="3861048"/>
            <a:ext cx="890533" cy="1041233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88258" y="1790591"/>
            <a:ext cx="5328592" cy="1584176"/>
          </a:xfrm>
        </p:spPr>
        <p:txBody>
          <a:bodyPr>
            <a:normAutofit/>
          </a:bodyPr>
          <a:lstStyle/>
          <a:p>
            <a:pPr marL="0" indent="0" algn="just">
              <a:buFont typeface="Times New Roman" pitchFamily="18" charset="0"/>
              <a:buNone/>
            </a:pPr>
            <a:r>
              <a:rPr lang="ru-RU" sz="1800" b="1" dirty="0"/>
              <a:t>В средней части бланка регистрации расположены </a:t>
            </a:r>
            <a:r>
              <a:rPr lang="ru-RU" sz="1800" b="1" dirty="0">
                <a:solidFill>
                  <a:srgbClr val="842C58"/>
                </a:solidFill>
              </a:rPr>
              <a:t>поля для записи сведений об участнике</a:t>
            </a:r>
            <a:r>
              <a:rPr lang="ru-RU" sz="1800" b="1" dirty="0"/>
              <a:t>, заполняемые им самостоятельно.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5" y="3374767"/>
            <a:ext cx="561662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53" y="3655252"/>
            <a:ext cx="5544056" cy="1295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012657" y="1772816"/>
            <a:ext cx="5675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84C6A"/>
                </a:solidFill>
                <a:latin typeface="+mn-lt"/>
              </a:rPr>
              <a:t>В средней части бланка регистрации также расположена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краткая инструкция </a:t>
            </a:r>
            <a:r>
              <a:rPr lang="ru-RU" b="1" dirty="0">
                <a:solidFill>
                  <a:srgbClr val="284C6A"/>
                </a:solidFill>
                <a:latin typeface="+mn-lt"/>
              </a:rPr>
              <a:t>по заполнению бланков и выполнению итогового сочинения (изложения), а также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поле для подписи участника.</a:t>
            </a:r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52A5A76-4FF0-4EE5-AA1C-F21CA6E34539}"/>
              </a:ext>
            </a:extLst>
          </p:cNvPr>
          <p:cNvSpPr txBox="1">
            <a:spLocks/>
          </p:cNvSpPr>
          <p:nvPr/>
        </p:nvSpPr>
        <p:spPr>
          <a:xfrm>
            <a:off x="1372423" y="678026"/>
            <a:ext cx="9803431" cy="865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Заполнение средней части бланка регистрации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63" y="115889"/>
            <a:ext cx="8062912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бланков записи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12224" y="1186392"/>
            <a:ext cx="36220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Информация для заполнения полей о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коде региона, коде и наименовании работы</a:t>
            </a:r>
            <a:r>
              <a:rPr lang="ru-RU" sz="1600" dirty="0">
                <a:latin typeface="+mn-lt"/>
                <a:cs typeface="+mn-cs"/>
              </a:rPr>
              <a:t>, а также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номере темы </a:t>
            </a:r>
            <a:r>
              <a:rPr lang="ru-RU" sz="1600" dirty="0">
                <a:latin typeface="+mn-lt"/>
                <a:cs typeface="+mn-cs"/>
              </a:rPr>
              <a:t>должна быть </a:t>
            </a:r>
            <a:r>
              <a:rPr lang="ru-RU" sz="1600" u="sng" dirty="0">
                <a:latin typeface="+mn-lt"/>
                <a:cs typeface="+mn-cs"/>
              </a:rPr>
              <a:t>продублирована с бланка регистрации</a:t>
            </a:r>
            <a:r>
              <a:rPr lang="ru-RU" sz="1600" dirty="0">
                <a:latin typeface="+mn-lt"/>
                <a:cs typeface="+mn-cs"/>
              </a:rPr>
              <a:t>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«ФИО» </a:t>
            </a:r>
            <a:r>
              <a:rPr lang="ru-RU" sz="1600" dirty="0">
                <a:latin typeface="+mn-lt"/>
                <a:cs typeface="+mn-cs"/>
              </a:rPr>
              <a:t>участника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заполняется </a:t>
            </a:r>
            <a:r>
              <a:rPr lang="ru-RU" sz="1600" b="1" dirty="0">
                <a:solidFill>
                  <a:srgbClr val="074187"/>
                </a:solidFill>
                <a:latin typeface="+mn-lt"/>
                <a:cs typeface="+mn-cs"/>
              </a:rPr>
              <a:t>прописью</a:t>
            </a:r>
            <a:r>
              <a:rPr lang="ru-RU" sz="1600" dirty="0">
                <a:latin typeface="+mn-lt"/>
                <a:cs typeface="+mn-cs"/>
              </a:rPr>
              <a:t>. При нехватке места в поле «ФИО участника» участник может внести только фамилию и инициалы.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Поле «Лист №» заполняется членом комиссии в аудитории </a:t>
            </a:r>
            <a:r>
              <a:rPr lang="ru-RU" sz="1600" b="1" dirty="0">
                <a:latin typeface="+mn-lt"/>
              </a:rPr>
              <a:t>в случае выдачи участнику дополнительного бланка записи.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1" y="980728"/>
            <a:ext cx="7505344" cy="21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4128" y="5649843"/>
            <a:ext cx="5507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latin typeface="+mn-lt"/>
              </a:rPr>
              <a:t>Участники итогового сочинения (изложения) </a:t>
            </a:r>
            <a:r>
              <a:rPr lang="ru-RU" sz="1600" b="1" dirty="0">
                <a:uFill>
                  <a:solidFill>
                    <a:srgbClr val="FF0000"/>
                  </a:solidFill>
                </a:uFill>
                <a:latin typeface="+mn-lt"/>
              </a:rPr>
              <a:t>обязательно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>
                <a:solidFill>
                  <a:srgbClr val="074187"/>
                </a:solidFill>
                <a:latin typeface="+mn-lt"/>
              </a:rPr>
              <a:t>переписывают выбранные ими темы сочинения (текста изложения) </a:t>
            </a:r>
            <a:r>
              <a:rPr lang="ru-RU" sz="1600" dirty="0">
                <a:latin typeface="+mn-lt"/>
              </a:rPr>
              <a:t>в бланк записи.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3" y="3191822"/>
            <a:ext cx="6048672" cy="2394218"/>
          </a:xfrm>
          <a:prstGeom prst="rect">
            <a:avLst/>
          </a:prstGeom>
        </p:spPr>
      </p:pic>
      <p:sp>
        <p:nvSpPr>
          <p:cNvPr id="10" name="Овал 5"/>
          <p:cNvSpPr>
            <a:spLocks noChangeArrowheads="1"/>
          </p:cNvSpPr>
          <p:nvPr/>
        </p:nvSpPr>
        <p:spPr bwMode="auto">
          <a:xfrm>
            <a:off x="728808" y="4869160"/>
            <a:ext cx="4213752" cy="536304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323191" cy="620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1200" dirty="0">
                <a:solidFill>
                  <a:schemeClr val="bg2">
                    <a:lumMod val="75000"/>
                  </a:schemeClr>
                </a:solidFill>
              </a:rPr>
              <a:t>Заполнение дополнительного бланка записи ответов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792511"/>
            <a:ext cx="4653312" cy="60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0824" y="3993450"/>
            <a:ext cx="256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B3E77"/>
                </a:solidFill>
                <a:latin typeface="+mn-lt"/>
              </a:rPr>
              <a:t>В случае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заполнения дополнительного бланка записи </a:t>
            </a:r>
            <a:r>
              <a:rPr lang="ru-RU" sz="1600" u="sng" dirty="0">
                <a:solidFill>
                  <a:srgbClr val="074187"/>
                </a:solidFill>
                <a:latin typeface="+mn-lt"/>
              </a:rPr>
              <a:t>при не заполненном основном бланке записи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, </a:t>
            </a:r>
            <a:r>
              <a:rPr lang="ru-RU" sz="1600" dirty="0">
                <a:solidFill>
                  <a:srgbClr val="1B3E77"/>
                </a:solidFill>
                <a:latin typeface="+mn-lt"/>
              </a:rPr>
              <a:t>ответы, внесенные в дополнительный бланк записи,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оцениваться НЕ будут</a:t>
            </a:r>
            <a:r>
              <a:rPr lang="ru-RU" sz="1600" dirty="0">
                <a:solidFill>
                  <a:srgbClr val="1B3E77"/>
                </a:solidFill>
                <a:latin typeface="+mn-lt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1344" y="148478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>
                <a:latin typeface="+mn-lt"/>
              </a:rPr>
              <a:t> Фамилия, имя, отчество заполняется участником </a:t>
            </a:r>
            <a:r>
              <a:rPr lang="ru-RU" sz="1600" b="1" i="1" kern="0" dirty="0">
                <a:latin typeface="+mn-lt"/>
              </a:rPr>
              <a:t>прописью</a:t>
            </a:r>
            <a:r>
              <a:rPr lang="ru-RU" sz="1600" b="1" kern="0" dirty="0">
                <a:latin typeface="+mn-lt"/>
              </a:rPr>
              <a:t>.</a:t>
            </a:r>
          </a:p>
        </p:txBody>
      </p:sp>
      <p:sp>
        <p:nvSpPr>
          <p:cNvPr id="46085" name="Овал 11"/>
          <p:cNvSpPr>
            <a:spLocks noChangeArrowheads="1"/>
          </p:cNvSpPr>
          <p:nvPr/>
        </p:nvSpPr>
        <p:spPr bwMode="auto">
          <a:xfrm>
            <a:off x="4151784" y="1412776"/>
            <a:ext cx="2462712" cy="249213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46086" name="Прямая со стрелкой 9"/>
          <p:cNvCxnSpPr>
            <a:cxnSpLocks noChangeShapeType="1"/>
          </p:cNvCxnSpPr>
          <p:nvPr/>
        </p:nvCxnSpPr>
        <p:spPr bwMode="auto">
          <a:xfrm flipV="1">
            <a:off x="3071664" y="1628800"/>
            <a:ext cx="1224136" cy="144016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0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344" y="2492896"/>
            <a:ext cx="2783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>
                <a:latin typeface="+mn-lt"/>
              </a:rPr>
              <a:t> На дополнительном бланке «Код работы» должен совпадать с кодом работы на бланке регистрации.</a:t>
            </a:r>
          </a:p>
        </p:txBody>
      </p:sp>
      <p:sp>
        <p:nvSpPr>
          <p:cNvPr id="11" name="Овал 11"/>
          <p:cNvSpPr>
            <a:spLocks noChangeArrowheads="1"/>
          </p:cNvSpPr>
          <p:nvPr/>
        </p:nvSpPr>
        <p:spPr bwMode="auto">
          <a:xfrm>
            <a:off x="6240016" y="1772816"/>
            <a:ext cx="1296144" cy="184312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12" name="Прямая со стрелкой 9"/>
          <p:cNvCxnSpPr>
            <a:cxnSpLocks noChangeShapeType="1"/>
          </p:cNvCxnSpPr>
          <p:nvPr/>
        </p:nvCxnSpPr>
        <p:spPr bwMode="auto">
          <a:xfrm flipV="1">
            <a:off x="3215680" y="1916832"/>
            <a:ext cx="3096344" cy="1080120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sp>
        <p:nvSpPr>
          <p:cNvPr id="13" name="Овал 11"/>
          <p:cNvSpPr>
            <a:spLocks noChangeArrowheads="1"/>
          </p:cNvSpPr>
          <p:nvPr/>
        </p:nvSpPr>
        <p:spPr bwMode="auto">
          <a:xfrm>
            <a:off x="6023992" y="1268760"/>
            <a:ext cx="432048" cy="152135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12224" y="1556792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При выдаче дополнительного бланка записи член комиссии по проведению итогового сочинения (изложения</a:t>
            </a:r>
            <a:r>
              <a:rPr lang="ru-RU" b="1" dirty="0">
                <a:latin typeface="+mn-lt"/>
              </a:rPr>
              <a:t>) вносит порядковый номер листа работы участника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в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поле «Лист №» </a:t>
            </a:r>
            <a:r>
              <a:rPr lang="ru-RU" dirty="0">
                <a:latin typeface="+mn-lt"/>
              </a:rPr>
              <a:t>(при этом листом № 1 является основной бланк записи), </a:t>
            </a:r>
          </a:p>
          <a:p>
            <a:pPr algn="just"/>
            <a:r>
              <a:rPr lang="ru-RU" dirty="0">
                <a:latin typeface="+mn-lt"/>
              </a:rPr>
              <a:t>т.е. начиная с цифры 3.</a:t>
            </a:r>
          </a:p>
        </p:txBody>
      </p:sp>
      <p:cxnSp>
        <p:nvCxnSpPr>
          <p:cNvPr id="25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6528048" y="1340768"/>
            <a:ext cx="1503784" cy="495672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4FDA-47BE-4DB2-A845-C5446F6B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01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Завершение проведения ис-11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BE161407-0E6E-457F-873C-726F03D0E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3C6CA-5DD6-4D5F-8C67-58FB901E8956}"/>
              </a:ext>
            </a:extLst>
          </p:cNvPr>
          <p:cNvSpPr txBox="1"/>
          <p:nvPr/>
        </p:nvSpPr>
        <p:spPr>
          <a:xfrm>
            <a:off x="5510985" y="2575220"/>
            <a:ext cx="5526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По истечению времени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написания итогового сочинения(изложения ) </a:t>
            </a:r>
            <a:r>
              <a:rPr lang="ru-RU" u="sng" dirty="0">
                <a:solidFill>
                  <a:srgbClr val="000000"/>
                </a:solidFill>
                <a:latin typeface="+mn-lt"/>
              </a:rPr>
              <a:t>ч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+mn-lt"/>
              </a:rPr>
              <a:t>лен комиссии по проведению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ставит «Z»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в области бланка записи (или дополнительного бланка записи),</a:t>
            </a:r>
            <a:r>
              <a:rPr lang="ru-RU" b="1" dirty="0"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оставшейся незаполненной.</a:t>
            </a:r>
            <a:endParaRPr lang="ru-RU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10B5D5-A5BB-42BC-AF1C-A7A77702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3" y="1196752"/>
            <a:ext cx="4104456" cy="538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9E0E3F5-1A2C-440E-BED6-D35B75207B81}"/>
              </a:ext>
            </a:extLst>
          </p:cNvPr>
          <p:cNvCxnSpPr/>
          <p:nvPr/>
        </p:nvCxnSpPr>
        <p:spPr>
          <a:xfrm>
            <a:off x="1343472" y="1412776"/>
            <a:ext cx="3528392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DCC816F-107C-41E5-ADCF-AA78CB0A85D4}"/>
              </a:ext>
            </a:extLst>
          </p:cNvPr>
          <p:cNvCxnSpPr>
            <a:cxnSpLocks/>
          </p:cNvCxnSpPr>
          <p:nvPr/>
        </p:nvCxnSpPr>
        <p:spPr>
          <a:xfrm flipV="1">
            <a:off x="1343472" y="1412776"/>
            <a:ext cx="3528392" cy="460851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6645B1-EF56-4250-871D-56230157B8FE}"/>
              </a:ext>
            </a:extLst>
          </p:cNvPr>
          <p:cNvCxnSpPr/>
          <p:nvPr/>
        </p:nvCxnSpPr>
        <p:spPr>
          <a:xfrm>
            <a:off x="1343472" y="6021288"/>
            <a:ext cx="3528392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80" y="425583"/>
            <a:ext cx="10801200" cy="105933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члены комиссии по проведению итогового сочинения (изложения) в аудитории собирают бланки строго по аудиториям.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780" y="3172560"/>
            <a:ext cx="107291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Собранные бланки регистрации, бланки записи (дополнительные бланки записи), листы бумаги для черновиков, а также отчетные формы для проведения итогового сочинения (изложения)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члены комиссии по проведению итогового сочинения (изложения) передают руководителю образовательной организации места проведения.</a:t>
            </a: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dirty="0">
                <a:latin typeface="+mn-lt"/>
              </a:rPr>
              <a:t> Руководитель места проведения или лицо, уполномоченное на муниципальном/региональном уровне </a:t>
            </a:r>
            <a:r>
              <a:rPr lang="ru-RU" b="1" dirty="0">
                <a:latin typeface="+mn-lt"/>
              </a:rPr>
              <a:t>ответственен за передачу  материалов ИС (ИЗ) в РЦОИ. </a:t>
            </a: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6880" y="1641254"/>
            <a:ext cx="9001000" cy="1531306"/>
          </a:xfrm>
          <a:prstGeom prst="round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dirty="0">
                <a:solidFill>
                  <a:srgbClr val="1B3E77"/>
                </a:solidFill>
              </a:rPr>
              <a:t>Бланки в аудитории собираются  </a:t>
            </a:r>
            <a:r>
              <a:rPr lang="ru-RU" b="1" dirty="0">
                <a:solidFill>
                  <a:srgbClr val="1B3E77"/>
                </a:solidFill>
              </a:rPr>
              <a:t>строго по порядку: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регистрации;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записи ответов;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Дополнительный бланк записи ответов (при наличии).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3D4116-BE57-465A-B38E-2EE44257342D}"/>
              </a:ext>
            </a:extLst>
          </p:cNvPr>
          <p:cNvSpPr/>
          <p:nvPr/>
        </p:nvSpPr>
        <p:spPr>
          <a:xfrm>
            <a:off x="983432" y="1347585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Эксперт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по проверке работ итогового сочинения заполняет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копии бланков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регистрации итогового сочинения (изложения), а затем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технический специалист переносит результаты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проверки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из копий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бланков регистрации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в оригиналы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бланков регистрации участников итогового сочинения (изложения). </a:t>
            </a:r>
            <a:r>
              <a:rPr lang="ru-RU" sz="1600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(п. 5.1. МР ИС-11 2025-2026 гг.)</a:t>
            </a:r>
          </a:p>
          <a:p>
            <a:endParaRPr lang="ru-RU" sz="1600" b="1" dirty="0">
              <a:solidFill>
                <a:srgbClr val="1B3E77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Если работа участника не соответствует требованию №1 и (или) требованию №2, то выставляется «незачет» за всю работу в целом.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8D24E-5CB7-4452-8D67-D7F9C76AAE5F}"/>
              </a:ext>
            </a:extLst>
          </p:cNvPr>
          <p:cNvSpPr txBox="1"/>
          <p:nvPr/>
        </p:nvSpPr>
        <p:spPr>
          <a:xfrm>
            <a:off x="731404" y="409421"/>
            <a:ext cx="10729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993366"/>
                </a:solidFill>
                <a:latin typeface="+mj-lt"/>
              </a:rPr>
              <a:t>Правила заполнения бланка регистрации ответственным лицом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9BB1B3-E616-4527-9AD8-C76F76DF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03" y="3606617"/>
            <a:ext cx="5531321" cy="31211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EEE1C2-B56A-45FD-AB62-26397FA5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652416"/>
            <a:ext cx="5447893" cy="302956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38D99CA5-781A-42AA-822A-0CC4A6DAA071}"/>
              </a:ext>
            </a:extLst>
          </p:cNvPr>
          <p:cNvSpPr/>
          <p:nvPr/>
        </p:nvSpPr>
        <p:spPr>
          <a:xfrm>
            <a:off x="1919536" y="4653136"/>
            <a:ext cx="360040" cy="288032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3FAE4B0-579E-43DA-BA47-9F4F4BD5FD3D}"/>
              </a:ext>
            </a:extLst>
          </p:cNvPr>
          <p:cNvCxnSpPr/>
          <p:nvPr/>
        </p:nvCxnSpPr>
        <p:spPr>
          <a:xfrm>
            <a:off x="2279576" y="4907344"/>
            <a:ext cx="3312368" cy="0"/>
          </a:xfrm>
          <a:prstGeom prst="straightConnector1">
            <a:avLst/>
          </a:prstGeom>
          <a:ln w="254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DC77F92E-2FE3-45F1-AED0-49E755726CA7}"/>
              </a:ext>
            </a:extLst>
          </p:cNvPr>
          <p:cNvSpPr/>
          <p:nvPr/>
        </p:nvSpPr>
        <p:spPr>
          <a:xfrm>
            <a:off x="7968208" y="4642440"/>
            <a:ext cx="288032" cy="288032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4F5F0CD-7163-42FD-B654-A6A9CD73E8C0}"/>
              </a:ext>
            </a:extLst>
          </p:cNvPr>
          <p:cNvCxnSpPr>
            <a:cxnSpLocks/>
          </p:cNvCxnSpPr>
          <p:nvPr/>
        </p:nvCxnSpPr>
        <p:spPr>
          <a:xfrm>
            <a:off x="8256240" y="4883616"/>
            <a:ext cx="3096344" cy="0"/>
          </a:xfrm>
          <a:prstGeom prst="straightConnector1">
            <a:avLst/>
          </a:prstGeom>
          <a:ln w="254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C104AC-932B-49C2-B9BA-AAB01256E8BF}"/>
              </a:ext>
            </a:extLst>
          </p:cNvPr>
          <p:cNvCxnSpPr/>
          <p:nvPr/>
        </p:nvCxnSpPr>
        <p:spPr>
          <a:xfrm>
            <a:off x="2423592" y="5589240"/>
            <a:ext cx="936104" cy="0"/>
          </a:xfrm>
          <a:prstGeom prst="line">
            <a:avLst/>
          </a:prstGeom>
          <a:ln w="254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1EB1A8D-D825-4B35-A95A-B1D7A78321B2}"/>
              </a:ext>
            </a:extLst>
          </p:cNvPr>
          <p:cNvCxnSpPr/>
          <p:nvPr/>
        </p:nvCxnSpPr>
        <p:spPr>
          <a:xfrm>
            <a:off x="8184232" y="5589240"/>
            <a:ext cx="936104" cy="0"/>
          </a:xfrm>
          <a:prstGeom prst="line">
            <a:avLst/>
          </a:prstGeom>
          <a:ln w="254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17453</TotalTime>
  <Words>751</Words>
  <Application>Microsoft Office PowerPoint</Application>
  <PresentationFormat>Широкоэкранный</PresentationFormat>
  <Paragraphs>65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Заполнение верхней части бланка регистрации</vt:lpstr>
      <vt:lpstr>Презентация PowerPoint</vt:lpstr>
      <vt:lpstr>Заполнение бланков записи</vt:lpstr>
      <vt:lpstr>Заполнение дополнительного бланка записи ответов</vt:lpstr>
      <vt:lpstr>Завершение проведения ис-11</vt:lpstr>
      <vt:lpstr>члены комиссии по проведению итогового сочинения (изложения) в аудитории собирают бланки строго по аудиториям.</vt:lpstr>
      <vt:lpstr>Презентация PowerPoint</vt:lpstr>
      <vt:lpstr>Поле «результаты оценивания сочинения (изложения)»</vt:lpstr>
      <vt:lpstr>Досрочное завершение написания итогового сочинения(изложения) по уважительной причине</vt:lpstr>
      <vt:lpstr>Удаление участника с итогового сочинения(изложения) 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Berta</dc:creator>
  <cp:lastModifiedBy>Милана</cp:lastModifiedBy>
  <cp:revision>935</cp:revision>
  <cp:lastPrinted>2023-11-30T07:41:12Z</cp:lastPrinted>
  <dcterms:created xsi:type="dcterms:W3CDTF">2009-03-12T11:49:47Z</dcterms:created>
  <dcterms:modified xsi:type="dcterms:W3CDTF">2025-11-28T06:32:42Z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