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9" r:id="rId1"/>
  </p:sldMasterIdLst>
  <p:notesMasterIdLst>
    <p:notesMasterId r:id="rId14"/>
  </p:notesMasterIdLst>
  <p:sldIdLst>
    <p:sldId id="256" r:id="rId2"/>
    <p:sldId id="287" r:id="rId3"/>
    <p:sldId id="257" r:id="rId4"/>
    <p:sldId id="299" r:id="rId5"/>
    <p:sldId id="268" r:id="rId6"/>
    <p:sldId id="288" r:id="rId7"/>
    <p:sldId id="300" r:id="rId8"/>
    <p:sldId id="294" r:id="rId9"/>
    <p:sldId id="295" r:id="rId10"/>
    <p:sldId id="298" r:id="rId11"/>
    <p:sldId id="296" r:id="rId12"/>
    <p:sldId id="293" r:id="rId13"/>
  </p:sldIdLst>
  <p:sldSz cx="12192000" cy="6858000"/>
  <p:notesSz cx="6792913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4" autoAdjust="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E2B1A-479E-4915-9F94-C99180EB403A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63103-14EB-432B-8829-EA4F322958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614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63103-14EB-432B-8829-EA4F322958D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6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E06E3C-EA72-0086-57B7-DA723B7B4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97A52F-4BC2-A0A9-5A07-2526C27A6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C0A94-D2CC-FCB7-D818-18DD09FCF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5FD316-94AE-230B-BFB5-F8A949CB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3F7305-5535-2714-E06B-05E9833C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19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8C35E2-8D76-1F59-EBCB-051A3F675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E185A6-F886-F5D0-4E71-9CDE3833F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65E2FB-8622-1308-B72D-EC05D9E18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77CA0E-33FF-ABCC-4405-C0D8FAE5E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D4F2B8-D41D-9ABD-C3C3-BFAF33CA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77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5D58B0-EE82-2477-EA80-0A437CF6C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BEC105-4EF0-4530-ADBB-FBE1AE487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D7DBE0-396E-2984-BA4D-4EA76E510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4EF413-435F-3C88-392F-2E9D6F1D0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87E791-2E7A-3C79-8A49-3B2142BD1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92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FC982-2B00-B0D8-FC2E-BB11C80C1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A92F7D-0EC9-2200-2D55-DA4F96A1A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4FF9C2-B9F9-6D38-9C29-FA89AAB30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C28F6E-3725-BF5F-EF02-1CE8B8B38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2D1CC2A-19DA-75D9-1E3C-B936E816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543846-CF72-D24A-4C7D-66D97AB95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79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0C2B7-6AD1-D691-B4FF-FE5139DA8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ECEC01-B479-B6C1-52F2-0DFFFE0F39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CB4D26-FEA3-0DC5-7EF6-406589643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09FE84-8D48-D556-B470-B33498CE9F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6D75C98-F7FF-2779-08C5-D75151AB2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68BE0BC-030E-2E69-C802-063B9C02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30AD8F-80BC-FDB9-DE01-7E7F44352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BD31E6-0076-231E-8E24-45C556241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97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40A47-E086-86AA-F300-DEE9185F2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ADD85A-CB81-9203-1039-7827379E9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C404B59-10F8-B79D-70FD-6EEA347B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3709F0-5532-D21D-000A-FCDBEC69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115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7134144-F5CE-89A0-CFD7-36E1944B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7E1FB0-322D-963B-4AC2-DFB5BF7FC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AB4692-9E4F-ACC9-67C7-AE3BD10E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8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C25C5-DF62-8A1A-4891-513A15B6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06910F-84E6-E66D-AD1E-8C7FC477E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14E5F28-8F6E-175B-8BDE-20EA5AC88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151558-CB0E-34AC-1D34-AFBB5D212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207415-7085-AD29-3BAB-AC32824B6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EBCF5F-78FF-924F-B66F-9C4BE831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6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8F652-4A82-089D-D64C-54A7260D9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4B7261-2D3A-F976-BD24-610FF3AA1C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C7F9A9-7991-3219-2E68-51BDC4FC7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B23BCF-21CF-41F3-1EF2-42C7F36CD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98729A-C47A-9330-C61E-59ABA8029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2E1448-055A-85DA-A8B1-49E9B1B65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829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32BD3-6023-82D9-BDAE-A60CF3668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A5463A-EC15-1A5B-C587-D9E25059D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B44C12-B077-54EA-045E-90C68592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984A14-D904-7E97-3B35-4243ADE6F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E40AA0-FA4F-D797-729B-A67779DED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90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AAC837D-667C-4437-9B85-527CF9C6F2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6BC9FE-34F4-3D1D-08FE-4549208A8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3BD23A-941A-993B-091A-CECC9422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B3E848-114B-5D38-D8C7-BA2BA9A1A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1DB9A5-849B-884B-2A28-50554F9C6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6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F2E33-E8E2-9328-4E16-16AC015B1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1C8001-4370-03C5-E1F3-6ECBA58B4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B2444C-D5BA-169A-AF49-7CD57FD9F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12A0A-0801-43E0-8517-9F868D3559B9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F77631-C853-CD10-DF40-B44E19349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99717E-7B61-84C9-0575-2CF4D5775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6D50E-2FD7-457B-8A5E-EB9CE8DD1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69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62CCF-CCAE-30DB-46CF-9C6CC630CB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C639B3-ECEF-CAA7-5503-335907391C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79D0C2-8EE2-55F9-C496-289469A37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77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955359-BC66-22F1-9E7D-74DE8419512A}"/>
              </a:ext>
            </a:extLst>
          </p:cNvPr>
          <p:cNvSpPr txBox="1"/>
          <p:nvPr/>
        </p:nvSpPr>
        <p:spPr>
          <a:xfrm>
            <a:off x="4767773" y="6002864"/>
            <a:ext cx="2733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Элиста,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FBDD73-5A6E-63CE-845A-92F0DC71733F}"/>
              </a:ext>
            </a:extLst>
          </p:cNvPr>
          <p:cNvSpPr txBox="1"/>
          <p:nvPr/>
        </p:nvSpPr>
        <p:spPr>
          <a:xfrm>
            <a:off x="1233996" y="2035993"/>
            <a:ext cx="101608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РЕГИОНАЛЬНОЕ ТРЕНИРОВОЧНОЕ МЕРОПРИЯТИЕ 20 октября 2026 года </a:t>
            </a:r>
          </a:p>
          <a:p>
            <a:pPr algn="ctr"/>
            <a:endParaRPr lang="ru-RU" sz="28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В ФОРМЕ ЕГЭ ПО ПРЕДМЕТАМ «ИНФОРМАТИКА (КЕГЭ)», «АНГЛИЙСКИЙ ЯЗЫК (УСТНАЯ ЧАСТЬ)»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8FCF79-17B9-CBD0-17C9-C554C5404886}"/>
              </a:ext>
            </a:extLst>
          </p:cNvPr>
          <p:cNvSpPr txBox="1"/>
          <p:nvPr/>
        </p:nvSpPr>
        <p:spPr>
          <a:xfrm>
            <a:off x="2237173" y="459932"/>
            <a:ext cx="82384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Бюджетное учреждение Республики Калмыкия</a:t>
            </a:r>
          </a:p>
          <a:p>
            <a:pPr algn="ctr"/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«ЦЕНТР ОЦЕНКИ И КАЧЕСТВА ОБРАЗОВАНИЯ»</a:t>
            </a:r>
          </a:p>
          <a:p>
            <a:pPr algn="ctr"/>
            <a:endParaRPr lang="ru-RU" sz="1600" b="1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Маленький логотип.png">
            <a:extLst>
              <a:ext uri="{FF2B5EF4-FFF2-40B4-BE49-F238E27FC236}">
                <a16:creationId xmlns:a16="http://schemas.microsoft.com/office/drawing/2014/main" id="{0F465B3F-1564-0379-833D-C080413A8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155" y="-61822"/>
            <a:ext cx="3600309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575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E866F-5CE9-8AB4-DC53-A86EC61D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38F46-CA0D-5470-085F-AFAC9F0B90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8D22B24-3F0E-5C6E-A4A6-513028B1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892" y="341259"/>
            <a:ext cx="2180183" cy="116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896AA8-6840-4527-BF4D-0610A81A69F0}"/>
              </a:ext>
            </a:extLst>
          </p:cNvPr>
          <p:cNvSpPr/>
          <p:nvPr/>
        </p:nvSpPr>
        <p:spPr>
          <a:xfrm>
            <a:off x="0" y="158556"/>
            <a:ext cx="12686482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latin typeface="Century Gothic" panose="020B0502020202020204" pitchFamily="34" charset="0"/>
                <a:ea typeface="Cambria Math" panose="02040503050406030204" pitchFamily="18" charset="0"/>
                <a:cs typeface="Vrinda" panose="020B0502040204020203" pitchFamily="34" charset="0"/>
              </a:rPr>
              <a:t>Нормативные документы проведении ВТМ  28.01.2026 по предметам «География, Английский язык (письменная часть)»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79EC90-1970-4F06-95D5-DEF1CE974D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658" y="1371424"/>
            <a:ext cx="3262846" cy="4514693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id="{0220B8AC-DDED-4417-BFF2-FFC585994E12}"/>
              </a:ext>
            </a:extLst>
          </p:cNvPr>
          <p:cNvSpPr txBox="1"/>
          <p:nvPr/>
        </p:nvSpPr>
        <p:spPr>
          <a:xfrm>
            <a:off x="4551281" y="5886117"/>
            <a:ext cx="294791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Регламент проведения регионального тренировочного мероприятия</a:t>
            </a:r>
          </a:p>
          <a:p>
            <a:pPr algn="ctr"/>
            <a:r>
              <a:rPr lang="ru-RU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(доступен на сайте ФГБУ «ФЦТ» в разделе тренировки и апробации, </a:t>
            </a:r>
          </a:p>
          <a:p>
            <a:pPr algn="ctr"/>
            <a:r>
              <a:rPr lang="ru-RU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а так же на сайте </a:t>
            </a:r>
            <a:r>
              <a:rPr lang="ru-RU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coko08.ru</a:t>
            </a:r>
            <a:r>
              <a:rPr lang="ru-RU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38AFFB-A2D0-4C34-8644-7E55B0F738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2925" y="1385429"/>
            <a:ext cx="3340875" cy="4500688"/>
          </a:xfrm>
          <a:prstGeom prst="rect">
            <a:avLst/>
          </a:prstGeom>
        </p:spPr>
      </p:pic>
      <p:sp>
        <p:nvSpPr>
          <p:cNvPr id="11" name="TextBox 15">
            <a:extLst>
              <a:ext uri="{FF2B5EF4-FFF2-40B4-BE49-F238E27FC236}">
                <a16:creationId xmlns:a16="http://schemas.microsoft.com/office/drawing/2014/main" id="{652544B2-41C4-4BAE-9C11-890336A6E20D}"/>
              </a:ext>
            </a:extLst>
          </p:cNvPr>
          <p:cNvSpPr txBox="1"/>
          <p:nvPr/>
        </p:nvSpPr>
        <p:spPr>
          <a:xfrm>
            <a:off x="8095318" y="5886117"/>
            <a:ext cx="343400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Приказ </a:t>
            </a:r>
            <a:r>
              <a:rPr lang="ru-RU" sz="1100" b="1" dirty="0" err="1">
                <a:latin typeface="Century Gothic" panose="020B0502020202020204" pitchFamily="34" charset="0"/>
              </a:rPr>
              <a:t>МОиН</a:t>
            </a:r>
            <a:r>
              <a:rPr lang="ru-RU" sz="1100" b="1" dirty="0">
                <a:latin typeface="Century Gothic" panose="020B0502020202020204" pitchFamily="34" charset="0"/>
              </a:rPr>
              <a:t> РК № 1616 от 09.10.2026 г. </a:t>
            </a:r>
          </a:p>
          <a:p>
            <a:pPr algn="ctr"/>
            <a:r>
              <a:rPr lang="ru-RU" sz="1100" b="1" dirty="0">
                <a:latin typeface="Century Gothic" panose="020B0502020202020204" pitchFamily="34" charset="0"/>
              </a:rPr>
              <a:t>«О проведении РТМ по образовательным программам среднего общего образования без участия обучающихся 11 классов ОО Республики Калмыкия 20.10.2026 года»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8733652-527B-4CEF-9CFF-B16B32E3D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87" y="1385429"/>
            <a:ext cx="3507926" cy="4510190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424BD641-C4B0-40C6-90A2-ABFC12A111DA}"/>
              </a:ext>
            </a:extLst>
          </p:cNvPr>
          <p:cNvSpPr txBox="1"/>
          <p:nvPr/>
        </p:nvSpPr>
        <p:spPr>
          <a:xfrm>
            <a:off x="662673" y="6030684"/>
            <a:ext cx="29479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Письмо </a:t>
            </a:r>
            <a:r>
              <a:rPr lang="ru-RU" sz="1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ФГБУ «ФЦТ» №532/02 от 03.09.2026</a:t>
            </a:r>
            <a:endParaRPr lang="ru-RU" sz="10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71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E866F-5CE9-8AB4-DC53-A86EC61D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38F46-CA0D-5470-085F-AFAC9F0B9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8D22B24-3F0E-5C6E-A4A6-513028B1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581" y="5379868"/>
            <a:ext cx="2180183" cy="116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ADDEB3-D2D3-DA3C-D595-8DC7C86A2F90}"/>
              </a:ext>
            </a:extLst>
          </p:cNvPr>
          <p:cNvSpPr txBox="1"/>
          <p:nvPr/>
        </p:nvSpPr>
        <p:spPr>
          <a:xfrm>
            <a:off x="930319" y="882054"/>
            <a:ext cx="1051559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8288"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mbria Math" panose="02040503050406030204" pitchFamily="18" charset="0"/>
              </a:rPr>
              <a:t>Цель проведения тренировочного мероприятия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mbria Math" panose="02040503050406030204" pitchFamily="18" charset="0"/>
              </a:rPr>
              <a:t>– отработка организационных и технологических процедур, осуществляемых при проведении ЕГЭ в ППЭ 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Cambria Math" panose="02040503050406030204" pitchFamily="18" charset="0"/>
              </a:rPr>
              <a:t>с применением технологии передачи полного комплекта ЭМ по сети «Интернет», печати и сканирования ЭМ в аудиториях ППЭ </a:t>
            </a:r>
            <a:r>
              <a:rPr lang="ru-RU" sz="3600" b="1" dirty="0">
                <a:solidFill>
                  <a:srgbClr val="FF0000"/>
                </a:solidFill>
                <a:latin typeface="Century Gothic" panose="020B0502020202020204" pitchFamily="34" charset="0"/>
                <a:ea typeface="Cambria Math" panose="02040503050406030204" pitchFamily="18" charset="0"/>
              </a:rPr>
              <a:t>с использованием ОС Линукс</a:t>
            </a:r>
          </a:p>
          <a:p>
            <a:pPr indent="268288"/>
            <a:endParaRPr lang="ru-RU" sz="3600" b="1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1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E866F-5CE9-8AB4-DC53-A86EC61D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38F46-CA0D-5470-085F-AFAC9F0B9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8D22B24-3F0E-5C6E-A4A6-513028B1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581" y="5379868"/>
            <a:ext cx="2180183" cy="116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ADDEB3-D2D3-DA3C-D595-8DC7C86A2F90}"/>
              </a:ext>
            </a:extLst>
          </p:cNvPr>
          <p:cNvSpPr txBox="1"/>
          <p:nvPr/>
        </p:nvSpPr>
        <p:spPr>
          <a:xfrm>
            <a:off x="930319" y="657940"/>
            <a:ext cx="10515599" cy="5044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9135" algn="ctr"/>
            <a:r>
              <a:rPr lang="ru-RU" sz="3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Проведение</a:t>
            </a:r>
            <a:r>
              <a:rPr lang="ru-RU" sz="3200" b="1" spc="-2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Р</a:t>
            </a:r>
            <a:r>
              <a:rPr lang="ru-RU" sz="3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ТМ</a:t>
            </a:r>
            <a:r>
              <a:rPr lang="ru-RU" sz="3200" b="1" spc="-2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предназначено:</a:t>
            </a:r>
          </a:p>
          <a:p>
            <a:pPr marL="699135" algn="ctr"/>
            <a:endParaRPr lang="ru-RU" sz="32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pPr marL="342900" marR="221615" lvl="0" indent="-342900">
              <a:spcBef>
                <a:spcPts val="695"/>
              </a:spcBef>
              <a:spcAft>
                <a:spcPts val="0"/>
              </a:spcAft>
              <a:buSzPts val="1200"/>
              <a:buFont typeface="Times New Roman" panose="02020603050405020304" pitchFamily="18" charset="0"/>
              <a:buChar char="–"/>
              <a:tabLst>
                <a:tab pos="880745" algn="l"/>
              </a:tabLst>
            </a:pP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для  </a:t>
            </a:r>
            <a:r>
              <a:rPr lang="ru-RU" sz="2800" spc="8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обучения   </a:t>
            </a:r>
            <a:r>
              <a:rPr lang="ru-RU" sz="2800" spc="7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работников ППЭ технологиям   </a:t>
            </a:r>
            <a:r>
              <a:rPr lang="ru-RU" sz="2800" spc="7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проведения   </a:t>
            </a:r>
            <a:r>
              <a:rPr lang="ru-RU" sz="2800" spc="6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экзаменов в ППЭ</a:t>
            </a:r>
            <a:r>
              <a:rPr lang="ru-RU" sz="2800" spc="-29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с</a:t>
            </a:r>
            <a:r>
              <a:rPr lang="ru-RU" sz="2800" spc="-1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использованием</a:t>
            </a:r>
            <a:r>
              <a:rPr lang="ru-RU" sz="2800" spc="-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специального ПО;</a:t>
            </a:r>
          </a:p>
          <a:p>
            <a:pPr marL="342900" marR="224155" lvl="0" indent="-342900">
              <a:buSzPts val="1200"/>
              <a:buFont typeface="Times New Roman" panose="02020603050405020304" pitchFamily="18" charset="0"/>
              <a:buChar char="–"/>
              <a:tabLst>
                <a:tab pos="880745" algn="l"/>
              </a:tabLst>
            </a:pP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определения технической готовности аудиторий и штаба ППЭ для применения в них</a:t>
            </a:r>
            <a:r>
              <a:rPr lang="ru-RU" sz="2800" spc="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технологий</a:t>
            </a:r>
            <a:r>
              <a:rPr lang="ru-RU" sz="2800" spc="-1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проведения</a:t>
            </a:r>
            <a:r>
              <a:rPr lang="ru-RU" sz="2800" spc="-1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экзаменов;</a:t>
            </a:r>
          </a:p>
          <a:p>
            <a:pPr marL="342900" marR="223520" lvl="0" indent="-342900">
              <a:buSzPts val="1200"/>
              <a:buFont typeface="Times New Roman" panose="02020603050405020304" pitchFamily="18" charset="0"/>
              <a:buChar char="–"/>
              <a:tabLst>
                <a:tab pos="880745" algn="l"/>
              </a:tabLst>
            </a:pP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определения работоспособности </a:t>
            </a:r>
            <a:r>
              <a:rPr lang="ru-RU" sz="2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криптосредств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(токенов членов ГЭК), предназначенных</a:t>
            </a:r>
            <a:r>
              <a:rPr lang="ru-RU" sz="2800" spc="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для</a:t>
            </a:r>
            <a:r>
              <a:rPr lang="ru-RU" sz="2800" spc="-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проведения экзамена.</a:t>
            </a:r>
          </a:p>
        </p:txBody>
      </p:sp>
    </p:spTree>
    <p:extLst>
      <p:ext uri="{BB962C8B-B14F-4D97-AF65-F5344CB8AC3E}">
        <p14:creationId xmlns:p14="http://schemas.microsoft.com/office/powerpoint/2010/main" val="372822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E866F-5CE9-8AB4-DC53-A86EC61D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B493FA7A-1A2A-145F-C48E-A7C1AAE5F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73"/>
          <a:stretch/>
        </p:blipFill>
        <p:spPr>
          <a:xfrm>
            <a:off x="10277121" y="63189"/>
            <a:ext cx="1010124" cy="916341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38F46-CA0D-5470-085F-AFAC9F0B90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8D22B24-3F0E-5C6E-A4A6-513028B1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299"/>
            <a:ext cx="1879363" cy="107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B17C3C-1E7D-9845-326C-3680EE063E59}"/>
              </a:ext>
            </a:extLst>
          </p:cNvPr>
          <p:cNvSpPr txBox="1"/>
          <p:nvPr/>
        </p:nvSpPr>
        <p:spPr>
          <a:xfrm>
            <a:off x="599322" y="692281"/>
            <a:ext cx="10704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РЕГИОНАЛЬНОЕ ТРЕНИРОВОЧНОЕ МЕРОПРИЯТИЕ 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20 октября 2026 года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3D95EA-6DCC-DF43-E5E9-45A179981467}"/>
              </a:ext>
            </a:extLst>
          </p:cNvPr>
          <p:cNvSpPr txBox="1"/>
          <p:nvPr/>
        </p:nvSpPr>
        <p:spPr>
          <a:xfrm>
            <a:off x="228658" y="1690688"/>
            <a:ext cx="117346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latin typeface="Century Gothic" panose="020B0502020202020204" pitchFamily="34" charset="0"/>
              </a:rPr>
              <a:t>Информатика (КЕГЭ), Английский язык (П)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A99A1E5-A598-4FA3-9785-CA4B048B3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274847"/>
              </p:ext>
            </p:extLst>
          </p:nvPr>
        </p:nvGraphicFramePr>
        <p:xfrm>
          <a:off x="1180730" y="2481689"/>
          <a:ext cx="9530431" cy="3226653"/>
        </p:xfrm>
        <a:graphic>
          <a:graphicData uri="http://schemas.openxmlformats.org/drawingml/2006/table">
            <a:tbl>
              <a:tblPr/>
              <a:tblGrid>
                <a:gridCol w="599344">
                  <a:extLst>
                    <a:ext uri="{9D8B030D-6E8A-4147-A177-3AD203B41FA5}">
                      <a16:colId xmlns:a16="http://schemas.microsoft.com/office/drawing/2014/main" val="1962709164"/>
                    </a:ext>
                  </a:extLst>
                </a:gridCol>
                <a:gridCol w="5231990">
                  <a:extLst>
                    <a:ext uri="{9D8B030D-6E8A-4147-A177-3AD203B41FA5}">
                      <a16:colId xmlns:a16="http://schemas.microsoft.com/office/drawing/2014/main" val="4019544950"/>
                    </a:ext>
                  </a:extLst>
                </a:gridCol>
                <a:gridCol w="2707786">
                  <a:extLst>
                    <a:ext uri="{9D8B030D-6E8A-4147-A177-3AD203B41FA5}">
                      <a16:colId xmlns:a16="http://schemas.microsoft.com/office/drawing/2014/main" val="820083853"/>
                    </a:ext>
                  </a:extLst>
                </a:gridCol>
                <a:gridCol w="991311">
                  <a:extLst>
                    <a:ext uri="{9D8B030D-6E8A-4147-A177-3AD203B41FA5}">
                      <a16:colId xmlns:a16="http://schemas.microsoft.com/office/drawing/2014/main" val="10062965"/>
                    </a:ext>
                  </a:extLst>
                </a:gridCol>
              </a:tblGrid>
              <a:tr h="5278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Код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Наименование ППЭ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Предмет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  аудиторий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896647"/>
                  </a:ext>
                </a:extLst>
              </a:tr>
              <a:tr h="5326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dirty="0">
                          <a:latin typeface="Century Gothic" panose="020B0502020202020204" pitchFamily="34" charset="0"/>
                        </a:rPr>
                        <a:t>010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dirty="0">
                          <a:latin typeface="Century Gothic" panose="020B0502020202020204" pitchFamily="34" charset="0"/>
                        </a:rPr>
                        <a:t>МБОУ «СОШ №21»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Информатика (КЕГЭ)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0010560"/>
                  </a:ext>
                </a:extLst>
              </a:tr>
              <a:tr h="5415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036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МБОУ «СОШ № 4»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Информатика (КЕГЭ)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12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4243108"/>
                  </a:ext>
                </a:extLst>
              </a:tr>
              <a:tr h="5415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053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МБОУ «СОШ №23»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Информатика (КЕГЭ)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219337"/>
                  </a:ext>
                </a:extLst>
              </a:tr>
              <a:tr h="5415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dirty="0">
                          <a:latin typeface="Century Gothic" panose="020B0502020202020204" pitchFamily="34" charset="0"/>
                        </a:rPr>
                        <a:t>055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dirty="0">
                          <a:latin typeface="Century Gothic" panose="020B0502020202020204" pitchFamily="34" charset="0"/>
                        </a:rPr>
                        <a:t>МБОУ «КЭГ имени Зая-Пандиты»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Английский язык (устная часть)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11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045065"/>
                  </a:ext>
                </a:extLst>
              </a:tr>
              <a:tr h="5415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037 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МБОУ «СОШ №18»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Английский язык (устная часть)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16</a:t>
                      </a:r>
                    </a:p>
                  </a:txBody>
                  <a:tcPr marL="8695" marR="8695" marT="86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475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5156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E866F-5CE9-8AB4-DC53-A86EC61D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38F46-CA0D-5470-085F-AFAC9F0B9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8D22B24-3F0E-5C6E-A4A6-513028B1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409" y="-13176"/>
            <a:ext cx="2180183" cy="116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C78F1E-7DC9-5114-A615-CF945FAAB02D}"/>
              </a:ext>
            </a:extLst>
          </p:cNvPr>
          <p:cNvSpPr txBox="1"/>
          <p:nvPr/>
        </p:nvSpPr>
        <p:spPr>
          <a:xfrm>
            <a:off x="1306838" y="907645"/>
            <a:ext cx="10515600" cy="128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8920" marR="220980" indent="449580" algn="just">
              <a:lnSpc>
                <a:spcPct val="150000"/>
              </a:lnSpc>
              <a:spcBef>
                <a:spcPts val="835"/>
              </a:spcBef>
              <a:spcAft>
                <a:spcPts val="0"/>
              </a:spcAft>
            </a:pP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Порядок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подготовки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и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проведения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Р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ТМ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полностью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соответствует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порядку</a:t>
            </a:r>
            <a:r>
              <a:rPr lang="ru-RU" sz="1800" b="1" spc="3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подготовки</a:t>
            </a:r>
            <a:r>
              <a:rPr lang="ru-RU" sz="1800" b="1" spc="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и проведения штатных экзаменов за исключением отдельных особенностей, которые приведены</a:t>
            </a:r>
            <a:r>
              <a:rPr lang="ru-RU" sz="1800" b="1" spc="5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ниже: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775864-8505-6F8B-A96E-B492ABB03CDC}"/>
              </a:ext>
            </a:extLst>
          </p:cNvPr>
          <p:cNvSpPr txBox="1"/>
          <p:nvPr/>
        </p:nvSpPr>
        <p:spPr>
          <a:xfrm>
            <a:off x="838198" y="2609585"/>
            <a:ext cx="10984239" cy="14230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48920" marR="220980" indent="449580">
              <a:lnSpc>
                <a:spcPct val="150000"/>
              </a:lnSpc>
              <a:spcBef>
                <a:spcPts val="835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Д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ля авторизации членов ГЭК, передачи статусов, актов и журналов, ЭМ, а также для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получения основных и резервных ключей доступа к ЭМ используется ЛК ППЭ (тренировочная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версия).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F00186-7E1C-AB06-D924-01510BA90330}"/>
              </a:ext>
            </a:extLst>
          </p:cNvPr>
          <p:cNvSpPr txBox="1"/>
          <p:nvPr/>
        </p:nvSpPr>
        <p:spPr>
          <a:xfrm>
            <a:off x="838197" y="4469839"/>
            <a:ext cx="10984239" cy="96331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219710" lvl="0" indent="457200" algn="just">
              <a:lnSpc>
                <a:spcPct val="150000"/>
              </a:lnSpc>
              <a:buSzPts val="1200"/>
              <a:tabLst>
                <a:tab pos="880745" algn="l"/>
              </a:tabLst>
            </a:pP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В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ПО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«АРМ ГИА-11 Линукс</a:t>
            </a:r>
            <a:r>
              <a:rPr lang="ru-RU" sz="1800" b="1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»</a:t>
            </a:r>
            <a:r>
              <a:rPr lang="ru-RU" sz="1800" b="1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для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тренировки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следует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выбирать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предмет,</a:t>
            </a:r>
            <a:r>
              <a:rPr lang="ru-RU" sz="1800" spc="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соответствующий</a:t>
            </a:r>
            <a:r>
              <a:rPr lang="ru-RU" sz="1800" spc="-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ЭМ,</a:t>
            </a:r>
            <a:r>
              <a:rPr lang="ru-RU" sz="1800" spc="-5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и</a:t>
            </a:r>
            <a:r>
              <a:rPr lang="ru-RU" sz="1800" spc="1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запланированную дату</a:t>
            </a:r>
            <a:r>
              <a:rPr lang="ru-RU" sz="1800" spc="-2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Р</a:t>
            </a:r>
            <a:r>
              <a:rPr lang="ru-RU" sz="18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ТМ.</a:t>
            </a:r>
          </a:p>
        </p:txBody>
      </p:sp>
    </p:spTree>
    <p:extLst>
      <p:ext uri="{BB962C8B-B14F-4D97-AF65-F5344CB8AC3E}">
        <p14:creationId xmlns:p14="http://schemas.microsoft.com/office/powerpoint/2010/main" val="3964536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E866F-5CE9-8AB4-DC53-A86EC61D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F38F46-CA0D-5470-085F-AFAC9F0B9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58D22B24-3F0E-5C6E-A4A6-513028B10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409" y="-13176"/>
            <a:ext cx="2180183" cy="1160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C78F1E-7DC9-5114-A615-CF945FAAB02D}"/>
              </a:ext>
            </a:extLst>
          </p:cNvPr>
          <p:cNvSpPr txBox="1"/>
          <p:nvPr/>
        </p:nvSpPr>
        <p:spPr>
          <a:xfrm>
            <a:off x="4216400" y="197082"/>
            <a:ext cx="10057138" cy="655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8920" marR="220980" indent="449580" algn="just">
              <a:lnSpc>
                <a:spcPct val="150000"/>
              </a:lnSpc>
              <a:spcBef>
                <a:spcPts val="835"/>
              </a:spcBef>
              <a:spcAft>
                <a:spcPts val="0"/>
              </a:spcAft>
            </a:pPr>
            <a:r>
              <a:rPr lang="ru-RU" sz="2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Регламентные сроки РТМ ГИА-11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E5FE26-6ADF-463A-870A-FA66FF34B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662" y="1168086"/>
            <a:ext cx="10057138" cy="512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699CFFC-2EDD-4A79-8173-118CA7E557E8}"/>
              </a:ext>
            </a:extLst>
          </p:cNvPr>
          <p:cNvSpPr txBox="1"/>
          <p:nvPr/>
        </p:nvSpPr>
        <p:spPr>
          <a:xfrm>
            <a:off x="600611" y="5044738"/>
            <a:ext cx="10990769" cy="4086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C4F10-7B83-46C9-AB91-0AC34F21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01" y="404801"/>
            <a:ext cx="11076753" cy="121752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1F132E-9B1A-4DC6-8C7F-D658DD4D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01" y="1865301"/>
            <a:ext cx="11076753" cy="399668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04063D-44C9-4A29-9B45-0EC4E60BF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23434A-4EC5-432A-98FB-64DFAB8AE7AC}"/>
              </a:ext>
            </a:extLst>
          </p:cNvPr>
          <p:cNvSpPr txBox="1"/>
          <p:nvPr/>
        </p:nvSpPr>
        <p:spPr>
          <a:xfrm>
            <a:off x="686595" y="379430"/>
            <a:ext cx="10990771" cy="24857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При проведении тренировочного экзамена с условными участниками по предмету 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«25-Информатика (КЕГЭ)» </a:t>
            </a: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необходимо провести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печать бланков регистрации в аудиториях ППЭ,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заполнение бланков регистрации участниками экзамена,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выполнение участниками заданий КИМ (в электронном виде) на компьютерах с установленной станцией КЕГЭ в аудиториях ППЭ.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F9D79A-FD50-485A-9A15-468385C6D8A0}"/>
              </a:ext>
            </a:extLst>
          </p:cNvPr>
          <p:cNvSpPr txBox="1"/>
          <p:nvPr/>
        </p:nvSpPr>
        <p:spPr>
          <a:xfrm>
            <a:off x="686595" y="3451216"/>
            <a:ext cx="11121918" cy="31668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по предмету 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«29-Английский язык» </a:t>
            </a: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необходимо провести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печать бланков регистрации в аудиториях подготовки ППЭ,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заполнение бланков регистрации участниками экзамена в аудиториях подготовки ППЭ,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выполнение участниками заданий КИМ (в электронном виде) на компьютерах с установленной станцией записи ответов или в модуле «Запись устных ответов» в АРМ ГИА-11 в ППЭ в аудиториях проведения ППЭ.</a:t>
            </a:r>
          </a:p>
        </p:txBody>
      </p:sp>
    </p:spTree>
    <p:extLst>
      <p:ext uri="{BB962C8B-B14F-4D97-AF65-F5344CB8AC3E}">
        <p14:creationId xmlns:p14="http://schemas.microsoft.com/office/powerpoint/2010/main" val="1930974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699CFFC-2EDD-4A79-8173-118CA7E557E8}"/>
              </a:ext>
            </a:extLst>
          </p:cNvPr>
          <p:cNvSpPr txBox="1"/>
          <p:nvPr/>
        </p:nvSpPr>
        <p:spPr>
          <a:xfrm>
            <a:off x="600611" y="5044738"/>
            <a:ext cx="10990769" cy="4086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C4F10-7B83-46C9-AB91-0AC34F21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01" y="404801"/>
            <a:ext cx="11076753" cy="121752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1F132E-9B1A-4DC6-8C7F-D658DD4D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01" y="1865301"/>
            <a:ext cx="11076753" cy="399668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04063D-44C9-4A29-9B45-0EC4E60BF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23434A-4EC5-432A-98FB-64DFAB8AE7AC}"/>
              </a:ext>
            </a:extLst>
          </p:cNvPr>
          <p:cNvSpPr txBox="1"/>
          <p:nvPr/>
        </p:nvSpPr>
        <p:spPr>
          <a:xfrm>
            <a:off x="600609" y="479196"/>
            <a:ext cx="10990771" cy="255389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При завершении тренировочного экзамена с условными участниками по предмету </a:t>
            </a: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«25-Информатика (КЕГЭ)»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необходимо провести</a:t>
            </a: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algn="just"/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сохранение ответов участников КЕГЭ на компьютерах с установленной станцией КЕГЭ или на </a:t>
            </a:r>
            <a:r>
              <a:rPr lang="ru-RU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флеш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-накопитель,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экспорт зашифрованного пакета (пакетов) с ответами участников КЕГЭ c использованием токена члена ГЭК на последнем компьютере с установленной станцией КЕГЭ для передачи в РЦОИ.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F9D79A-FD50-485A-9A15-468385C6D8A0}"/>
              </a:ext>
            </a:extLst>
          </p:cNvPr>
          <p:cNvSpPr txBox="1"/>
          <p:nvPr/>
        </p:nvSpPr>
        <p:spPr>
          <a:xfrm>
            <a:off x="600609" y="3345860"/>
            <a:ext cx="10990769" cy="286035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по предмету </a:t>
            </a: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«29-Английский язык» 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необходимо провести</a:t>
            </a:r>
            <a:r>
              <a:rPr lang="ru-RU" b="1" dirty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algn="just"/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сохранение ответов участников устного экзамена на компьютерах с установленной станцией записи ответов или в модуле «Запись устных ответов» в АРМ ГИА-11 в ППЭ на </a:t>
            </a:r>
            <a:r>
              <a:rPr lang="ru-RU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флеш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-накопитель,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экспорт зашифрованного пакета (пакетов) с ответами участников устного экзамена c использованием токена члена ГЭК на последнем компьютере с установленной станцией записи ответов или в модуле «Запись устных ответов» в АРМ ГИА-11 в ППЭ для передачи в РЦОИ;</a:t>
            </a:r>
          </a:p>
        </p:txBody>
      </p:sp>
    </p:spTree>
    <p:extLst>
      <p:ext uri="{BB962C8B-B14F-4D97-AF65-F5344CB8AC3E}">
        <p14:creationId xmlns:p14="http://schemas.microsoft.com/office/powerpoint/2010/main" val="912150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699CFFC-2EDD-4A79-8173-118CA7E557E8}"/>
              </a:ext>
            </a:extLst>
          </p:cNvPr>
          <p:cNvSpPr txBox="1"/>
          <p:nvPr/>
        </p:nvSpPr>
        <p:spPr>
          <a:xfrm>
            <a:off x="600611" y="5044738"/>
            <a:ext cx="10990769" cy="4086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C4F10-7B83-46C9-AB91-0AC34F21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01" y="404801"/>
            <a:ext cx="11076753" cy="121752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1F132E-9B1A-4DC6-8C7F-D658DD4D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01" y="1865301"/>
            <a:ext cx="11076753" cy="399668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04063D-44C9-4A29-9B45-0EC4E60BF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23434A-4EC5-432A-98FB-64DFAB8AE7AC}"/>
              </a:ext>
            </a:extLst>
          </p:cNvPr>
          <p:cNvSpPr txBox="1"/>
          <p:nvPr/>
        </p:nvSpPr>
        <p:spPr>
          <a:xfrm>
            <a:off x="600611" y="511146"/>
            <a:ext cx="10990771" cy="35073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При завершении тренировочного экзамена с условными участниками по предмету 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«25-Информатика (КЕГЭ)» </a:t>
            </a: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необходимо провести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сканирование бланков участников и форм ППЭ в аудиториях ППЭ;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сканирование форм ППЭ (за исключением отсканированных в аудитории) в Штабе ППЭ;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экспорт зашифрованного пакета (пакетов) с электронными образами бланков участников и форм ППЭ с использованием токена члена ГЭК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F9D79A-FD50-485A-9A15-468385C6D8A0}"/>
              </a:ext>
            </a:extLst>
          </p:cNvPr>
          <p:cNvSpPr txBox="1"/>
          <p:nvPr/>
        </p:nvSpPr>
        <p:spPr>
          <a:xfrm>
            <a:off x="668372" y="4561845"/>
            <a:ext cx="10990769" cy="2145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по предмету 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«29-Английский язык» </a:t>
            </a: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необходимо провести</a:t>
            </a:r>
            <a:r>
              <a:rPr lang="ru-RU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: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сканирование бланков участников и форм ППЭ в Штабе ППЭ,</a:t>
            </a:r>
          </a:p>
          <a:p>
            <a:pPr marL="2114550" lvl="4" indent="-285750" algn="just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экспорт зашифрованного пакета (пакетов) с электронными образами бланков участников и форм ППЭ с использованием токена члена ГЭК;</a:t>
            </a:r>
          </a:p>
        </p:txBody>
      </p:sp>
    </p:spTree>
    <p:extLst>
      <p:ext uri="{BB962C8B-B14F-4D97-AF65-F5344CB8AC3E}">
        <p14:creationId xmlns:p14="http://schemas.microsoft.com/office/powerpoint/2010/main" val="356385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699CFFC-2EDD-4A79-8173-118CA7E557E8}"/>
              </a:ext>
            </a:extLst>
          </p:cNvPr>
          <p:cNvSpPr txBox="1"/>
          <p:nvPr/>
        </p:nvSpPr>
        <p:spPr>
          <a:xfrm>
            <a:off x="600611" y="5044738"/>
            <a:ext cx="10990769" cy="4086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C4F10-7B83-46C9-AB91-0AC34F21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01" y="404801"/>
            <a:ext cx="11076753" cy="121752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1F132E-9B1A-4DC6-8C7F-D658DD4D5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801" y="1865301"/>
            <a:ext cx="11076753" cy="399668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04063D-44C9-4A29-9B45-0EC4E60BF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23434A-4EC5-432A-98FB-64DFAB8AE7AC}"/>
              </a:ext>
            </a:extLst>
          </p:cNvPr>
          <p:cNvSpPr txBox="1"/>
          <p:nvPr/>
        </p:nvSpPr>
        <p:spPr>
          <a:xfrm>
            <a:off x="686593" y="404801"/>
            <a:ext cx="10990771" cy="582287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1270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Передать из ППЭ в РЦОИ зашифрованных пакетов с электронными образами бланков участников и форм ППЭ, а также пакетов с </a:t>
            </a:r>
            <a:r>
              <a:rPr lang="ru-RU" sz="2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аудиоответами</a:t>
            </a:r>
            <a:r>
              <a:rPr lang="ru-RU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 участников устного экзамена, пакетов с ответами участников КЕГЭ средствами ЛК ППЭ (тренировочная версия)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 Передать журналы работы средствами ЛК ППЭ (тренировочная версия).</a:t>
            </a:r>
          </a:p>
          <a:p>
            <a:pPr algn="just"/>
            <a:endParaRPr lang="ru-RU" sz="2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  Заполнить журнал проведения тренировочного экзамена (в формате .</a:t>
            </a:r>
            <a:r>
              <a:rPr lang="ru-RU" sz="2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xls</a:t>
            </a:r>
            <a:r>
              <a:rPr lang="ru-RU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/.</a:t>
            </a:r>
            <a:r>
              <a:rPr lang="ru-RU" sz="2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xlsx</a:t>
            </a:r>
            <a:r>
              <a:rPr lang="ru-RU" sz="2800" dirty="0">
                <a:solidFill>
                  <a:schemeClr val="tx1"/>
                </a:solidFill>
                <a:latin typeface="Century Gothic" panose="020B0502020202020204" pitchFamily="34" charset="0"/>
              </a:rPr>
              <a:t>)   и передать в РЦОИ. </a:t>
            </a:r>
          </a:p>
        </p:txBody>
      </p:sp>
    </p:spTree>
    <p:extLst>
      <p:ext uri="{BB962C8B-B14F-4D97-AF65-F5344CB8AC3E}">
        <p14:creationId xmlns:p14="http://schemas.microsoft.com/office/powerpoint/2010/main" val="176926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251D7E-DFAE-2373-E4ED-C503FD98477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06D0007-C268-4F91-16AC-28D5E93DA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148" y="36186"/>
            <a:ext cx="3875122" cy="2076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3BCF2DD1-DAC0-A0E1-8856-E10AD0CC85FB}"/>
              </a:ext>
            </a:extLst>
          </p:cNvPr>
          <p:cNvSpPr txBox="1"/>
          <p:nvPr/>
        </p:nvSpPr>
        <p:spPr>
          <a:xfrm>
            <a:off x="422596" y="3068662"/>
            <a:ext cx="4753879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sz="3600" b="1" dirty="0" err="1">
                <a:solidFill>
                  <a:srgbClr val="002060"/>
                </a:solidFill>
                <a:latin typeface="Century Gothic" panose="020B0502020202020204" pitchFamily="34" charset="0"/>
                <a:cs typeface="UEWPJC+Roboto Bold"/>
              </a:rPr>
              <a:t>Контакт</a:t>
            </a:r>
            <a:r>
              <a:rPr lang="ru-RU" sz="3600" b="1" dirty="0">
                <a:solidFill>
                  <a:srgbClr val="002060"/>
                </a:solidFill>
                <a:latin typeface="Century Gothic" panose="020B0502020202020204" pitchFamily="34" charset="0"/>
                <a:cs typeface="UEWPJC+Roboto Bold"/>
              </a:rPr>
              <a:t>ы РЦОИ </a:t>
            </a:r>
            <a:r>
              <a:rPr lang="ru-RU" sz="3600" dirty="0">
                <a:solidFill>
                  <a:srgbClr val="002060"/>
                </a:solidFill>
                <a:latin typeface="Century Gothic" panose="020B0502020202020204" pitchFamily="34" charset="0"/>
                <a:cs typeface="UEWPJC+Roboto Bold"/>
              </a:rPr>
              <a:t>Республика Калмыкия</a:t>
            </a:r>
            <a:endParaRPr sz="3600" dirty="0">
              <a:solidFill>
                <a:srgbClr val="002060"/>
              </a:solidFill>
              <a:latin typeface="Century Gothic" panose="020B0502020202020204" pitchFamily="34" charset="0"/>
              <a:cs typeface="UEWPJC+Roboto Bold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57654841-5E8E-28CE-F213-E614B2524729}"/>
              </a:ext>
            </a:extLst>
          </p:cNvPr>
          <p:cNvSpPr txBox="1"/>
          <p:nvPr/>
        </p:nvSpPr>
        <p:spPr>
          <a:xfrm>
            <a:off x="5389213" y="1283558"/>
            <a:ext cx="6802787" cy="1785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sz="28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САЙТ</a:t>
            </a:r>
            <a:r>
              <a:rPr sz="2800" b="1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:</a:t>
            </a:r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 </a:t>
            </a:r>
            <a:r>
              <a:rPr sz="2800" b="1" u="sng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COKO08.RU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ru-RU" sz="2800" b="1" spc="419" dirty="0">
              <a:solidFill>
                <a:srgbClr val="002060"/>
              </a:solidFill>
              <a:latin typeface="Century Gothic" panose="020B0502020202020204" pitchFamily="34" charset="0"/>
              <a:cs typeface="ICSILK+Evolventa Bold"/>
            </a:endParaRPr>
          </a:p>
          <a:p>
            <a:r>
              <a:rPr sz="28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ЭЛ.ПОЧТА:</a:t>
            </a:r>
            <a:r>
              <a:rPr lang="en-US" sz="2800" b="1" u="sng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COKO08@MAIL.RU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sz="3200" b="1" spc="419" dirty="0">
              <a:solidFill>
                <a:srgbClr val="002060"/>
              </a:solidFill>
              <a:latin typeface="Century Gothic" panose="020B0502020202020204" pitchFamily="34" charset="0"/>
              <a:cs typeface="ICSILK+Evolventa Bold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2BA312C3-FD00-F20A-1D2D-937ECA8DBE2A}"/>
              </a:ext>
            </a:extLst>
          </p:cNvPr>
          <p:cNvSpPr txBox="1"/>
          <p:nvPr/>
        </p:nvSpPr>
        <p:spPr>
          <a:xfrm>
            <a:off x="5323542" y="2644941"/>
            <a:ext cx="6462703" cy="2954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ru-RU" sz="3200" spc="419" dirty="0">
              <a:solidFill>
                <a:srgbClr val="002060"/>
              </a:solidFill>
              <a:latin typeface="Century Gothic" panose="020B0502020202020204" pitchFamily="34" charset="0"/>
              <a:cs typeface="ICSILK+Evolventa Bold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3200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Горячая линия РЦОИ</a:t>
            </a:r>
            <a:r>
              <a:rPr sz="3200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: </a:t>
            </a:r>
            <a:r>
              <a:rPr sz="32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8(84722)3</a:t>
            </a:r>
            <a:r>
              <a:rPr lang="ru-RU" sz="32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-</a:t>
            </a:r>
            <a:r>
              <a:rPr sz="32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90</a:t>
            </a:r>
            <a:r>
              <a:rPr lang="ru-RU" sz="32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-</a:t>
            </a:r>
            <a:r>
              <a:rPr sz="32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90</a:t>
            </a:r>
            <a:endParaRPr lang="ru-RU" sz="3200" b="1" spc="419" dirty="0">
              <a:solidFill>
                <a:srgbClr val="002060"/>
              </a:solidFill>
              <a:latin typeface="Century Gothic" panose="020B0502020202020204" pitchFamily="34" charset="0"/>
              <a:cs typeface="ICSILK+Evolventa Bold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ru-RU" sz="3200" b="1" spc="419" dirty="0">
              <a:solidFill>
                <a:srgbClr val="002060"/>
              </a:solidFill>
              <a:latin typeface="Century Gothic" panose="020B0502020202020204" pitchFamily="34" charset="0"/>
              <a:cs typeface="ICSILK+Evolventa Bold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3200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Техническая поддержка: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32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+7 999 259 90 00</a:t>
            </a:r>
          </a:p>
        </p:txBody>
      </p:sp>
    </p:spTree>
    <p:extLst>
      <p:ext uri="{BB962C8B-B14F-4D97-AF65-F5344CB8AC3E}">
        <p14:creationId xmlns:p14="http://schemas.microsoft.com/office/powerpoint/2010/main" val="522901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6237</TotalTime>
  <Words>824</Words>
  <Application>Microsoft Office PowerPoint</Application>
  <PresentationFormat>Широкоэкранный</PresentationFormat>
  <Paragraphs>93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Yandonova</dc:creator>
  <cp:lastModifiedBy>Пользователь</cp:lastModifiedBy>
  <cp:revision>141</cp:revision>
  <cp:lastPrinted>2025-02-24T06:34:58Z</cp:lastPrinted>
  <dcterms:created xsi:type="dcterms:W3CDTF">2023-02-21T19:03:34Z</dcterms:created>
  <dcterms:modified xsi:type="dcterms:W3CDTF">2026-10-14T06:55:39Z</dcterms:modified>
</cp:coreProperties>
</file>