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8" r:id="rId1"/>
    <p:sldMasterId id="2147483766" r:id="rId2"/>
  </p:sldMasterIdLst>
  <p:notesMasterIdLst>
    <p:notesMasterId r:id="rId20"/>
  </p:notesMasterIdLst>
  <p:sldIdLst>
    <p:sldId id="493" r:id="rId3"/>
    <p:sldId id="304" r:id="rId4"/>
    <p:sldId id="492" r:id="rId5"/>
    <p:sldId id="448" r:id="rId6"/>
    <p:sldId id="443" r:id="rId7"/>
    <p:sldId id="454" r:id="rId8"/>
    <p:sldId id="481" r:id="rId9"/>
    <p:sldId id="446" r:id="rId10"/>
    <p:sldId id="417" r:id="rId11"/>
    <p:sldId id="489" r:id="rId12"/>
    <p:sldId id="490" r:id="rId13"/>
    <p:sldId id="480" r:id="rId14"/>
    <p:sldId id="479" r:id="rId15"/>
    <p:sldId id="478" r:id="rId16"/>
    <p:sldId id="472" r:id="rId17"/>
    <p:sldId id="476" r:id="rId18"/>
    <p:sldId id="449" r:id="rId19"/>
  </p:sldIdLst>
  <p:sldSz cx="12192000" cy="6858000"/>
  <p:notesSz cx="6792913" cy="992505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9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  <a:srgbClr val="993366"/>
    <a:srgbClr val="99CDF1"/>
    <a:srgbClr val="074187"/>
    <a:srgbClr val="C24684"/>
    <a:srgbClr val="AED8F4"/>
    <a:srgbClr val="842C58"/>
    <a:srgbClr val="0A5BBE"/>
    <a:srgbClr val="BC3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25" autoAdjust="0"/>
  </p:normalViewPr>
  <p:slideViewPr>
    <p:cSldViewPr>
      <p:cViewPr varScale="1">
        <p:scale>
          <a:sx n="100" d="100"/>
          <a:sy n="100" d="100"/>
        </p:scale>
        <p:origin x="84" y="22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3" name="AutoShape 2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7" name="AutoShape 6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8" name="AutoShape 7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9" name="AutoShape 8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30" name="AutoShape 9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31" name="Text Box 10"/>
          <p:cNvSpPr txBox="1">
            <a:spLocks noChangeArrowheads="1"/>
          </p:cNvSpPr>
          <p:nvPr/>
        </p:nvSpPr>
        <p:spPr bwMode="auto">
          <a:xfrm>
            <a:off x="0" y="0"/>
            <a:ext cx="2942195" cy="49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32" name="Text Box 11"/>
          <p:cNvSpPr txBox="1">
            <a:spLocks noChangeArrowheads="1"/>
          </p:cNvSpPr>
          <p:nvPr/>
        </p:nvSpPr>
        <p:spPr bwMode="auto">
          <a:xfrm>
            <a:off x="3849102" y="0"/>
            <a:ext cx="2942195" cy="49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13325" name="Rectangle 1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075" y="744538"/>
            <a:ext cx="6591300" cy="37084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85" name="Rectangle 13"/>
          <p:cNvSpPr>
            <a:spLocks noGrp="1" noChangeArrowheads="1"/>
          </p:cNvSpPr>
          <p:nvPr>
            <p:ph type="body"/>
          </p:nvPr>
        </p:nvSpPr>
        <p:spPr bwMode="auto">
          <a:xfrm>
            <a:off x="905291" y="4714201"/>
            <a:ext cx="4966166" cy="44539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6" tIns="47489" rIns="91326" bIns="4748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  <p:sp>
        <p:nvSpPr>
          <p:cNvPr id="30735" name="Text Box 14"/>
          <p:cNvSpPr txBox="1">
            <a:spLocks noChangeArrowheads="1"/>
          </p:cNvSpPr>
          <p:nvPr/>
        </p:nvSpPr>
        <p:spPr bwMode="auto">
          <a:xfrm>
            <a:off x="0" y="9429989"/>
            <a:ext cx="2942195" cy="49664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/>
          </p:nvPr>
        </p:nvSpPr>
        <p:spPr bwMode="auto">
          <a:xfrm>
            <a:off x="3849103" y="9429989"/>
            <a:ext cx="2927645" cy="48236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6" tIns="47489" rIns="91326" bIns="47489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454271" algn="l"/>
                <a:tab pos="910154" algn="l"/>
                <a:tab pos="1366036" algn="l"/>
                <a:tab pos="1821919" algn="l"/>
                <a:tab pos="2277800" algn="l"/>
                <a:tab pos="2733683" algn="l"/>
                <a:tab pos="3189565" algn="l"/>
                <a:tab pos="3645447" algn="l"/>
                <a:tab pos="4101329" algn="l"/>
                <a:tab pos="4557212" algn="l"/>
                <a:tab pos="5013093" algn="l"/>
                <a:tab pos="5468977" algn="l"/>
                <a:tab pos="5924858" algn="l"/>
                <a:tab pos="6380740" algn="l"/>
                <a:tab pos="6836623" algn="l"/>
                <a:tab pos="7292506" algn="l"/>
                <a:tab pos="7748387" algn="l"/>
                <a:tab pos="8204270" algn="l"/>
                <a:tab pos="8660151" algn="l"/>
                <a:tab pos="9116034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12ACACC-B216-4766-BDD0-CF341F97E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066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5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3998" algn="l"/>
                <a:tab pos="909594" algn="l"/>
                <a:tab pos="1365189" algn="l"/>
                <a:tab pos="1820785" algn="l"/>
                <a:tab pos="2276381" algn="l"/>
                <a:tab pos="2733575" algn="l"/>
                <a:tab pos="3189172" algn="l"/>
                <a:tab pos="3644767" algn="l"/>
                <a:tab pos="4100364" algn="l"/>
                <a:tab pos="4555959" algn="l"/>
                <a:tab pos="5011556" algn="l"/>
                <a:tab pos="5468750" algn="l"/>
                <a:tab pos="5924346" algn="l"/>
                <a:tab pos="6379942" algn="l"/>
                <a:tab pos="6835537" algn="l"/>
                <a:tab pos="7291133" algn="l"/>
                <a:tab pos="7748328" algn="l"/>
                <a:tab pos="8203924" algn="l"/>
                <a:tab pos="8659520" algn="l"/>
                <a:tab pos="9115116" algn="l"/>
              </a:tabLst>
            </a:pPr>
            <a:fld id="{59E56258-CA55-4F7D-BB90-FDF91237805D}" type="slidenum">
              <a:rPr lang="ru-RU" smtClean="0"/>
              <a:pPr>
                <a:tabLst>
                  <a:tab pos="0" algn="l"/>
                  <a:tab pos="453998" algn="l"/>
                  <a:tab pos="909594" algn="l"/>
                  <a:tab pos="1365189" algn="l"/>
                  <a:tab pos="1820785" algn="l"/>
                  <a:tab pos="2276381" algn="l"/>
                  <a:tab pos="2733575" algn="l"/>
                  <a:tab pos="3189172" algn="l"/>
                  <a:tab pos="3644767" algn="l"/>
                  <a:tab pos="4100364" algn="l"/>
                  <a:tab pos="4555959" algn="l"/>
                  <a:tab pos="5011556" algn="l"/>
                  <a:tab pos="5468750" algn="l"/>
                  <a:tab pos="5924346" algn="l"/>
                  <a:tab pos="6379942" algn="l"/>
                  <a:tab pos="6835537" algn="l"/>
                  <a:tab pos="7291133" algn="l"/>
                  <a:tab pos="7748328" algn="l"/>
                  <a:tab pos="8203924" algn="l"/>
                  <a:tab pos="8659520" algn="l"/>
                  <a:tab pos="9115116" algn="l"/>
                </a:tabLst>
              </a:pPr>
              <a:t>17</a:t>
            </a:fld>
            <a:endParaRPr lang="ru-RU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3922384" y="9377222"/>
            <a:ext cx="2985031" cy="481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326" tIns="47489" rIns="91326" bIns="47489" anchor="b"/>
          <a:lstStyle/>
          <a:p>
            <a:pPr algn="r">
              <a:buSzPct val="100000"/>
              <a:tabLst>
                <a:tab pos="0" algn="l"/>
                <a:tab pos="450800" algn="l"/>
                <a:tab pos="903199" algn="l"/>
                <a:tab pos="1355597" algn="l"/>
                <a:tab pos="1807997" algn="l"/>
                <a:tab pos="2260395" algn="l"/>
                <a:tab pos="2712794" algn="l"/>
                <a:tab pos="3165193" algn="l"/>
                <a:tab pos="3617592" algn="l"/>
                <a:tab pos="4069990" algn="l"/>
                <a:tab pos="4522389" algn="l"/>
                <a:tab pos="4974788" algn="l"/>
                <a:tab pos="5427187" algn="l"/>
                <a:tab pos="5879585" algn="l"/>
                <a:tab pos="6331985" algn="l"/>
                <a:tab pos="6784383" algn="l"/>
                <a:tab pos="7236782" algn="l"/>
                <a:tab pos="7689180" algn="l"/>
                <a:tab pos="8141580" algn="l"/>
                <a:tab pos="8593978" algn="l"/>
                <a:tab pos="9046377" algn="l"/>
              </a:tabLst>
            </a:pPr>
            <a:fld id="{F9EC118C-3FCE-4D0D-A0CB-57FECC0EBADE}" type="slidenum">
              <a:rPr lang="ru-RU" sz="1200">
                <a:solidFill>
                  <a:srgbClr val="000000"/>
                </a:solidFill>
                <a:latin typeface="Times New Roman" pitchFamily="18" charset="0"/>
              </a:rPr>
              <a:pPr algn="r">
                <a:buSzPct val="100000"/>
                <a:tabLst>
                  <a:tab pos="0" algn="l"/>
                  <a:tab pos="450800" algn="l"/>
                  <a:tab pos="903199" algn="l"/>
                  <a:tab pos="1355597" algn="l"/>
                  <a:tab pos="1807997" algn="l"/>
                  <a:tab pos="2260395" algn="l"/>
                  <a:tab pos="2712794" algn="l"/>
                  <a:tab pos="3165193" algn="l"/>
                  <a:tab pos="3617592" algn="l"/>
                  <a:tab pos="4069990" algn="l"/>
                  <a:tab pos="4522389" algn="l"/>
                  <a:tab pos="4974788" algn="l"/>
                  <a:tab pos="5427187" algn="l"/>
                  <a:tab pos="5879585" algn="l"/>
                  <a:tab pos="6331985" algn="l"/>
                  <a:tab pos="6784383" algn="l"/>
                  <a:tab pos="7236782" algn="l"/>
                  <a:tab pos="7689180" algn="l"/>
                  <a:tab pos="8141580" algn="l"/>
                  <a:tab pos="8593978" algn="l"/>
                  <a:tab pos="9046377" algn="l"/>
                </a:tabLst>
              </a:pPr>
              <a:t>17</a:t>
            </a:fld>
            <a:endParaRPr lang="ru-RU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1450" y="739775"/>
            <a:ext cx="6578600" cy="3702050"/>
          </a:xfrm>
          <a:solidFill>
            <a:srgbClr val="FFFFFF"/>
          </a:solidFill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2527" y="4687823"/>
            <a:ext cx="5062362" cy="4432208"/>
          </a:xfrm>
          <a:noFill/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202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073D-1142-4173-8B3B-B2F88CFF55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474BF9-D796-4270-843C-40B8DD4B25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15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C109E-C295-4842-85FF-93A8210AEA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07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AE722A-CB3B-4EA8-8FFE-95A99B2E8F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0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B38ABC-F040-4716-AB46-3BFDA6F466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81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6D0820-6EEE-4ADF-A3FA-B01E1C2549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6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17A405-EF4F-47B2-B4A4-B502A6BE36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5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1099A8-EDA0-4E3A-BAF6-025840DA0C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9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45C7D1-331A-4354-AC83-B4437732EF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15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56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33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18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948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8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DCF83-4203-49A7-B1D6-8A5A407AB0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67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6D20B-3938-4DE9-A35C-D0D39283EF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3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17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608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302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360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5235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269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032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62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556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815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11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994">
              <a:schemeClr val="bg2">
                <a:lumMod val="20000"/>
                <a:lumOff val="80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BE451C3-0FF4-47C4-B829-773ADF60F88C}" type="datetimeFigureOut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8560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049BE-C87B-4689-B53B-85C96D0A2C6C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65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5CB36-397D-7DC4-2FFB-41A04C5E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E48757F-519E-B026-5526-9ED801E0C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063552" y="2132856"/>
            <a:ext cx="9793088" cy="3096344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«ИНСТРУКЦИЯ ПО ЗАПОЛНЕНИЮ ФОРМ</a:t>
            </a:r>
            <a:b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ОТЧЕТНОСТИ ППЭ ГИА-11 В 2026 г.»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6744072" y="6381328"/>
            <a:ext cx="1152128" cy="288032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218614-D9E5-9004-FEA9-426B404E1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62"/>
            <a:ext cx="1991544" cy="10322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30C3F-59BC-A476-4B51-7E0D31E03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692373-8BCF-C757-7C99-8321AC195F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66682" cy="6858000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7FC65E4-297A-9B27-EC5E-B2F52689D0CF}"/>
              </a:ext>
            </a:extLst>
          </p:cNvPr>
          <p:cNvSpPr/>
          <p:nvPr/>
        </p:nvSpPr>
        <p:spPr>
          <a:xfrm>
            <a:off x="5735960" y="2111441"/>
            <a:ext cx="243692" cy="619874"/>
          </a:xfrm>
          <a:prstGeom prst="rect">
            <a:avLst/>
          </a:prstGeom>
          <a:solidFill>
            <a:schemeClr val="lt1">
              <a:alpha val="0"/>
            </a:schemeClr>
          </a:solidFill>
          <a:ln w="28575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C9E32BB-2F32-0D35-F666-A247F9EA46B8}"/>
              </a:ext>
            </a:extLst>
          </p:cNvPr>
          <p:cNvSpPr/>
          <p:nvPr/>
        </p:nvSpPr>
        <p:spPr>
          <a:xfrm>
            <a:off x="6958809" y="2083242"/>
            <a:ext cx="1153415" cy="648073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C8AFB75-7141-A250-51A6-A5DAC148AC30}"/>
              </a:ext>
            </a:extLst>
          </p:cNvPr>
          <p:cNvSpPr/>
          <p:nvPr/>
        </p:nvSpPr>
        <p:spPr>
          <a:xfrm>
            <a:off x="10107643" y="978890"/>
            <a:ext cx="2072630" cy="2018062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«Замена станции КЕГЭ»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заполняется в случае если произошел сбой на основной станции КЕГЭ, и участник экзамена  продолжил выполнение экзамена на резервной станции КЕГЭ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91BD94-CBD3-4B94-7110-747DD6D34BAA}"/>
              </a:ext>
            </a:extLst>
          </p:cNvPr>
          <p:cNvSpPr txBox="1"/>
          <p:nvPr/>
        </p:nvSpPr>
        <p:spPr>
          <a:xfrm>
            <a:off x="9855615" y="19582"/>
            <a:ext cx="2746985" cy="523220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ППЭ-05-02-К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FDF9B2E-2987-73F4-3812-B672758AF4F0}"/>
              </a:ext>
            </a:extLst>
          </p:cNvPr>
          <p:cNvSpPr/>
          <p:nvPr/>
        </p:nvSpPr>
        <p:spPr>
          <a:xfrm>
            <a:off x="4222505" y="3933056"/>
            <a:ext cx="289319" cy="216025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92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CE207A-FF86-4798-A7AD-98D5002A90F8}"/>
              </a:ext>
            </a:extLst>
          </p:cNvPr>
          <p:cNvSpPr txBox="1"/>
          <p:nvPr/>
        </p:nvSpPr>
        <p:spPr>
          <a:xfrm>
            <a:off x="9984432" y="17929"/>
            <a:ext cx="3312368" cy="523220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ППЭ-05-02-У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DD3DA8-A21D-4A7E-B4C7-C21A87887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7" y="0"/>
            <a:ext cx="9963345" cy="6858000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B556AB-B2DF-2ECC-4D27-3D57932425EE}"/>
              </a:ext>
            </a:extLst>
          </p:cNvPr>
          <p:cNvSpPr/>
          <p:nvPr/>
        </p:nvSpPr>
        <p:spPr>
          <a:xfrm>
            <a:off x="623392" y="3573017"/>
            <a:ext cx="5400600" cy="432048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E45F9C9-8110-BEA9-8BED-80F3F1762EE2}"/>
              </a:ext>
            </a:extLst>
          </p:cNvPr>
          <p:cNvSpPr/>
          <p:nvPr/>
        </p:nvSpPr>
        <p:spPr>
          <a:xfrm>
            <a:off x="6023992" y="4221088"/>
            <a:ext cx="289319" cy="216025"/>
          </a:xfrm>
          <a:prstGeom prst="rect">
            <a:avLst/>
          </a:prstGeom>
          <a:noFill/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17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C54233-1AFD-4768-A73E-690402556D89}"/>
              </a:ext>
            </a:extLst>
          </p:cNvPr>
          <p:cNvSpPr txBox="1"/>
          <p:nvPr/>
        </p:nvSpPr>
        <p:spPr>
          <a:xfrm>
            <a:off x="9984431" y="69965"/>
            <a:ext cx="2192777" cy="492443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ППЭ-05-03-У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C49421-EAF9-40DE-A5E1-584420F57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816757" cy="6858000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51CC3C8F-D3D9-1B50-F1F7-23DF5AA867EA}"/>
              </a:ext>
            </a:extLst>
          </p:cNvPr>
          <p:cNvSpPr/>
          <p:nvPr/>
        </p:nvSpPr>
        <p:spPr>
          <a:xfrm>
            <a:off x="3143672" y="3573016"/>
            <a:ext cx="576064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083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5291E-AE5B-3521-32BD-6C90EA972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26A5ED-C781-8682-CD52-08BA19FCE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7384"/>
            <a:ext cx="9696400" cy="6885384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54B810-E9D2-7FBE-3E1B-AA39CD27DA50}"/>
              </a:ext>
            </a:extLst>
          </p:cNvPr>
          <p:cNvSpPr txBox="1"/>
          <p:nvPr/>
        </p:nvSpPr>
        <p:spPr>
          <a:xfrm>
            <a:off x="10272464" y="116632"/>
            <a:ext cx="1440160" cy="523220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ППЭ-11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8AA8B18-61F2-D2A2-0388-DCC52B77EC13}"/>
              </a:ext>
            </a:extLst>
          </p:cNvPr>
          <p:cNvSpPr/>
          <p:nvPr/>
        </p:nvSpPr>
        <p:spPr>
          <a:xfrm>
            <a:off x="4583833" y="2996951"/>
            <a:ext cx="4464496" cy="626779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28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2D36B-133D-C192-6813-DA9BF213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94C42F5-D38D-9DBB-765C-91164BB6C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84432" cy="6897284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FBFB85-DF69-4F44-0F0B-5CF375D14A38}"/>
              </a:ext>
            </a:extLst>
          </p:cNvPr>
          <p:cNvSpPr txBox="1"/>
          <p:nvPr/>
        </p:nvSpPr>
        <p:spPr>
          <a:xfrm>
            <a:off x="10029502" y="188640"/>
            <a:ext cx="2160240" cy="523220"/>
          </a:xfrm>
          <a:prstGeom prst="rect">
            <a:avLst/>
          </a:prstGeom>
          <a:noFill/>
          <a:effectLst>
            <a:glow rad="63500">
              <a:schemeClr val="accent5">
                <a:lumMod val="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ППЭ-12-02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884226-1624-25D1-7080-02C045E29E98}"/>
              </a:ext>
            </a:extLst>
          </p:cNvPr>
          <p:cNvSpPr/>
          <p:nvPr/>
        </p:nvSpPr>
        <p:spPr>
          <a:xfrm>
            <a:off x="4727848" y="1556793"/>
            <a:ext cx="4176464" cy="936103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257E0BB-B15D-D714-3166-2A60BA9FA70B}"/>
              </a:ext>
            </a:extLst>
          </p:cNvPr>
          <p:cNvSpPr/>
          <p:nvPr/>
        </p:nvSpPr>
        <p:spPr>
          <a:xfrm>
            <a:off x="-168696" y="5517232"/>
            <a:ext cx="6113497" cy="432048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04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D8B5F6-F472-4EB5-859C-5F8F1FD062F5}"/>
              </a:ext>
            </a:extLst>
          </p:cNvPr>
          <p:cNvSpPr txBox="1"/>
          <p:nvPr/>
        </p:nvSpPr>
        <p:spPr>
          <a:xfrm>
            <a:off x="6672064" y="195897"/>
            <a:ext cx="496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ППЭ-12-04-МАШ 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086D9A3-8122-4285-842D-CFFDC20B6F0E}"/>
              </a:ext>
            </a:extLst>
          </p:cNvPr>
          <p:cNvCxnSpPr>
            <a:cxnSpLocks/>
          </p:cNvCxnSpPr>
          <p:nvPr/>
        </p:nvCxnSpPr>
        <p:spPr>
          <a:xfrm>
            <a:off x="5450889" y="2924944"/>
            <a:ext cx="1941255" cy="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86D3480-91F4-4AC8-A40D-E0262190B2CF}"/>
              </a:ext>
            </a:extLst>
          </p:cNvPr>
          <p:cNvSpPr/>
          <p:nvPr/>
        </p:nvSpPr>
        <p:spPr>
          <a:xfrm>
            <a:off x="7608168" y="2348881"/>
            <a:ext cx="3096344" cy="1152125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Знак «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ставить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B36E264-B873-42D9-BCE8-F00AD344D953}"/>
              </a:ext>
            </a:extLst>
          </p:cNvPr>
          <p:cNvCxnSpPr>
            <a:cxnSpLocks/>
          </p:cNvCxnSpPr>
          <p:nvPr/>
        </p:nvCxnSpPr>
        <p:spPr>
          <a:xfrm>
            <a:off x="5450889" y="5877272"/>
            <a:ext cx="1941255" cy="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B00E0D-D6DF-4899-AC0E-F5C61E273797}"/>
              </a:ext>
            </a:extLst>
          </p:cNvPr>
          <p:cNvSpPr/>
          <p:nvPr/>
        </p:nvSpPr>
        <p:spPr>
          <a:xfrm>
            <a:off x="7608168" y="5553240"/>
            <a:ext cx="3096344" cy="648063"/>
          </a:xfrm>
          <a:prstGeom prst="rect">
            <a:avLst/>
          </a:prstGeom>
          <a:solidFill>
            <a:schemeClr val="tx1"/>
          </a:solidFill>
          <a:ln>
            <a:solidFill>
              <a:srgbClr val="C00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Поле «Подпись» обязательно к заполнению!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A2A79D-5BA4-41B5-A048-8D2AD0067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82" y="0"/>
            <a:ext cx="4813183" cy="6858000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schemeClr val="accent5">
                <a:lumMod val="50000"/>
                <a:alpha val="40000"/>
              </a:scheme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0CE0DA-240F-D00A-1F3B-379C76FCDFC5}"/>
              </a:ext>
            </a:extLst>
          </p:cNvPr>
          <p:cNvSpPr txBox="1"/>
          <p:nvPr/>
        </p:nvSpPr>
        <p:spPr>
          <a:xfrm>
            <a:off x="3909787" y="5661248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9544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994">
              <a:schemeClr val="tx1">
                <a:lumMod val="75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0EB917-FF8E-4932-B554-08AE5CDCB999}"/>
              </a:ext>
            </a:extLst>
          </p:cNvPr>
          <p:cNvSpPr txBox="1"/>
          <p:nvPr/>
        </p:nvSpPr>
        <p:spPr>
          <a:xfrm>
            <a:off x="2379713" y="21432"/>
            <a:ext cx="496855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ППЭ-13-02-МАШ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1EFC75E-518D-4B32-8255-9C28EEFFD3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9623" y="548680"/>
          <a:ext cx="8473019" cy="576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337" imgH="7000939" progId="Excel.Sheet.12">
                  <p:embed/>
                </p:oleObj>
              </mc:Choice>
              <mc:Fallback>
                <p:oleObj name="Worksheet" r:id="rId2" imgW="10296337" imgH="7000939" progId="Excel.Sheet.12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21EFC75E-518D-4B32-8255-9C28EEFFD3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9623" y="548680"/>
                        <a:ext cx="8473019" cy="576064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D4A860-F3F8-4767-BF56-4FA6633C273C}"/>
              </a:ext>
            </a:extLst>
          </p:cNvPr>
          <p:cNvSpPr/>
          <p:nvPr/>
        </p:nvSpPr>
        <p:spPr>
          <a:xfrm>
            <a:off x="839416" y="2348880"/>
            <a:ext cx="3384376" cy="216024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700310-FEC0-4681-932A-67F1BD311EBF}"/>
              </a:ext>
            </a:extLst>
          </p:cNvPr>
          <p:cNvSpPr/>
          <p:nvPr/>
        </p:nvSpPr>
        <p:spPr>
          <a:xfrm>
            <a:off x="8888635" y="267653"/>
            <a:ext cx="3168065" cy="1584176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количество ЭМ, принятых руководителем ППЭ от организатора в аудитории отдельно по типам: бланк регистрации, бланк ответов №1, бланк ответов №2 лист 1, бланк ответов №2 лист 2 , ДБО №2 и КИМ.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55C64E7-5519-4AE5-889A-318E5E861DF4}"/>
              </a:ext>
            </a:extLst>
          </p:cNvPr>
          <p:cNvSpPr/>
          <p:nvPr/>
        </p:nvSpPr>
        <p:spPr>
          <a:xfrm>
            <a:off x="4232666" y="2348879"/>
            <a:ext cx="2295382" cy="216023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1E232B3-9277-43A0-9036-3DA2D7754FEE}"/>
              </a:ext>
            </a:extLst>
          </p:cNvPr>
          <p:cNvCxnSpPr/>
          <p:nvPr/>
        </p:nvCxnSpPr>
        <p:spPr>
          <a:xfrm>
            <a:off x="2567608" y="2564902"/>
            <a:ext cx="0" cy="8640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1448B28-1CB9-4AAA-889C-6A8FD03492EF}"/>
              </a:ext>
            </a:extLst>
          </p:cNvPr>
          <p:cNvCxnSpPr/>
          <p:nvPr/>
        </p:nvCxnSpPr>
        <p:spPr>
          <a:xfrm>
            <a:off x="5375920" y="2564902"/>
            <a:ext cx="0" cy="8640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8" name="Овал 17">
            <a:extLst>
              <a:ext uri="{FF2B5EF4-FFF2-40B4-BE49-F238E27FC236}">
                <a16:creationId xmlns:a16="http://schemas.microsoft.com/office/drawing/2014/main" id="{74341E07-D5BF-4C6B-A658-7C8105D36374}"/>
              </a:ext>
            </a:extLst>
          </p:cNvPr>
          <p:cNvSpPr/>
          <p:nvPr/>
        </p:nvSpPr>
        <p:spPr>
          <a:xfrm>
            <a:off x="8280431" y="752228"/>
            <a:ext cx="360034" cy="338554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FB36A6E-0D58-463A-A01F-D26FF0661669}"/>
              </a:ext>
            </a:extLst>
          </p:cNvPr>
          <p:cNvSpPr/>
          <p:nvPr/>
        </p:nvSpPr>
        <p:spPr>
          <a:xfrm>
            <a:off x="5195609" y="3461058"/>
            <a:ext cx="360033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3570DBB-F1B5-4A28-9B77-382BD4AE3379}"/>
              </a:ext>
            </a:extLst>
          </p:cNvPr>
          <p:cNvSpPr/>
          <p:nvPr/>
        </p:nvSpPr>
        <p:spPr>
          <a:xfrm>
            <a:off x="2387591" y="3461058"/>
            <a:ext cx="360033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D113CBC-B552-4242-A00F-E61173979D7D}"/>
              </a:ext>
            </a:extLst>
          </p:cNvPr>
          <p:cNvSpPr/>
          <p:nvPr/>
        </p:nvSpPr>
        <p:spPr>
          <a:xfrm>
            <a:off x="8380604" y="2687992"/>
            <a:ext cx="360034" cy="327982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8CF3B1E-2123-423C-9D4D-272DC73D1C70}"/>
              </a:ext>
            </a:extLst>
          </p:cNvPr>
          <p:cNvSpPr/>
          <p:nvPr/>
        </p:nvSpPr>
        <p:spPr>
          <a:xfrm>
            <a:off x="8888634" y="2108159"/>
            <a:ext cx="3168065" cy="1728193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Проставляется количество участников: количество распределенных в аудиторию участников заполняется автоматически, количество не явившихся участников, удаленных за нарушение Порядка, не завершивших экзамен по объективным причинам проставляется руководителем ППЭ.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780E791-B598-4905-AF21-D4F55AA0B15E}"/>
              </a:ext>
            </a:extLst>
          </p:cNvPr>
          <p:cNvSpPr/>
          <p:nvPr/>
        </p:nvSpPr>
        <p:spPr>
          <a:xfrm>
            <a:off x="401004" y="4941167"/>
            <a:ext cx="360033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A6D2410-04B7-42EE-ACA3-AEA9F4410DE4}"/>
              </a:ext>
            </a:extLst>
          </p:cNvPr>
          <p:cNvSpPr/>
          <p:nvPr/>
        </p:nvSpPr>
        <p:spPr>
          <a:xfrm>
            <a:off x="877409" y="5013175"/>
            <a:ext cx="5664447" cy="216023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3F8D38F7-4EA1-40C8-9C7C-F022CCAE2D2A}"/>
              </a:ext>
            </a:extLst>
          </p:cNvPr>
          <p:cNvSpPr/>
          <p:nvPr/>
        </p:nvSpPr>
        <p:spPr>
          <a:xfrm>
            <a:off x="8280431" y="4941167"/>
            <a:ext cx="363493" cy="288031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57358FA-FEBB-406E-893F-B87E057FE3ED}"/>
              </a:ext>
            </a:extLst>
          </p:cNvPr>
          <p:cNvSpPr/>
          <p:nvPr/>
        </p:nvSpPr>
        <p:spPr>
          <a:xfrm>
            <a:off x="8888634" y="4077069"/>
            <a:ext cx="3168065" cy="2513277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общее количество материалов, полученных от участников экзамена (сумма строк на странице), а также общее количество участников (по каждой категории отдельно). Общее количество распределенных в аудитории заполняется автоматически. </a:t>
            </a:r>
          </a:p>
          <a:p>
            <a:pPr algn="just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если форма состоит из двух и более листов, то просчитывается и указывается общее количество материалов (участников) на каждом листе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20747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8648D0-9B46-42BE-9F73-B90E29619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968" y="2182465"/>
            <a:ext cx="5855343" cy="4675535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940E2B-936F-4411-9847-156119820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375" y="260648"/>
            <a:ext cx="6102625" cy="1493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3619EE-1887-40E9-BB13-5C0181DA6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73" y="0"/>
            <a:ext cx="5041915" cy="6858000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4E76ACBA-0BD2-4137-9007-AB212661A1DB}"/>
              </a:ext>
            </a:extLst>
          </p:cNvPr>
          <p:cNvSpPr/>
          <p:nvPr/>
        </p:nvSpPr>
        <p:spPr>
          <a:xfrm>
            <a:off x="6023993" y="4160192"/>
            <a:ext cx="2160240" cy="204912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81ACB2E-806A-9C75-CBFA-BC6FAD9D991C}"/>
              </a:ext>
            </a:extLst>
          </p:cNvPr>
          <p:cNvCxnSpPr>
            <a:cxnSpLocks/>
          </p:cNvCxnSpPr>
          <p:nvPr/>
        </p:nvCxnSpPr>
        <p:spPr>
          <a:xfrm>
            <a:off x="6312024" y="2492896"/>
            <a:ext cx="2664296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9F6108A-DD00-B42C-F414-00539946B71E}"/>
              </a:ext>
            </a:extLst>
          </p:cNvPr>
          <p:cNvCxnSpPr>
            <a:cxnSpLocks/>
          </p:cNvCxnSpPr>
          <p:nvPr/>
        </p:nvCxnSpPr>
        <p:spPr>
          <a:xfrm>
            <a:off x="2423592" y="620688"/>
            <a:ext cx="576064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24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32FB9-1D2E-C066-871D-8D92551DE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92944F9-0B7C-82D8-2F4C-1FFA343ED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597"/>
            <a:ext cx="6672063" cy="6875604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0E3A7A-F8E0-A310-0150-58067753181F}"/>
              </a:ext>
            </a:extLst>
          </p:cNvPr>
          <p:cNvSpPr txBox="1"/>
          <p:nvPr/>
        </p:nvSpPr>
        <p:spPr>
          <a:xfrm>
            <a:off x="6672063" y="678935"/>
            <a:ext cx="5542299" cy="8925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ППЭ-21С «Сопроводительный лист к акту об удалении»</a:t>
            </a:r>
            <a:endParaRPr lang="ru-RU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F9DAE7E-0129-A076-DAB6-46302AE16789}"/>
              </a:ext>
            </a:extLst>
          </p:cNvPr>
          <p:cNvSpPr/>
          <p:nvPr/>
        </p:nvSpPr>
        <p:spPr>
          <a:xfrm>
            <a:off x="407368" y="2636345"/>
            <a:ext cx="5734378" cy="2624141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243E6F3-59E2-A071-3256-EC6BE87412EE}"/>
              </a:ext>
            </a:extLst>
          </p:cNvPr>
          <p:cNvCxnSpPr>
            <a:cxnSpLocks/>
          </p:cNvCxnSpPr>
          <p:nvPr/>
        </p:nvCxnSpPr>
        <p:spPr>
          <a:xfrm>
            <a:off x="3791744" y="718131"/>
            <a:ext cx="504056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47B0F0A-9C68-1BFB-5A08-0B2240B15F5B}"/>
              </a:ext>
            </a:extLst>
          </p:cNvPr>
          <p:cNvCxnSpPr>
            <a:cxnSpLocks/>
          </p:cNvCxnSpPr>
          <p:nvPr/>
        </p:nvCxnSpPr>
        <p:spPr>
          <a:xfrm>
            <a:off x="1783904" y="3221360"/>
            <a:ext cx="2808312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D42F6CFF-4021-0FCA-6310-F9F87F49D4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29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6C35A-71F3-04F6-FCA7-AA67BCA11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0739C-0294-64DE-BB2E-567C9EA37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8079EA-AECC-AB53-7866-106F34AF4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20906" cy="685800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C847D839-7FBB-31B0-8094-8DFE8318AEA5}"/>
              </a:ext>
            </a:extLst>
          </p:cNvPr>
          <p:cNvSpPr/>
          <p:nvPr/>
        </p:nvSpPr>
        <p:spPr>
          <a:xfrm>
            <a:off x="191344" y="6093296"/>
            <a:ext cx="4824536" cy="432048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5E154A2-0D95-FA21-C739-27637C8DDA53}"/>
              </a:ext>
            </a:extLst>
          </p:cNvPr>
          <p:cNvSpPr/>
          <p:nvPr/>
        </p:nvSpPr>
        <p:spPr>
          <a:xfrm>
            <a:off x="1140272" y="1844824"/>
            <a:ext cx="3240361" cy="360040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59D1B-04D0-014D-825D-04D03187736D}"/>
              </a:ext>
            </a:extLst>
          </p:cNvPr>
          <p:cNvSpPr txBox="1"/>
          <p:nvPr/>
        </p:nvSpPr>
        <p:spPr>
          <a:xfrm>
            <a:off x="5951984" y="586903"/>
            <a:ext cx="6097554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ППЭ-21-П1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«Приложение №1 к Акту об удалении»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Рисунок 7" descr="Маленький логотип.png">
            <a:extLst>
              <a:ext uri="{FF2B5EF4-FFF2-40B4-BE49-F238E27FC236}">
                <a16:creationId xmlns:a16="http://schemas.microsoft.com/office/drawing/2014/main" id="{B487F050-AA45-B969-0EF8-1A1ADC1EA6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87788B0-7730-82EC-D810-F87E3D1829A5}"/>
              </a:ext>
            </a:extLst>
          </p:cNvPr>
          <p:cNvCxnSpPr>
            <a:cxnSpLocks/>
          </p:cNvCxnSpPr>
          <p:nvPr/>
        </p:nvCxnSpPr>
        <p:spPr>
          <a:xfrm>
            <a:off x="3359696" y="586903"/>
            <a:ext cx="432048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14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994">
              <a:schemeClr val="tx1">
                <a:lumMod val="75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7998D-FD6C-466B-AA9B-24F2FF1F5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084390-8613-E096-A2C0-EB5EE962B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EC48FC-9C05-16BD-5420-8E0351163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68" y="0"/>
            <a:ext cx="62824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5C27F7-44B9-57DA-4048-62430FF37F05}"/>
              </a:ext>
            </a:extLst>
          </p:cNvPr>
          <p:cNvSpPr txBox="1"/>
          <p:nvPr/>
        </p:nvSpPr>
        <p:spPr>
          <a:xfrm>
            <a:off x="6960096" y="541523"/>
            <a:ext cx="410445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E87D3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ППЭ-21-П2 </a:t>
            </a:r>
          </a:p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E87D3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«Приложение №2 к Акту об удалении»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87D37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E87D37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629EA3-6837-4F55-C33A-D8057A4467D8}"/>
              </a:ext>
            </a:extLst>
          </p:cNvPr>
          <p:cNvSpPr/>
          <p:nvPr/>
        </p:nvSpPr>
        <p:spPr>
          <a:xfrm>
            <a:off x="1199457" y="2814904"/>
            <a:ext cx="3456383" cy="326063"/>
          </a:xfrm>
          <a:prstGeom prst="round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EE70500-0F28-4540-12A7-0F69FD8620E2}"/>
              </a:ext>
            </a:extLst>
          </p:cNvPr>
          <p:cNvSpPr/>
          <p:nvPr/>
        </p:nvSpPr>
        <p:spPr>
          <a:xfrm>
            <a:off x="684212" y="1268760"/>
            <a:ext cx="4691708" cy="216024"/>
          </a:xfrm>
          <a:prstGeom prst="round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A44D9B99-86B3-C2F5-5026-E2647C030D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86CCA52-31B6-7D32-7D65-C4D210274D94}"/>
              </a:ext>
            </a:extLst>
          </p:cNvPr>
          <p:cNvCxnSpPr>
            <a:cxnSpLocks/>
          </p:cNvCxnSpPr>
          <p:nvPr/>
        </p:nvCxnSpPr>
        <p:spPr>
          <a:xfrm>
            <a:off x="1847528" y="476672"/>
            <a:ext cx="2304256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47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E4B57-A170-D504-C1D9-85CE9B756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2A4C38-4D8B-659E-4460-C070DE5A0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E22D77-B748-262E-9328-DE7E33F56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4" y="0"/>
            <a:ext cx="603582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0753B4-82D6-1B7C-15D4-0FA0C989BD5B}"/>
              </a:ext>
            </a:extLst>
          </p:cNvPr>
          <p:cNvSpPr txBox="1"/>
          <p:nvPr/>
        </p:nvSpPr>
        <p:spPr>
          <a:xfrm>
            <a:off x="6480602" y="511204"/>
            <a:ext cx="5582932" cy="12926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ППЭ-21-П3</a:t>
            </a:r>
          </a:p>
          <a:p>
            <a:pPr algn="ctr"/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«Приложение №3 к Акту об удалении»</a:t>
            </a:r>
            <a:endParaRPr lang="ru-RU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B91C34D-508B-3C20-80FA-1A63696A0420}"/>
              </a:ext>
            </a:extLst>
          </p:cNvPr>
          <p:cNvSpPr/>
          <p:nvPr/>
        </p:nvSpPr>
        <p:spPr>
          <a:xfrm>
            <a:off x="1201879" y="2364706"/>
            <a:ext cx="3744416" cy="257453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727F9A25-C380-5E53-4819-C05EE6159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16B1E30-2528-EC37-0109-24597AFD3FA5}"/>
              </a:ext>
            </a:extLst>
          </p:cNvPr>
          <p:cNvCxnSpPr>
            <a:cxnSpLocks/>
          </p:cNvCxnSpPr>
          <p:nvPr/>
        </p:nvCxnSpPr>
        <p:spPr>
          <a:xfrm>
            <a:off x="1991544" y="522383"/>
            <a:ext cx="2244769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30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AC553-100A-419D-7BFA-7158BFB51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AA19320-D484-A1E5-5C02-F9F5EFDBB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23992" cy="6858001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FEF35B-F3D3-579D-614C-579A16D3720D}"/>
              </a:ext>
            </a:extLst>
          </p:cNvPr>
          <p:cNvSpPr txBox="1"/>
          <p:nvPr/>
        </p:nvSpPr>
        <p:spPr>
          <a:xfrm>
            <a:off x="7176120" y="601991"/>
            <a:ext cx="4896544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ППЭ-22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 о досрочном завершении экзамена»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A04B7D0-3D80-9BD4-2307-85C1F1098132}"/>
              </a:ext>
            </a:extLst>
          </p:cNvPr>
          <p:cNvCxnSpPr>
            <a:cxnSpLocks/>
          </p:cNvCxnSpPr>
          <p:nvPr/>
        </p:nvCxnSpPr>
        <p:spPr>
          <a:xfrm>
            <a:off x="407368" y="3284984"/>
            <a:ext cx="3456384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AB15CFC0-5C33-573E-6C6F-A4FA4CAB4B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67A45886-FA4D-988C-6A84-E59F75D13EB9}"/>
              </a:ext>
            </a:extLst>
          </p:cNvPr>
          <p:cNvSpPr/>
          <p:nvPr/>
        </p:nvSpPr>
        <p:spPr>
          <a:xfrm>
            <a:off x="119336" y="4149080"/>
            <a:ext cx="2160240" cy="432048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86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6AFD4D-32D0-BD38-75E4-A0890B49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2EDB2E2-C4B2-ABF0-4F95-D875FFA10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33561"/>
            <a:ext cx="5663952" cy="7054692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D2496E-E86F-6BB0-D8E0-DEC42F4AE0FF}"/>
              </a:ext>
            </a:extLst>
          </p:cNvPr>
          <p:cNvSpPr txBox="1"/>
          <p:nvPr/>
        </p:nvSpPr>
        <p:spPr>
          <a:xfrm>
            <a:off x="6125650" y="829286"/>
            <a:ext cx="6097554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ППЭ-26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«Объяснительная записка»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Рисунок 7" descr="Маленький логотип.png">
            <a:extLst>
              <a:ext uri="{FF2B5EF4-FFF2-40B4-BE49-F238E27FC236}">
                <a16:creationId xmlns:a16="http://schemas.microsoft.com/office/drawing/2014/main" id="{A63A7A03-EAC1-B45C-518B-F7CA43BF1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59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8994">
              <a:schemeClr val="tx1">
                <a:lumMod val="75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P:\Молазаева Н.В\Баннеры\Образец баннера ЦОКО.png"/>
          <p:cNvPicPr>
            <a:picLocks noChangeAspect="1" noChangeArrowheads="1"/>
          </p:cNvPicPr>
          <p:nvPr/>
        </p:nvPicPr>
        <p:blipFill>
          <a:blip r:embed="rId3" cstate="print">
            <a:lum bright="-30000" contrast="20000"/>
          </a:blip>
          <a:srcRect l="17646" t="10099" r="1688" b="19206"/>
          <a:stretch>
            <a:fillRect/>
          </a:stretch>
        </p:blipFill>
        <p:spPr bwMode="auto">
          <a:xfrm>
            <a:off x="2927648" y="332656"/>
            <a:ext cx="5842939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 descr="Маленький логотип.png">
            <a:extLst>
              <a:ext uri="{FF2B5EF4-FFF2-40B4-BE49-F238E27FC236}">
                <a16:creationId xmlns:a16="http://schemas.microsoft.com/office/drawing/2014/main" id="{18812C41-BD66-4E60-B9F6-2C4160C641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3" y="476672"/>
            <a:ext cx="165618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8A7E50-0BB3-4BB2-9395-B6E7ED972F63}"/>
              </a:ext>
            </a:extLst>
          </p:cNvPr>
          <p:cNvSpPr txBox="1"/>
          <p:nvPr/>
        </p:nvSpPr>
        <p:spPr>
          <a:xfrm>
            <a:off x="2795199" y="1949914"/>
            <a:ext cx="61078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2000" b="1" spc="419" dirty="0">
                <a:solidFill>
                  <a:srgbClr val="002060"/>
                </a:solidFill>
                <a:latin typeface="Bookman Old Style" panose="02050604050505020204" pitchFamily="18" charset="0"/>
                <a:cs typeface="ICSILK+Evolventa Bold"/>
              </a:rPr>
              <a:t>САЙТ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: </a:t>
            </a:r>
            <a:r>
              <a:rPr lang="ru-RU" sz="2000" b="1" u="sng" spc="419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ICSILK+Evolventa Bold"/>
              </a:rPr>
              <a:t>COKO08.RU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ru-RU" sz="2000" b="1" spc="419" dirty="0">
              <a:solidFill>
                <a:srgbClr val="002060"/>
              </a:solidFill>
              <a:latin typeface="Century Gothic" panose="020B0502020202020204" pitchFamily="34" charset="0"/>
              <a:cs typeface="ICSILK+Evolventa Bold"/>
            </a:endParaRPr>
          </a:p>
          <a:p>
            <a:r>
              <a:rPr lang="ru-RU" sz="2000" b="1" spc="419" dirty="0">
                <a:solidFill>
                  <a:srgbClr val="002060"/>
                </a:solidFill>
                <a:latin typeface="Bookman Old Style" panose="02050604050505020204" pitchFamily="18" charset="0"/>
                <a:cs typeface="ICSILK+Evolventa Bold"/>
              </a:rPr>
              <a:t>ЭЛ.ПОЧТА</a:t>
            </a:r>
            <a:r>
              <a:rPr lang="ru-RU" sz="20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:</a:t>
            </a:r>
            <a:r>
              <a:rPr lang="ru-RU" sz="2000" b="1" u="sng" spc="419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ICSILK+Evolventa Bold"/>
              </a:rPr>
              <a:t>COKO08@MAIL.RU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148BE8-2FDB-43B4-A0DF-62309B133106}"/>
              </a:ext>
            </a:extLst>
          </p:cNvPr>
          <p:cNvSpPr txBox="1"/>
          <p:nvPr/>
        </p:nvSpPr>
        <p:spPr>
          <a:xfrm>
            <a:off x="2795199" y="3652575"/>
            <a:ext cx="61078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41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cs typeface="ICSILK+Evolventa Bold"/>
              </a:rPr>
              <a:t>Горячая линия РЦОИ: </a:t>
            </a:r>
            <a:r>
              <a:rPr kumimoji="0" lang="ru-RU" sz="2400" b="1" i="0" u="none" strike="noStrike" kern="1200" cap="none" spc="419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cs typeface="ICSILK+Evolventa Bold"/>
              </a:rPr>
              <a:t>8(84722)3-90-90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419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Bookman Old Style" panose="02050604050505020204" pitchFamily="18" charset="0"/>
              <a:cs typeface="ICSILK+Evolventa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419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cs typeface="ICSILK+Evolventa Bold"/>
              </a:rPr>
              <a:t>8-999-259-90-00</a:t>
            </a:r>
          </a:p>
        </p:txBody>
      </p:sp>
    </p:spTree>
    <p:extLst>
      <p:ext uri="{BB962C8B-B14F-4D97-AF65-F5344CB8AC3E}">
        <p14:creationId xmlns:p14="http://schemas.microsoft.com/office/powerpoint/2010/main" val="2442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ктор">
  <a:themeElements>
    <a:clrScheme name="Другая 3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356A95"/>
      </a:hlink>
      <a:folHlink>
        <a:srgbClr val="76A7CE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16381</TotalTime>
  <Words>282</Words>
  <Application>Microsoft Office PowerPoint</Application>
  <PresentationFormat>Широкоэкранный</PresentationFormat>
  <Paragraphs>41</Paragraphs>
  <Slides>17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Bookman Old Style</vt:lpstr>
      <vt:lpstr>Calibri</vt:lpstr>
      <vt:lpstr>Century Gothic</vt:lpstr>
      <vt:lpstr>Times New Roman</vt:lpstr>
      <vt:lpstr>Verdana</vt:lpstr>
      <vt:lpstr>Wingdings 3</vt:lpstr>
      <vt:lpstr>Сектор</vt:lpstr>
      <vt:lpstr>Тема Office</vt:lpstr>
      <vt:lpstr>Worksheet</vt:lpstr>
      <vt:lpstr>Презентация PowerPoint</vt:lpstr>
      <vt:lpstr>«ИНСТРУКЦИЯ ПО ЗАПОЛНЕНИЮ ФОРМ ОТЧЕТНОСТИ ППЭ ГИА-11 В 2026 г.»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учебного курса</dc:title>
  <dc:creator>YandonovaBA</dc:creator>
  <cp:lastModifiedBy>Пользователь</cp:lastModifiedBy>
  <cp:revision>1068</cp:revision>
  <cp:lastPrinted>2025-02-20T14:38:34Z</cp:lastPrinted>
  <dcterms:created xsi:type="dcterms:W3CDTF">2009-03-12T11:49:47Z</dcterms:created>
  <dcterms:modified xsi:type="dcterms:W3CDTF">2026-10-14T08:25:17Z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TC062561681049</vt:lpwstr>
  </property>
</Properties>
</file>