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4.jpg" ContentType="image/jpg"/>
  <Override PartName="/ppt/media/image15.jpg" ContentType="image/jpg"/>
  <Override PartName="/ppt/media/image16.jpg" ContentType="image/jpg"/>
  <Override PartName="/ppt/media/image18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ppt/media/image24.jpg" ContentType="image/jpg"/>
  <Override PartName="/ppt/media/image27.jpg" ContentType="image/jpg"/>
  <Override PartName="/ppt/media/image28.jpg" ContentType="image/jpg"/>
  <Override PartName="/ppt/media/image29.jpg" ContentType="image/jpg"/>
  <Override PartName="/ppt/media/image30.jpg" ContentType="image/jpg"/>
  <Override PartName="/ppt/media/image31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474" r:id="rId4"/>
    <p:sldId id="264" r:id="rId5"/>
    <p:sldId id="473" r:id="rId6"/>
    <p:sldId id="475" r:id="rId7"/>
    <p:sldId id="477" r:id="rId8"/>
    <p:sldId id="493" r:id="rId9"/>
    <p:sldId id="494" r:id="rId10"/>
    <p:sldId id="488" r:id="rId11"/>
    <p:sldId id="495" r:id="rId12"/>
    <p:sldId id="260" r:id="rId13"/>
    <p:sldId id="262" r:id="rId14"/>
    <p:sldId id="263" r:id="rId15"/>
    <p:sldId id="496" r:id="rId16"/>
    <p:sldId id="268" r:id="rId17"/>
    <p:sldId id="276" r:id="rId18"/>
    <p:sldId id="275" r:id="rId19"/>
    <p:sldId id="270" r:id="rId20"/>
    <p:sldId id="481" r:id="rId21"/>
    <p:sldId id="491" r:id="rId22"/>
    <p:sldId id="265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CC78DC2-BDD0-4F2E-A2DE-13D3820D7899}">
          <p14:sldIdLst>
            <p14:sldId id="256"/>
            <p14:sldId id="257"/>
            <p14:sldId id="474"/>
            <p14:sldId id="264"/>
            <p14:sldId id="473"/>
            <p14:sldId id="475"/>
            <p14:sldId id="477"/>
            <p14:sldId id="493"/>
            <p14:sldId id="494"/>
            <p14:sldId id="488"/>
            <p14:sldId id="495"/>
            <p14:sldId id="260"/>
            <p14:sldId id="262"/>
            <p14:sldId id="263"/>
            <p14:sldId id="496"/>
            <p14:sldId id="268"/>
            <p14:sldId id="276"/>
            <p14:sldId id="275"/>
            <p14:sldId id="270"/>
            <p14:sldId id="481"/>
            <p14:sldId id="491"/>
          </p14:sldIdLst>
        </p14:section>
        <p14:section name="Раздел без заголовка" id="{B2270A1D-0887-4DD9-AF46-68843C801821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D"/>
    <a:srgbClr val="29436B"/>
    <a:srgbClr val="FDDE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48" autoAdjust="0"/>
  </p:normalViewPr>
  <p:slideViewPr>
    <p:cSldViewPr snapToGrid="0">
      <p:cViewPr varScale="1">
        <p:scale>
          <a:sx n="104" d="100"/>
          <a:sy n="104" d="100"/>
        </p:scale>
        <p:origin x="7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5837B-EB1B-42D5-BB6B-A5B93232FB6A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3ED7D0-6F7A-4ECD-9991-FA1FB8E2C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809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`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3ED7D0-6F7A-4ECD-9991-FA1FB8E2C6F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264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3ED7D0-6F7A-4ECD-9991-FA1FB8E2C6F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186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8AD2B-066B-CF68-890A-9DFCD38BA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6F2FC4-30CD-4A8D-96F3-00F53F4DE2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28C9F3-3549-7694-5E30-2409EE041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DEC95-6B1A-4C1A-A6B0-AE3FB0176B3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7C2B1E-582E-AE0E-EA92-7734EB4F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35002A-825E-47DD-BF63-1DF9AB348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1AF2-6904-4D15-BD01-7F8AF67C36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566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774459-2527-96E9-6086-078F0E469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31AD6E-E20C-D0C8-B401-94F2B83DB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93DC89-6808-E03B-2BDF-30A899A8D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DEC95-6B1A-4C1A-A6B0-AE3FB0176B3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2EEFE2-CF0C-B37C-11A6-D9B131108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E02303-A574-DC3E-D180-433AE46CE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1AF2-6904-4D15-BD01-7F8AF67C36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034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F36EC5-94E8-901F-2745-EAEE34C92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45ABA3-38C0-2789-7419-50B24A644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3F3EC5-FE9F-E79B-66D2-8E4E980EA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DEC95-6B1A-4C1A-A6B0-AE3FB0176B3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C086D9-4778-4B6C-6BBD-FA5DF1DE9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233FD0-DF45-90E6-4E77-E4E7C2E22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1AF2-6904-4D15-BD01-7F8AF67C36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314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30B7AF-2EA2-CEB4-74C5-F36D1603C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952100-D028-29C7-9D25-0D81A34A5A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EB6DAD-21A0-7A57-C644-C585D5382B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4401D9-9BF5-80E6-96BE-551A375FC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DEC95-6B1A-4C1A-A6B0-AE3FB0176B3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CF50D8-AA44-FC44-1CD5-98859A293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EFB4B40-BFAE-4EB7-578F-E94BF48BF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1AF2-6904-4D15-BD01-7F8AF67C36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853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46B4E1-F847-3F67-27A4-1BACA7760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1A0B7E-43CA-8434-D660-6380283B7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B734FF-85A0-6B2C-3BE0-DF893F446F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8419E68-F970-2033-A0B8-27BC4F586F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1FB6D60-3C50-D9ED-8A1F-EF9F8212EF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C009432-FACF-2DE5-D022-A4835A276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DEC95-6B1A-4C1A-A6B0-AE3FB0176B3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CAFDF02-4446-95DB-4540-5D50D47EF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68F6CBC-3FA0-CCE1-C45E-5937B0E09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1AF2-6904-4D15-BD01-7F8AF67C36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508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8B3E67-36F3-43C2-DAF4-354C4D9AE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5B0DC81-236B-3436-EAB8-FDF20B2FB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DEC95-6B1A-4C1A-A6B0-AE3FB0176B3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17E454A-A164-D25D-DBC7-00B1EB56C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FE0575E-9F02-7CE5-BFD2-EC7235262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1AF2-6904-4D15-BD01-7F8AF67C36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396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A0301CF-BB76-317B-C785-847A79BF5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DEC95-6B1A-4C1A-A6B0-AE3FB0176B3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F386E1C-7E08-D386-6B7A-85D8F147D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B68B19-67FC-2265-CBB4-155730FD8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1AF2-6904-4D15-BD01-7F8AF67C36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921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115BA4-F342-E326-6DD8-8082CE2CC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0260D6-D705-DD4F-6A69-251C3A5DF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6156C64-8322-1FE0-EA62-BE94941E3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BED5FA-5AF7-341D-308B-B74860981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DEC95-6B1A-4C1A-A6B0-AE3FB0176B3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2E1B8D-952B-0FC7-776D-F090E7FEB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0B3E75-E2ED-34ED-0546-30C87F56A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1AF2-6904-4D15-BD01-7F8AF67C36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40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09D42C-D8DB-EE14-0F5E-9B709490A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7BCB266-00C3-0406-417B-27FE46D5FA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E248ABF-8C26-4544-7F64-D611392CF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D0B388-ABEC-B6A8-A58B-ED7EF0E6D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DEC95-6B1A-4C1A-A6B0-AE3FB0176B3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E1113C-EFD8-0EC5-B4A5-8F03D3602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6C4910-FC18-BB2D-FF6B-48D5EDEC5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1AF2-6904-4D15-BD01-7F8AF67C36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89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13C0B-5FF7-4E3E-3668-0CBD2BD8B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F2F12B-7592-B3FE-3749-32361A82A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BE05CD-2D45-D995-D3C7-19636D5E4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DEC95-6B1A-4C1A-A6B0-AE3FB0176B3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A46207-9434-B5B8-853B-4364ECA04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671A43-DB10-043E-D3E9-6D6CCEA35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1AF2-6904-4D15-BD01-7F8AF67C36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39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405DDEA-1B81-B9BA-0AFD-D9058BD842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B9A67A-F609-5368-D2B6-BAFDD8279B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7E8EBD-8135-2BDB-7D4E-222B2542F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DEC95-6B1A-4C1A-A6B0-AE3FB0176B3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64F720-7B0E-185D-243F-59C50F189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09FB08-3D12-DEC2-4123-C772E67CE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C1AF2-6904-4D15-BD01-7F8AF67C36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05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7000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6808C-FB89-4D13-1DC7-CCF6C7F3D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305A21-BD8D-5085-23C2-41A9554B0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B7D826-3182-9410-FE84-ABF76488F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DEC95-6B1A-4C1A-A6B0-AE3FB0176B3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A6CF73-9AEB-85F1-66B3-1A7E98C95F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C4F246-14E5-288E-B85E-7D71263F4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C1AF2-6904-4D15-BD01-7F8AF67C36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334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utoken.ru/support/download/pkcs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6ACD90F-D39C-D65F-DBE3-C26290C72E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531" y="3254072"/>
            <a:ext cx="11314717" cy="1912510"/>
          </a:xfrm>
        </p:spPr>
        <p:txBody>
          <a:bodyPr>
            <a:no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Региональное тренировочное мероприятие с использованием АРМ ГИА-11 в ППЭ на ОС Альт Образование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EB4ACF2-8D27-4253-8A1E-99D920D28C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135" y="559558"/>
            <a:ext cx="4654164" cy="269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155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F41B668F-54E9-B28C-0EDC-DA45D98648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156" t="6901" r="4258" b="6963"/>
          <a:stretch/>
        </p:blipFill>
        <p:spPr>
          <a:xfrm>
            <a:off x="1459346" y="1129064"/>
            <a:ext cx="10111550" cy="4950772"/>
          </a:xfr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D29F88-F98B-1E45-AF74-7614FC83CC12}"/>
              </a:ext>
            </a:extLst>
          </p:cNvPr>
          <p:cNvSpPr/>
          <p:nvPr/>
        </p:nvSpPr>
        <p:spPr>
          <a:xfrm>
            <a:off x="6991927" y="4414982"/>
            <a:ext cx="4578969" cy="1664854"/>
          </a:xfrm>
          <a:prstGeom prst="rect">
            <a:avLst/>
          </a:prstGeom>
          <a:solidFill>
            <a:srgbClr val="FDDEE6"/>
          </a:solidFill>
          <a:ln>
            <a:solidFill>
              <a:srgbClr val="FDDE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29436B"/>
                </a:solidFill>
              </a:ln>
              <a:solidFill>
                <a:srgbClr val="29436B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D394C3-8123-B849-8AC8-9C49B1C58EBE}"/>
              </a:ext>
            </a:extLst>
          </p:cNvPr>
          <p:cNvSpPr txBox="1"/>
          <p:nvPr/>
        </p:nvSpPr>
        <p:spPr>
          <a:xfrm>
            <a:off x="6991927" y="5062743"/>
            <a:ext cx="4553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9436B"/>
                </a:solidFill>
              </a:rPr>
              <a:t>https://cloud.mail.ru/public/JAiR/3qarmfrM2</a:t>
            </a:r>
            <a:endParaRPr lang="ru-RU" sz="1800" b="1" dirty="0">
              <a:solidFill>
                <a:srgbClr val="29436B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ED5383E-C14D-3B1F-9D2D-D1F0CDEECCE4}"/>
              </a:ext>
            </a:extLst>
          </p:cNvPr>
          <p:cNvSpPr/>
          <p:nvPr/>
        </p:nvSpPr>
        <p:spPr>
          <a:xfrm>
            <a:off x="7767782" y="2133600"/>
            <a:ext cx="637309" cy="309418"/>
          </a:xfrm>
          <a:prstGeom prst="rect">
            <a:avLst/>
          </a:prstGeom>
          <a:solidFill>
            <a:srgbClr val="FFFFFD"/>
          </a:solidFill>
          <a:ln>
            <a:solidFill>
              <a:srgbClr val="FFFF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201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27A3DC0-CA72-1BA8-6AB7-4A86E57142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1"/>
          <a:stretch/>
        </p:blipFill>
        <p:spPr>
          <a:xfrm>
            <a:off x="1034741" y="2491077"/>
            <a:ext cx="10871509" cy="4131397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D31B817-2A63-4309-2A45-69544869D3AC}"/>
              </a:ext>
            </a:extLst>
          </p:cNvPr>
          <p:cNvSpPr txBox="1">
            <a:spLocks/>
          </p:cNvSpPr>
          <p:nvPr/>
        </p:nvSpPr>
        <p:spPr>
          <a:xfrm>
            <a:off x="1390650" y="-24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Облако «Линукс Апробация»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6BA4D1-A7A7-70CB-F5BB-AED9D6DA3274}"/>
              </a:ext>
            </a:extLst>
          </p:cNvPr>
          <p:cNvSpPr/>
          <p:nvPr/>
        </p:nvSpPr>
        <p:spPr>
          <a:xfrm>
            <a:off x="1551710" y="3429000"/>
            <a:ext cx="2115127" cy="34174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14B2B8-3561-51C2-AC05-C65B4841DDC5}"/>
              </a:ext>
            </a:extLst>
          </p:cNvPr>
          <p:cNvSpPr txBox="1"/>
          <p:nvPr/>
        </p:nvSpPr>
        <p:spPr>
          <a:xfrm>
            <a:off x="3011618" y="1414642"/>
            <a:ext cx="5827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Версия ПО АРМ ГИА-11 - </a:t>
            </a:r>
            <a:r>
              <a:rPr lang="ru-RU" sz="2800" b="1" dirty="0">
                <a:solidFill>
                  <a:srgbClr val="FF0000"/>
                </a:solidFill>
              </a:rPr>
              <a:t>26.3</a:t>
            </a:r>
          </a:p>
        </p:txBody>
      </p:sp>
    </p:spTree>
    <p:extLst>
      <p:ext uri="{BB962C8B-B14F-4D97-AF65-F5344CB8AC3E}">
        <p14:creationId xmlns:p14="http://schemas.microsoft.com/office/powerpoint/2010/main" val="845742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78BC0B-9DE4-BD81-101B-784D56E72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45" y="1257168"/>
            <a:ext cx="6182174" cy="3967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12A432A-3695-0BE7-275F-1E176F9A1B00}"/>
              </a:ext>
            </a:extLst>
          </p:cNvPr>
          <p:cNvSpPr/>
          <p:nvPr/>
        </p:nvSpPr>
        <p:spPr>
          <a:xfrm>
            <a:off x="748145" y="1941921"/>
            <a:ext cx="5126182" cy="5611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Изображение выглядит как текст, снимок экрана, дисплей, программное обеспечение&#10;&#10;Автоматически созданное описание">
            <a:extLst>
              <a:ext uri="{FF2B5EF4-FFF2-40B4-BE49-F238E27FC236}">
                <a16:creationId xmlns:a16="http://schemas.microsoft.com/office/drawing/2014/main" id="{5B5ECBA6-F38E-8C21-6836-C1DD342D0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336" y="1831085"/>
            <a:ext cx="7695519" cy="4637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F7E0EE-6E73-DD0B-087C-22A2B9A07789}"/>
              </a:ext>
            </a:extLst>
          </p:cNvPr>
          <p:cNvSpPr txBox="1">
            <a:spLocks/>
          </p:cNvSpPr>
          <p:nvPr/>
        </p:nvSpPr>
        <p:spPr>
          <a:xfrm>
            <a:off x="1436255" y="-683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ОС «Альт-Образование»</a:t>
            </a:r>
          </a:p>
        </p:txBody>
      </p:sp>
    </p:spTree>
    <p:extLst>
      <p:ext uri="{BB962C8B-B14F-4D97-AF65-F5344CB8AC3E}">
        <p14:creationId xmlns:p14="http://schemas.microsoft.com/office/powerpoint/2010/main" val="266319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Изображение выглядит как текст, снимок экрана, линия, Параллельный&#10;&#10;Автоматически созданное описание">
            <a:extLst>
              <a:ext uri="{FF2B5EF4-FFF2-40B4-BE49-F238E27FC236}">
                <a16:creationId xmlns:a16="http://schemas.microsoft.com/office/drawing/2014/main" id="{F3B42A0D-9E3B-6030-6070-AFAA45CE46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7304" y="971550"/>
            <a:ext cx="8737600" cy="4914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87FA46-99C1-3D91-E00D-DF9FA1209A30}"/>
              </a:ext>
            </a:extLst>
          </p:cNvPr>
          <p:cNvSpPr txBox="1"/>
          <p:nvPr/>
        </p:nvSpPr>
        <p:spPr>
          <a:xfrm>
            <a:off x="2526722" y="5985163"/>
            <a:ext cx="8118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Пароль администратора необходимо </a:t>
            </a:r>
            <a:r>
              <a:rPr lang="ru-RU" b="1" dirty="0">
                <a:solidFill>
                  <a:srgbClr val="FF0000"/>
                </a:solidFill>
              </a:rPr>
              <a:t>вспомнить и записать!!!</a:t>
            </a:r>
          </a:p>
          <a:p>
            <a:pPr algn="ctr"/>
            <a:r>
              <a:rPr lang="ru-RU" b="1" dirty="0"/>
              <a:t>Можно сбросить, но процедура</a:t>
            </a:r>
            <a:r>
              <a:rPr lang="ru-RU" b="1" dirty="0">
                <a:solidFill>
                  <a:srgbClr val="FF0000"/>
                </a:solidFill>
              </a:rPr>
              <a:t> очень долгая.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D49521-E584-F381-7295-681D217EEB37}"/>
              </a:ext>
            </a:extLst>
          </p:cNvPr>
          <p:cNvSpPr txBox="1">
            <a:spLocks/>
          </p:cNvSpPr>
          <p:nvPr/>
        </p:nvSpPr>
        <p:spPr>
          <a:xfrm>
            <a:off x="1513032" y="-24255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учетной записи админа</a:t>
            </a:r>
          </a:p>
        </p:txBody>
      </p:sp>
    </p:spTree>
    <p:extLst>
      <p:ext uri="{BB962C8B-B14F-4D97-AF65-F5344CB8AC3E}">
        <p14:creationId xmlns:p14="http://schemas.microsoft.com/office/powerpoint/2010/main" val="1279932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FF00EE1-32E6-27B2-223F-D0365347B314}"/>
              </a:ext>
            </a:extLst>
          </p:cNvPr>
          <p:cNvSpPr/>
          <p:nvPr/>
        </p:nvSpPr>
        <p:spPr>
          <a:xfrm>
            <a:off x="1385455" y="635000"/>
            <a:ext cx="10515600" cy="5587999"/>
          </a:xfrm>
          <a:prstGeom prst="roundRect">
            <a:avLst/>
          </a:prstGeom>
          <a:solidFill>
            <a:schemeClr val="bg1"/>
          </a:solidFill>
          <a:ln w="5715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FC2ED8-B6BF-DD7B-60ED-E68AA5C740B9}"/>
              </a:ext>
            </a:extLst>
          </p:cNvPr>
          <p:cNvSpPr txBox="1"/>
          <p:nvPr/>
        </p:nvSpPr>
        <p:spPr>
          <a:xfrm>
            <a:off x="1750291" y="792017"/>
            <a:ext cx="991061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/>
              <a:t>!!!Для установки драйвера принтера, скачайте и запустите </a:t>
            </a:r>
          </a:p>
          <a:p>
            <a:r>
              <a:rPr lang="ru-RU" sz="1400" b="1" dirty="0"/>
              <a:t>https://www.pantum.ru/wp-content/uploads/2024/07/pantum-ubuntu-driver-v1_1_106-2.zip</a:t>
            </a:r>
          </a:p>
          <a:p>
            <a:endParaRPr lang="ru-RU" sz="1400" b="1" dirty="0"/>
          </a:p>
          <a:p>
            <a:r>
              <a:rPr lang="ru-RU" sz="1400" b="1" dirty="0"/>
              <a:t>!!!Для установки драйвера сканера, откройте терминал и скопируйте следующий код, после обязательно проверьте сканер и принтер в программе для сканирования и печати по умолчанию.</a:t>
            </a:r>
          </a:p>
          <a:p>
            <a:endParaRPr lang="ru-RU" sz="1400" b="1" dirty="0"/>
          </a:p>
          <a:p>
            <a:r>
              <a:rPr lang="ru-RU" sz="1400" b="1" dirty="0"/>
              <a:t># переходим под </a:t>
            </a:r>
            <a:r>
              <a:rPr lang="ru-RU" sz="1400" b="1" dirty="0" err="1"/>
              <a:t>root</a:t>
            </a:r>
            <a:endParaRPr lang="ru-RU" sz="1400" b="1" dirty="0"/>
          </a:p>
          <a:p>
            <a:r>
              <a:rPr lang="ru-RU" sz="1400" b="1" dirty="0" err="1"/>
              <a:t>su</a:t>
            </a:r>
            <a:r>
              <a:rPr lang="ru-RU" sz="1400" b="1" dirty="0"/>
              <a:t> -</a:t>
            </a:r>
          </a:p>
          <a:p>
            <a:r>
              <a:rPr lang="ru-RU" sz="1400" b="1" dirty="0"/>
              <a:t># обновляем пакеты</a:t>
            </a:r>
          </a:p>
          <a:p>
            <a:r>
              <a:rPr lang="ru-RU" sz="1400" b="1" dirty="0" err="1"/>
              <a:t>apt-get</a:t>
            </a:r>
            <a:r>
              <a:rPr lang="ru-RU" sz="1400" b="1" dirty="0"/>
              <a:t> </a:t>
            </a:r>
            <a:r>
              <a:rPr lang="ru-RU" sz="1400" b="1" dirty="0" err="1"/>
              <a:t>update</a:t>
            </a:r>
            <a:endParaRPr lang="ru-RU" sz="1400" b="1" dirty="0"/>
          </a:p>
          <a:p>
            <a:r>
              <a:rPr lang="ru-RU" sz="1400" b="1" dirty="0"/>
              <a:t># установка драйверов для Fujitsu SP-1125</a:t>
            </a:r>
          </a:p>
          <a:p>
            <a:r>
              <a:rPr lang="ru-RU" sz="1400" b="1" dirty="0" err="1"/>
              <a:t>epm</a:t>
            </a:r>
            <a:r>
              <a:rPr lang="ru-RU" sz="1400" b="1" dirty="0"/>
              <a:t> </a:t>
            </a:r>
            <a:r>
              <a:rPr lang="ru-RU" sz="1400" b="1" dirty="0" err="1"/>
              <a:t>play</a:t>
            </a:r>
            <a:r>
              <a:rPr lang="ru-RU" sz="1400" b="1" dirty="0"/>
              <a:t> -y </a:t>
            </a:r>
            <a:r>
              <a:rPr lang="ru-RU" sz="1400" b="1" dirty="0" err="1"/>
              <a:t>pfusp</a:t>
            </a:r>
            <a:r>
              <a:rPr lang="ru-RU" sz="1400" b="1" dirty="0"/>
              <a:t> &amp;&amp; </a:t>
            </a:r>
            <a:r>
              <a:rPr lang="ru-RU" sz="1400" b="1" dirty="0" err="1"/>
              <a:t>cp</a:t>
            </a:r>
            <a:r>
              <a:rPr lang="ru-RU" sz="1400" b="1" dirty="0"/>
              <a:t> /</a:t>
            </a:r>
            <a:r>
              <a:rPr lang="ru-RU" sz="1400" b="1" dirty="0" err="1"/>
              <a:t>usr</a:t>
            </a:r>
            <a:r>
              <a:rPr lang="ru-RU" sz="1400" b="1" dirty="0"/>
              <a:t>/</a:t>
            </a:r>
            <a:r>
              <a:rPr lang="ru-RU" sz="1400" b="1" dirty="0" err="1"/>
              <a:t>lib</a:t>
            </a:r>
            <a:r>
              <a:rPr lang="ru-RU" sz="1400" b="1" dirty="0"/>
              <a:t>/</a:t>
            </a:r>
            <a:r>
              <a:rPr lang="ru-RU" sz="1400" b="1" dirty="0" err="1"/>
              <a:t>sane</a:t>
            </a:r>
            <a:r>
              <a:rPr lang="ru-RU" sz="1400" b="1" dirty="0"/>
              <a:t>/</a:t>
            </a:r>
            <a:r>
              <a:rPr lang="ru-RU" sz="1400" b="1" dirty="0" err="1"/>
              <a:t>libsane-pfusp</a:t>
            </a:r>
            <a:r>
              <a:rPr lang="ru-RU" sz="1400" b="1" dirty="0"/>
              <a:t>* /</a:t>
            </a:r>
            <a:r>
              <a:rPr lang="ru-RU" sz="1400" b="1" dirty="0" err="1"/>
              <a:t>usr</a:t>
            </a:r>
            <a:r>
              <a:rPr lang="ru-RU" sz="1400" b="1" dirty="0"/>
              <a:t>/lib64/</a:t>
            </a:r>
            <a:r>
              <a:rPr lang="ru-RU" sz="1400" b="1" dirty="0" err="1"/>
              <a:t>sane</a:t>
            </a:r>
            <a:r>
              <a:rPr lang="ru-RU" sz="1400" b="1" dirty="0"/>
              <a:t>/</a:t>
            </a:r>
          </a:p>
          <a:p>
            <a:r>
              <a:rPr lang="ru-RU" sz="1400" b="1" dirty="0"/>
              <a:t># установка прав доступа к Fujitsu SP-1125</a:t>
            </a:r>
          </a:p>
          <a:p>
            <a:r>
              <a:rPr lang="ru-RU" sz="1400" b="1" dirty="0"/>
              <a:t>   </a:t>
            </a:r>
            <a:r>
              <a:rPr lang="ru-RU" sz="1400" b="1" dirty="0" err="1"/>
              <a:t>echo</a:t>
            </a:r>
            <a:r>
              <a:rPr lang="ru-RU" sz="1400" b="1" dirty="0"/>
              <a:t> -</a:t>
            </a:r>
            <a:r>
              <a:rPr lang="ru-RU" sz="1400" b="1" dirty="0" err="1"/>
              <a:t>ne</a:t>
            </a:r>
            <a:r>
              <a:rPr lang="ru-RU" sz="1400" b="1" dirty="0"/>
              <a:t> "ACTION!=\"</a:t>
            </a:r>
            <a:r>
              <a:rPr lang="ru-RU" sz="1400" b="1" dirty="0" err="1"/>
              <a:t>add</a:t>
            </a:r>
            <a:r>
              <a:rPr lang="ru-RU" sz="1400" b="1" dirty="0"/>
              <a:t>\", GOTO=\"</a:t>
            </a:r>
            <a:r>
              <a:rPr lang="ru-RU" sz="1400" b="1" dirty="0" err="1"/>
              <a:t>pfusp_scanner_rules_end</a:t>
            </a:r>
            <a:r>
              <a:rPr lang="ru-RU" sz="1400" b="1" dirty="0"/>
              <a:t>\"\n" &gt; /</a:t>
            </a:r>
            <a:r>
              <a:rPr lang="ru-RU" sz="1400" b="1" dirty="0" err="1"/>
              <a:t>etc</a:t>
            </a:r>
            <a:r>
              <a:rPr lang="ru-RU" sz="1400" b="1" dirty="0"/>
              <a:t>/</a:t>
            </a:r>
            <a:r>
              <a:rPr lang="ru-RU" sz="1400" b="1" dirty="0" err="1"/>
              <a:t>udev</a:t>
            </a:r>
            <a:r>
              <a:rPr lang="ru-RU" sz="1400" b="1" dirty="0"/>
              <a:t>/</a:t>
            </a:r>
            <a:r>
              <a:rPr lang="ru-RU" sz="1400" b="1" dirty="0" err="1"/>
              <a:t>rules.d</a:t>
            </a:r>
            <a:r>
              <a:rPr lang="ru-RU" sz="1400" b="1" dirty="0"/>
              <a:t>/60-pfusp.rules </a:t>
            </a:r>
          </a:p>
          <a:p>
            <a:r>
              <a:rPr lang="ru-RU" sz="1400" b="1" dirty="0"/>
              <a:t>   </a:t>
            </a:r>
            <a:r>
              <a:rPr lang="ru-RU" sz="1400" b="1" dirty="0" err="1"/>
              <a:t>echo</a:t>
            </a:r>
            <a:r>
              <a:rPr lang="ru-RU" sz="1400" b="1" dirty="0"/>
              <a:t> -</a:t>
            </a:r>
            <a:r>
              <a:rPr lang="ru-RU" sz="1400" b="1" dirty="0" err="1"/>
              <a:t>ne</a:t>
            </a:r>
            <a:r>
              <a:rPr lang="ru-RU" sz="1400" b="1" dirty="0"/>
              <a:t> "ENV{DEVTYPE}!=\"</a:t>
            </a:r>
            <a:r>
              <a:rPr lang="ru-RU" sz="1400" b="1" dirty="0" err="1"/>
              <a:t>usb_device</a:t>
            </a:r>
            <a:r>
              <a:rPr lang="ru-RU" sz="1400" b="1" dirty="0"/>
              <a:t>\", GOTO=\"</a:t>
            </a:r>
            <a:r>
              <a:rPr lang="ru-RU" sz="1400" b="1" dirty="0" err="1"/>
              <a:t>pfusp_scanner_rules_end</a:t>
            </a:r>
            <a:r>
              <a:rPr lang="ru-RU" sz="1400" b="1" dirty="0"/>
              <a:t>\"\n" &gt;&gt; /</a:t>
            </a:r>
            <a:r>
              <a:rPr lang="ru-RU" sz="1400" b="1" dirty="0" err="1"/>
              <a:t>etc</a:t>
            </a:r>
            <a:r>
              <a:rPr lang="ru-RU" sz="1400" b="1" dirty="0"/>
              <a:t>/</a:t>
            </a:r>
            <a:r>
              <a:rPr lang="ru-RU" sz="1400" b="1" dirty="0" err="1"/>
              <a:t>udev</a:t>
            </a:r>
            <a:r>
              <a:rPr lang="ru-RU" sz="1400" b="1" dirty="0"/>
              <a:t>/</a:t>
            </a:r>
            <a:r>
              <a:rPr lang="ru-RU" sz="1400" b="1" dirty="0" err="1"/>
              <a:t>rules.d</a:t>
            </a:r>
            <a:r>
              <a:rPr lang="ru-RU" sz="1400" b="1" dirty="0"/>
              <a:t>/60-pfusp.rules </a:t>
            </a:r>
          </a:p>
          <a:p>
            <a:r>
              <a:rPr lang="ru-RU" sz="1400" b="1" dirty="0"/>
              <a:t>   </a:t>
            </a:r>
            <a:r>
              <a:rPr lang="ru-RU" sz="1400" b="1" dirty="0" err="1"/>
              <a:t>echo</a:t>
            </a:r>
            <a:r>
              <a:rPr lang="ru-RU" sz="1400" b="1" dirty="0"/>
              <a:t> -</a:t>
            </a:r>
            <a:r>
              <a:rPr lang="ru-RU" sz="1400" b="1" dirty="0" err="1"/>
              <a:t>ne</a:t>
            </a:r>
            <a:r>
              <a:rPr lang="ru-RU" sz="1400" b="1" dirty="0"/>
              <a:t> "ATTR{</a:t>
            </a:r>
            <a:r>
              <a:rPr lang="ru-RU" sz="1400" b="1" dirty="0" err="1"/>
              <a:t>idVendor</a:t>
            </a:r>
            <a:r>
              <a:rPr lang="ru-RU" sz="1400" b="1" dirty="0"/>
              <a:t>}!=\"04c5\", GOTO=\"</a:t>
            </a:r>
            <a:r>
              <a:rPr lang="ru-RU" sz="1400" b="1" dirty="0" err="1"/>
              <a:t>pfusp_scanner_rules_end</a:t>
            </a:r>
            <a:r>
              <a:rPr lang="ru-RU" sz="1400" b="1" dirty="0"/>
              <a:t>\"\n\n" &gt;&gt; /</a:t>
            </a:r>
            <a:r>
              <a:rPr lang="ru-RU" sz="1400" b="1" dirty="0" err="1"/>
              <a:t>etc</a:t>
            </a:r>
            <a:r>
              <a:rPr lang="ru-RU" sz="1400" b="1" dirty="0"/>
              <a:t>/</a:t>
            </a:r>
            <a:r>
              <a:rPr lang="ru-RU" sz="1400" b="1" dirty="0" err="1"/>
              <a:t>udev</a:t>
            </a:r>
            <a:r>
              <a:rPr lang="ru-RU" sz="1400" b="1" dirty="0"/>
              <a:t>/</a:t>
            </a:r>
            <a:r>
              <a:rPr lang="ru-RU" sz="1400" b="1" dirty="0" err="1"/>
              <a:t>rules.d</a:t>
            </a:r>
            <a:r>
              <a:rPr lang="ru-RU" sz="1400" b="1" dirty="0"/>
              <a:t>/60-pfusp.rules </a:t>
            </a:r>
          </a:p>
          <a:p>
            <a:r>
              <a:rPr lang="ru-RU" sz="1400" b="1" dirty="0"/>
              <a:t>   </a:t>
            </a:r>
            <a:r>
              <a:rPr lang="ru-RU" sz="1400" b="1" dirty="0" err="1"/>
              <a:t>echo</a:t>
            </a:r>
            <a:r>
              <a:rPr lang="ru-RU" sz="1400" b="1" dirty="0"/>
              <a:t> -</a:t>
            </a:r>
            <a:r>
              <a:rPr lang="ru-RU" sz="1400" b="1" dirty="0" err="1"/>
              <a:t>ne</a:t>
            </a:r>
            <a:r>
              <a:rPr lang="ru-RU" sz="1400" b="1" dirty="0"/>
              <a:t> "LABEL=\"</a:t>
            </a:r>
            <a:r>
              <a:rPr lang="ru-RU" sz="1400" b="1" dirty="0" err="1"/>
              <a:t>pfusp_scanner_rules_begin</a:t>
            </a:r>
            <a:r>
              <a:rPr lang="ru-RU" sz="1400" b="1" dirty="0"/>
              <a:t>\"\n" &gt;&gt; /</a:t>
            </a:r>
            <a:r>
              <a:rPr lang="ru-RU" sz="1400" b="1" dirty="0" err="1"/>
              <a:t>etc</a:t>
            </a:r>
            <a:r>
              <a:rPr lang="ru-RU" sz="1400" b="1" dirty="0"/>
              <a:t>/</a:t>
            </a:r>
            <a:r>
              <a:rPr lang="ru-RU" sz="1400" b="1" dirty="0" err="1"/>
              <a:t>udev</a:t>
            </a:r>
            <a:r>
              <a:rPr lang="ru-RU" sz="1400" b="1" dirty="0"/>
              <a:t>/</a:t>
            </a:r>
            <a:r>
              <a:rPr lang="ru-RU" sz="1400" b="1" dirty="0" err="1"/>
              <a:t>rules.d</a:t>
            </a:r>
            <a:r>
              <a:rPr lang="ru-RU" sz="1400" b="1" dirty="0"/>
              <a:t>/60-pfusp.rules </a:t>
            </a:r>
          </a:p>
          <a:p>
            <a:r>
              <a:rPr lang="ru-RU" sz="1400" b="1" dirty="0"/>
              <a:t>   </a:t>
            </a:r>
            <a:r>
              <a:rPr lang="ru-RU" sz="1400" b="1" dirty="0" err="1"/>
              <a:t>echo</a:t>
            </a:r>
            <a:r>
              <a:rPr lang="ru-RU" sz="1400" b="1" dirty="0"/>
              <a:t> -</a:t>
            </a:r>
            <a:r>
              <a:rPr lang="ru-RU" sz="1400" b="1" dirty="0" err="1"/>
              <a:t>ne</a:t>
            </a:r>
            <a:r>
              <a:rPr lang="ru-RU" sz="1400" b="1" dirty="0"/>
              <a:t> "#SP-1125\</a:t>
            </a:r>
            <a:r>
              <a:rPr lang="ru-RU" sz="1400" b="1" dirty="0" err="1"/>
              <a:t>nATTRS</a:t>
            </a:r>
            <a:r>
              <a:rPr lang="ru-RU" sz="1400" b="1" dirty="0"/>
              <a:t>{</a:t>
            </a:r>
            <a:r>
              <a:rPr lang="ru-RU" sz="1400" b="1" dirty="0" err="1"/>
              <a:t>idProduct</a:t>
            </a:r>
            <a:r>
              <a:rPr lang="ru-RU" sz="1400" b="1" dirty="0"/>
              <a:t>}==\"1475\", ENV{</a:t>
            </a:r>
            <a:r>
              <a:rPr lang="ru-RU" sz="1400" b="1" dirty="0" err="1"/>
              <a:t>pfusp_driver</a:t>
            </a:r>
            <a:r>
              <a:rPr lang="ru-RU" sz="1400" b="1" dirty="0"/>
              <a:t>}=\"</a:t>
            </a:r>
            <a:r>
              <a:rPr lang="ru-RU" sz="1400" b="1" dirty="0" err="1"/>
              <a:t>yes</a:t>
            </a:r>
            <a:r>
              <a:rPr lang="ru-RU" sz="1400" b="1" dirty="0"/>
              <a:t>\"\n" &gt;&gt; /</a:t>
            </a:r>
            <a:r>
              <a:rPr lang="ru-RU" sz="1400" b="1" dirty="0" err="1"/>
              <a:t>etc</a:t>
            </a:r>
            <a:r>
              <a:rPr lang="ru-RU" sz="1400" b="1" dirty="0"/>
              <a:t>/</a:t>
            </a:r>
            <a:r>
              <a:rPr lang="ru-RU" sz="1400" b="1" dirty="0" err="1"/>
              <a:t>udev</a:t>
            </a:r>
            <a:r>
              <a:rPr lang="ru-RU" sz="1400" b="1" dirty="0"/>
              <a:t>/</a:t>
            </a:r>
            <a:r>
              <a:rPr lang="ru-RU" sz="1400" b="1" dirty="0" err="1"/>
              <a:t>rules.d</a:t>
            </a:r>
            <a:r>
              <a:rPr lang="ru-RU" sz="1400" b="1" dirty="0"/>
              <a:t>/60-pfusp.rules </a:t>
            </a:r>
          </a:p>
          <a:p>
            <a:r>
              <a:rPr lang="ru-RU" sz="1400" b="1" dirty="0"/>
              <a:t>   </a:t>
            </a:r>
            <a:r>
              <a:rPr lang="ru-RU" sz="1400" b="1" dirty="0" err="1"/>
              <a:t>echo</a:t>
            </a:r>
            <a:r>
              <a:rPr lang="ru-RU" sz="1400" b="1" dirty="0"/>
              <a:t> -</a:t>
            </a:r>
            <a:r>
              <a:rPr lang="ru-RU" sz="1400" b="1" dirty="0" err="1"/>
              <a:t>ne</a:t>
            </a:r>
            <a:r>
              <a:rPr lang="ru-RU" sz="1400" b="1" dirty="0"/>
              <a:t> "# </a:t>
            </a:r>
            <a:r>
              <a:rPr lang="ru-RU" sz="1400" b="1" dirty="0" err="1"/>
              <a:t>Give</a:t>
            </a:r>
            <a:r>
              <a:rPr lang="ru-RU" sz="1400" b="1" dirty="0"/>
              <a:t> </a:t>
            </a:r>
            <a:r>
              <a:rPr lang="ru-RU" sz="1400" b="1" dirty="0" err="1"/>
              <a:t>scanner</a:t>
            </a:r>
            <a:r>
              <a:rPr lang="ru-RU" sz="1400" b="1" dirty="0"/>
              <a:t> </a:t>
            </a:r>
            <a:r>
              <a:rPr lang="ru-RU" sz="1400" b="1" dirty="0" err="1"/>
              <a:t>users</a:t>
            </a:r>
            <a:r>
              <a:rPr lang="ru-RU" sz="1400" b="1" dirty="0"/>
              <a:t> </a:t>
            </a:r>
            <a:r>
              <a:rPr lang="ru-RU" sz="1400" b="1" dirty="0" err="1"/>
              <a:t>read</a:t>
            </a:r>
            <a:r>
              <a:rPr lang="ru-RU" sz="1400" b="1" dirty="0"/>
              <a:t>/</a:t>
            </a:r>
            <a:r>
              <a:rPr lang="ru-RU" sz="1400" b="1" dirty="0" err="1"/>
              <a:t>write</a:t>
            </a:r>
            <a:r>
              <a:rPr lang="ru-RU" sz="1400" b="1" dirty="0"/>
              <a:t> </a:t>
            </a:r>
            <a:r>
              <a:rPr lang="ru-RU" sz="1400" b="1" dirty="0" err="1"/>
              <a:t>permissions</a:t>
            </a:r>
            <a:r>
              <a:rPr lang="ru-RU" sz="1400" b="1" dirty="0"/>
              <a:t> </a:t>
            </a:r>
            <a:r>
              <a:rPr lang="ru-RU" sz="1400" b="1" dirty="0" err="1"/>
              <a:t>on</a:t>
            </a:r>
            <a:r>
              <a:rPr lang="ru-RU" sz="1400" b="1" dirty="0"/>
              <a:t> </a:t>
            </a:r>
            <a:r>
              <a:rPr lang="ru-RU" sz="1400" b="1" dirty="0" err="1"/>
              <a:t>the</a:t>
            </a:r>
            <a:r>
              <a:rPr lang="ru-RU" sz="1400" b="1" dirty="0"/>
              <a:t> </a:t>
            </a:r>
            <a:r>
              <a:rPr lang="ru-RU" sz="1400" b="1" dirty="0" err="1"/>
              <a:t>device</a:t>
            </a:r>
            <a:r>
              <a:rPr lang="ru-RU" sz="1400" b="1" dirty="0"/>
              <a:t>.\n" &gt;&gt; /</a:t>
            </a:r>
            <a:r>
              <a:rPr lang="ru-RU" sz="1400" b="1" dirty="0" err="1"/>
              <a:t>etc</a:t>
            </a:r>
            <a:r>
              <a:rPr lang="ru-RU" sz="1400" b="1" dirty="0"/>
              <a:t>/</a:t>
            </a:r>
            <a:r>
              <a:rPr lang="ru-RU" sz="1400" b="1" dirty="0" err="1"/>
              <a:t>udev</a:t>
            </a:r>
            <a:r>
              <a:rPr lang="ru-RU" sz="1400" b="1" dirty="0"/>
              <a:t>/</a:t>
            </a:r>
            <a:r>
              <a:rPr lang="ru-RU" sz="1400" b="1" dirty="0" err="1"/>
              <a:t>rules.d</a:t>
            </a:r>
            <a:r>
              <a:rPr lang="ru-RU" sz="1400" b="1" dirty="0"/>
              <a:t>/60-pfusp.rules </a:t>
            </a:r>
          </a:p>
          <a:p>
            <a:r>
              <a:rPr lang="ru-RU" sz="1400" b="1" dirty="0"/>
              <a:t>   </a:t>
            </a:r>
            <a:r>
              <a:rPr lang="ru-RU" sz="1400" b="1" dirty="0" err="1"/>
              <a:t>echo</a:t>
            </a:r>
            <a:r>
              <a:rPr lang="ru-RU" sz="1400" b="1" dirty="0"/>
              <a:t> -</a:t>
            </a:r>
            <a:r>
              <a:rPr lang="ru-RU" sz="1400" b="1" dirty="0" err="1"/>
              <a:t>ne</a:t>
            </a:r>
            <a:r>
              <a:rPr lang="ru-RU" sz="1400" b="1" dirty="0"/>
              <a:t> "ENV{</a:t>
            </a:r>
            <a:r>
              <a:rPr lang="ru-RU" sz="1400" b="1" dirty="0" err="1"/>
              <a:t>pfusp_driver</a:t>
            </a:r>
            <a:r>
              <a:rPr lang="ru-RU" sz="1400" b="1" dirty="0"/>
              <a:t>}==\"</a:t>
            </a:r>
            <a:r>
              <a:rPr lang="ru-RU" sz="1400" b="1" dirty="0" err="1"/>
              <a:t>yes</a:t>
            </a:r>
            <a:r>
              <a:rPr lang="ru-RU" sz="1400" b="1" dirty="0"/>
              <a:t>\", MODE=\"0666\", OWNER=\"</a:t>
            </a:r>
            <a:r>
              <a:rPr lang="ru-RU" sz="1400" b="1" dirty="0" err="1"/>
              <a:t>root</a:t>
            </a:r>
            <a:r>
              <a:rPr lang="ru-RU" sz="1400" b="1" dirty="0"/>
              <a:t>\", GROUP=\"</a:t>
            </a:r>
            <a:r>
              <a:rPr lang="ru-RU" sz="1400" b="1" dirty="0" err="1"/>
              <a:t>root</a:t>
            </a:r>
            <a:r>
              <a:rPr lang="ru-RU" sz="1400" b="1" dirty="0"/>
              <a:t>\"\n\n" &gt;&gt; /</a:t>
            </a:r>
            <a:r>
              <a:rPr lang="ru-RU" sz="1400" b="1" dirty="0" err="1"/>
              <a:t>etc</a:t>
            </a:r>
            <a:r>
              <a:rPr lang="ru-RU" sz="1400" b="1" dirty="0"/>
              <a:t>/</a:t>
            </a:r>
            <a:r>
              <a:rPr lang="ru-RU" sz="1400" b="1" dirty="0" err="1"/>
              <a:t>udev</a:t>
            </a:r>
            <a:r>
              <a:rPr lang="ru-RU" sz="1400" b="1" dirty="0"/>
              <a:t>/</a:t>
            </a:r>
            <a:r>
              <a:rPr lang="ru-RU" sz="1400" b="1" dirty="0" err="1"/>
              <a:t>rules.d</a:t>
            </a:r>
            <a:r>
              <a:rPr lang="ru-RU" sz="1400" b="1" dirty="0"/>
              <a:t>/60-pfusp.rules </a:t>
            </a:r>
          </a:p>
          <a:p>
            <a:r>
              <a:rPr lang="ru-RU" sz="1400" b="1" dirty="0"/>
              <a:t>   </a:t>
            </a:r>
            <a:r>
              <a:rPr lang="ru-RU" sz="1400" b="1" dirty="0" err="1"/>
              <a:t>echo</a:t>
            </a:r>
            <a:r>
              <a:rPr lang="ru-RU" sz="1400" b="1" dirty="0"/>
              <a:t> -</a:t>
            </a:r>
            <a:r>
              <a:rPr lang="ru-RU" sz="1400" b="1" dirty="0" err="1"/>
              <a:t>ne</a:t>
            </a:r>
            <a:r>
              <a:rPr lang="ru-RU" sz="1400" b="1" dirty="0"/>
              <a:t> "# Device </a:t>
            </a:r>
            <a:r>
              <a:rPr lang="ru-RU" sz="1400" b="1" dirty="0" err="1"/>
              <a:t>detection</a:t>
            </a:r>
            <a:r>
              <a:rPr lang="ru-RU" sz="1400" b="1" dirty="0"/>
              <a:t> </a:t>
            </a:r>
            <a:r>
              <a:rPr lang="ru-RU" sz="1400" b="1" dirty="0" err="1"/>
              <a:t>by</a:t>
            </a:r>
            <a:r>
              <a:rPr lang="ru-RU" sz="1400" b="1" dirty="0"/>
              <a:t> </a:t>
            </a:r>
            <a:r>
              <a:rPr lang="ru-RU" sz="1400" b="1" dirty="0" err="1"/>
              <a:t>pfusp</a:t>
            </a:r>
            <a:r>
              <a:rPr lang="ru-RU" sz="1400" b="1" dirty="0"/>
              <a:t> </a:t>
            </a:r>
            <a:r>
              <a:rPr lang="ru-RU" sz="1400" b="1" dirty="0" err="1"/>
              <a:t>depends</a:t>
            </a:r>
            <a:r>
              <a:rPr lang="ru-RU" sz="1400" b="1" dirty="0"/>
              <a:t> </a:t>
            </a:r>
            <a:r>
              <a:rPr lang="ru-RU" sz="1400" b="1" dirty="0" err="1"/>
              <a:t>on</a:t>
            </a:r>
            <a:r>
              <a:rPr lang="ru-RU" sz="1400" b="1" dirty="0"/>
              <a:t> </a:t>
            </a:r>
            <a:r>
              <a:rPr lang="ru-RU" sz="1400" b="1" dirty="0" err="1"/>
              <a:t>libsane_matched</a:t>
            </a:r>
            <a:r>
              <a:rPr lang="ru-RU" sz="1400" b="1" dirty="0"/>
              <a:t> </a:t>
            </a:r>
            <a:r>
              <a:rPr lang="ru-RU" sz="1400" b="1" dirty="0" err="1"/>
              <a:t>being</a:t>
            </a:r>
            <a:r>
              <a:rPr lang="ru-RU" sz="1400" b="1" dirty="0"/>
              <a:t> </a:t>
            </a:r>
            <a:r>
              <a:rPr lang="ru-RU" sz="1400" b="1" dirty="0" err="1"/>
              <a:t>set</a:t>
            </a:r>
            <a:r>
              <a:rPr lang="ru-RU" sz="1400" b="1" dirty="0"/>
              <a:t>.\n" &gt;&gt; /</a:t>
            </a:r>
            <a:r>
              <a:rPr lang="ru-RU" sz="1400" b="1" dirty="0" err="1"/>
              <a:t>etc</a:t>
            </a:r>
            <a:r>
              <a:rPr lang="ru-RU" sz="1400" b="1" dirty="0"/>
              <a:t>/</a:t>
            </a:r>
            <a:r>
              <a:rPr lang="ru-RU" sz="1400" b="1" dirty="0" err="1"/>
              <a:t>udev</a:t>
            </a:r>
            <a:r>
              <a:rPr lang="ru-RU" sz="1400" b="1" dirty="0"/>
              <a:t>/</a:t>
            </a:r>
            <a:r>
              <a:rPr lang="ru-RU" sz="1400" b="1" dirty="0" err="1"/>
              <a:t>rules.d</a:t>
            </a:r>
            <a:r>
              <a:rPr lang="ru-RU" sz="1400" b="1" dirty="0"/>
              <a:t>/60-pfusp.rules </a:t>
            </a:r>
          </a:p>
          <a:p>
            <a:r>
              <a:rPr lang="ru-RU" sz="1400" b="1" dirty="0"/>
              <a:t>   </a:t>
            </a:r>
            <a:r>
              <a:rPr lang="ru-RU" sz="1400" b="1" dirty="0" err="1"/>
              <a:t>echo</a:t>
            </a:r>
            <a:r>
              <a:rPr lang="ru-RU" sz="1400" b="1" dirty="0"/>
              <a:t> -</a:t>
            </a:r>
            <a:r>
              <a:rPr lang="ru-RU" sz="1400" b="1" dirty="0" err="1"/>
              <a:t>ne</a:t>
            </a:r>
            <a:r>
              <a:rPr lang="ru-RU" sz="1400" b="1" dirty="0"/>
              <a:t> "ENV{</a:t>
            </a:r>
            <a:r>
              <a:rPr lang="ru-RU" sz="1400" b="1" dirty="0" err="1"/>
              <a:t>pfusp_driver</a:t>
            </a:r>
            <a:r>
              <a:rPr lang="ru-RU" sz="1400" b="1" dirty="0"/>
              <a:t>}==\"</a:t>
            </a:r>
            <a:r>
              <a:rPr lang="ru-RU" sz="1400" b="1" dirty="0" err="1"/>
              <a:t>yes</a:t>
            </a:r>
            <a:r>
              <a:rPr lang="ru-RU" sz="1400" b="1" dirty="0"/>
              <a:t>\", ENV{</a:t>
            </a:r>
            <a:r>
              <a:rPr lang="ru-RU" sz="1400" b="1" dirty="0" err="1"/>
              <a:t>libsane_matched</a:t>
            </a:r>
            <a:r>
              <a:rPr lang="ru-RU" sz="1400" b="1" dirty="0"/>
              <a:t>}=\"</a:t>
            </a:r>
            <a:r>
              <a:rPr lang="ru-RU" sz="1400" b="1" dirty="0" err="1"/>
              <a:t>yes</a:t>
            </a:r>
            <a:r>
              <a:rPr lang="ru-RU" sz="1400" b="1" dirty="0"/>
              <a:t>\"\n\n" &gt;&gt; /</a:t>
            </a:r>
            <a:r>
              <a:rPr lang="ru-RU" sz="1400" b="1" dirty="0" err="1"/>
              <a:t>etc</a:t>
            </a:r>
            <a:r>
              <a:rPr lang="ru-RU" sz="1400" b="1" dirty="0"/>
              <a:t>/</a:t>
            </a:r>
            <a:r>
              <a:rPr lang="ru-RU" sz="1400" b="1" dirty="0" err="1"/>
              <a:t>udev</a:t>
            </a:r>
            <a:r>
              <a:rPr lang="ru-RU" sz="1400" b="1" dirty="0"/>
              <a:t>/</a:t>
            </a:r>
            <a:r>
              <a:rPr lang="ru-RU" sz="1400" b="1" dirty="0" err="1"/>
              <a:t>rules.d</a:t>
            </a:r>
            <a:r>
              <a:rPr lang="ru-RU" sz="1400" b="1" dirty="0"/>
              <a:t>/60-pfusp.rules </a:t>
            </a:r>
          </a:p>
          <a:p>
            <a:r>
              <a:rPr lang="ru-RU" sz="1400" b="1" dirty="0"/>
              <a:t>   </a:t>
            </a:r>
            <a:r>
              <a:rPr lang="ru-RU" sz="1400" b="1" dirty="0" err="1"/>
              <a:t>echo</a:t>
            </a:r>
            <a:r>
              <a:rPr lang="ru-RU" sz="1400" b="1" dirty="0"/>
              <a:t> -</a:t>
            </a:r>
            <a:r>
              <a:rPr lang="ru-RU" sz="1400" b="1" dirty="0" err="1"/>
              <a:t>ne</a:t>
            </a:r>
            <a:r>
              <a:rPr lang="ru-RU" sz="1400" b="1" dirty="0"/>
              <a:t> "LABEL=\"</a:t>
            </a:r>
            <a:r>
              <a:rPr lang="ru-RU" sz="1400" b="1" dirty="0" err="1"/>
              <a:t>pfusp_scanner_rules_end</a:t>
            </a:r>
            <a:r>
              <a:rPr lang="ru-RU" sz="1400" b="1" dirty="0"/>
              <a:t>\"\n" &gt;&gt; /</a:t>
            </a:r>
            <a:r>
              <a:rPr lang="ru-RU" sz="1400" b="1" dirty="0" err="1"/>
              <a:t>etc</a:t>
            </a:r>
            <a:r>
              <a:rPr lang="ru-RU" sz="1400" b="1" dirty="0"/>
              <a:t>/</a:t>
            </a:r>
            <a:r>
              <a:rPr lang="ru-RU" sz="1400" b="1" dirty="0" err="1"/>
              <a:t>udev</a:t>
            </a:r>
            <a:r>
              <a:rPr lang="ru-RU" sz="1400" b="1" dirty="0"/>
              <a:t>/</a:t>
            </a:r>
            <a:r>
              <a:rPr lang="ru-RU" sz="1400" b="1" dirty="0" err="1"/>
              <a:t>rules.d</a:t>
            </a:r>
            <a:r>
              <a:rPr lang="ru-RU" sz="1400" b="1" dirty="0"/>
              <a:t>/60-pfusp.rules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BF62DD82-09C4-C5AA-9D35-965742F21919}"/>
              </a:ext>
            </a:extLst>
          </p:cNvPr>
          <p:cNvSpPr txBox="1">
            <a:spLocks/>
          </p:cNvSpPr>
          <p:nvPr/>
        </p:nvSpPr>
        <p:spPr>
          <a:xfrm>
            <a:off x="3720522" y="-364982"/>
            <a:ext cx="81805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сканера и принтера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7CA75C-E5BD-2DF6-F026-3431B359DFF4}"/>
              </a:ext>
            </a:extLst>
          </p:cNvPr>
          <p:cNvSpPr txBox="1"/>
          <p:nvPr/>
        </p:nvSpPr>
        <p:spPr>
          <a:xfrm>
            <a:off x="2517486" y="6377705"/>
            <a:ext cx="8118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После установки обязательно </a:t>
            </a:r>
            <a:r>
              <a:rPr lang="ru-RU" b="1" dirty="0">
                <a:solidFill>
                  <a:srgbClr val="FF0000"/>
                </a:solidFill>
              </a:rPr>
              <a:t>ПЕРЕЗАГРУЗИТЬ</a:t>
            </a:r>
            <a:r>
              <a:rPr lang="ru-RU" b="1" dirty="0"/>
              <a:t> компьютер!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757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3520782-9B1E-E8EF-8F6C-1D9892718FD3}"/>
              </a:ext>
            </a:extLst>
          </p:cNvPr>
          <p:cNvSpPr txBox="1">
            <a:spLocks/>
          </p:cNvSpPr>
          <p:nvPr/>
        </p:nvSpPr>
        <p:spPr>
          <a:xfrm>
            <a:off x="2098384" y="0"/>
            <a:ext cx="9400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КриптоПРО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A9F2DFD-3DCE-0236-00FF-6E7A3E2D5F25}"/>
              </a:ext>
            </a:extLst>
          </p:cNvPr>
          <p:cNvSpPr/>
          <p:nvPr/>
        </p:nvSpPr>
        <p:spPr>
          <a:xfrm>
            <a:off x="1274618" y="1431637"/>
            <a:ext cx="10515600" cy="3066472"/>
          </a:xfrm>
          <a:prstGeom prst="roundRect">
            <a:avLst/>
          </a:prstGeom>
          <a:solidFill>
            <a:schemeClr val="bg1"/>
          </a:solidFill>
          <a:ln w="5715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7560D9-D0BB-6A8D-DDD1-4160C0500BCB}"/>
              </a:ext>
            </a:extLst>
          </p:cNvPr>
          <p:cNvSpPr txBox="1"/>
          <p:nvPr/>
        </p:nvSpPr>
        <p:spPr>
          <a:xfrm>
            <a:off x="1752600" y="1766382"/>
            <a:ext cx="974667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установка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КриптоПРО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CSP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wget -O 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tmp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/linux-amd64.tgz "https://ou4.ru/f/linux-amd64.tgz" &amp;&amp;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tmp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&amp;&amp;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xzf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linux-amd64.tgz &amp;&amp;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tmp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/linux-amd64 &amp;&amp;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apt-get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install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-y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cryptopro-preinstall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&amp;&amp;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apt-get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install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cprocsp-curl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lsb-cprocsp-base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lsb-cprocsp-capilite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lsb-cprocsp-kc1-64* lsb-cprocsp-rdr-64* &amp;&amp;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apt-get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install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-y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cprocsp-rdr-gui-gtk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cprocsp-rdr-rutoken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cprocsp-rdr-pcsc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lsb-cprocsp-pkcs11*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pcsc-lite-rutokens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pcsc-lite-ccid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&amp;&amp;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apt-get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install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-y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cprocsp-rdr-cryptoki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&amp;&amp;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apt-get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install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-y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cprocsp-cptools</a:t>
            </a:r>
            <a:r>
              <a:rPr lang="ru-RU" dirty="0"/>
              <a:t>*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1D51AD-AE79-0D9B-8FF8-5DB7B24B2B3D}"/>
              </a:ext>
            </a:extLst>
          </p:cNvPr>
          <p:cNvSpPr txBox="1"/>
          <p:nvPr/>
        </p:nvSpPr>
        <p:spPr>
          <a:xfrm>
            <a:off x="2268103" y="5103197"/>
            <a:ext cx="8118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Альтернативный способ установки и </a:t>
            </a:r>
            <a:r>
              <a:rPr lang="ru-RU" b="1" dirty="0">
                <a:solidFill>
                  <a:srgbClr val="FF0000"/>
                </a:solidFill>
              </a:rPr>
              <a:t>УДАЛЕНИЯ</a:t>
            </a:r>
            <a:r>
              <a:rPr lang="ru-RU" b="1" dirty="0"/>
              <a:t> можно прочитать в презентации </a:t>
            </a:r>
            <a:r>
              <a:rPr lang="en-US" b="1" dirty="0">
                <a:solidFill>
                  <a:srgbClr val="FF0000"/>
                </a:solidFill>
              </a:rPr>
              <a:t>https://cloud.mail.ru/public/duZt/vJzAFhHki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131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3520782-9B1E-E8EF-8F6C-1D9892718FD3}"/>
              </a:ext>
            </a:extLst>
          </p:cNvPr>
          <p:cNvSpPr txBox="1">
            <a:spLocks/>
          </p:cNvSpPr>
          <p:nvPr/>
        </p:nvSpPr>
        <p:spPr>
          <a:xfrm>
            <a:off x="2585532" y="-191728"/>
            <a:ext cx="9400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Удаление старой версии</a:t>
            </a:r>
          </a:p>
        </p:txBody>
      </p:sp>
      <p:pic>
        <p:nvPicPr>
          <p:cNvPr id="3" name="Рисунок 2" descr="Изображение выглядит как текст, снимок экрана, программное обеспечение, веб-страница&#10;&#10;Автоматически созданное описание">
            <a:extLst>
              <a:ext uri="{FF2B5EF4-FFF2-40B4-BE49-F238E27FC236}">
                <a16:creationId xmlns:a16="http://schemas.microsoft.com/office/drawing/2014/main" id="{ACB3A995-EF64-BE64-95C7-C40A169F8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80" y="325569"/>
            <a:ext cx="3226167" cy="3572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Изображение выглядит как текст, снимок экрана, программное обеспечение, компьютер&#10;&#10;Автоматически созданное описание">
            <a:extLst>
              <a:ext uri="{FF2B5EF4-FFF2-40B4-BE49-F238E27FC236}">
                <a16:creationId xmlns:a16="http://schemas.microsoft.com/office/drawing/2014/main" id="{45273CFC-C359-A002-3279-6150434C5F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5" b="12160"/>
          <a:stretch/>
        </p:blipFill>
        <p:spPr>
          <a:xfrm>
            <a:off x="2665842" y="870683"/>
            <a:ext cx="6860316" cy="3781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Изображение выглядит как текст, программное обеспечение, компьютер, Значок на компьютере&#10;&#10;Автоматически созданное описание">
            <a:extLst>
              <a:ext uri="{FF2B5EF4-FFF2-40B4-BE49-F238E27FC236}">
                <a16:creationId xmlns:a16="http://schemas.microsoft.com/office/drawing/2014/main" id="{B9DD8A47-6506-6333-C1FF-90DB73AF44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96" b="19158"/>
          <a:stretch/>
        </p:blipFill>
        <p:spPr>
          <a:xfrm>
            <a:off x="4580929" y="3537527"/>
            <a:ext cx="7214864" cy="3198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41F9B65-5CF8-CB27-86D7-EEB60A221644}"/>
              </a:ext>
            </a:extLst>
          </p:cNvPr>
          <p:cNvSpPr/>
          <p:nvPr/>
        </p:nvSpPr>
        <p:spPr>
          <a:xfrm>
            <a:off x="205580" y="3084945"/>
            <a:ext cx="1484675" cy="1939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8F9C002-458F-C6B7-E676-2CD490EC8366}"/>
              </a:ext>
            </a:extLst>
          </p:cNvPr>
          <p:cNvSpPr/>
          <p:nvPr/>
        </p:nvSpPr>
        <p:spPr>
          <a:xfrm>
            <a:off x="5225543" y="2470727"/>
            <a:ext cx="1969584" cy="1066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1C53C75-2420-6D89-F685-50F9CB917028}"/>
              </a:ext>
            </a:extLst>
          </p:cNvPr>
          <p:cNvSpPr/>
          <p:nvPr/>
        </p:nvSpPr>
        <p:spPr>
          <a:xfrm>
            <a:off x="6003636" y="3659921"/>
            <a:ext cx="240147" cy="2378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6FCD85C-CCC4-07F0-EC85-24AC2946F8B5}"/>
              </a:ext>
            </a:extLst>
          </p:cNvPr>
          <p:cNvSpPr/>
          <p:nvPr/>
        </p:nvSpPr>
        <p:spPr>
          <a:xfrm>
            <a:off x="9271072" y="6451600"/>
            <a:ext cx="556420" cy="1801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182A00-959D-68A6-6FF9-88D68827025D}"/>
              </a:ext>
            </a:extLst>
          </p:cNvPr>
          <p:cNvSpPr txBox="1"/>
          <p:nvPr/>
        </p:nvSpPr>
        <p:spPr>
          <a:xfrm>
            <a:off x="734870" y="5370717"/>
            <a:ext cx="3486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После удаления обязательно </a:t>
            </a:r>
            <a:r>
              <a:rPr lang="ru-RU" sz="2000" b="1" dirty="0">
                <a:solidFill>
                  <a:srgbClr val="FF0000"/>
                </a:solidFill>
              </a:rPr>
              <a:t>ПЕРЕЗАГРУЗИТЬ</a:t>
            </a:r>
            <a:r>
              <a:rPr lang="ru-RU" sz="2000" b="1" dirty="0"/>
              <a:t> компьютер!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311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3520782-9B1E-E8EF-8F6C-1D9892718FD3}"/>
              </a:ext>
            </a:extLst>
          </p:cNvPr>
          <p:cNvSpPr txBox="1">
            <a:spLocks/>
          </p:cNvSpPr>
          <p:nvPr/>
        </p:nvSpPr>
        <p:spPr>
          <a:xfrm>
            <a:off x="2493169" y="-90127"/>
            <a:ext cx="9400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новой версии</a:t>
            </a:r>
          </a:p>
        </p:txBody>
      </p:sp>
      <p:pic>
        <p:nvPicPr>
          <p:cNvPr id="5" name="Рисунок 4" descr="Изображение выглядит как текст, программное обеспечение, веб-страница, Значок на компьютере&#10;&#10;Автоматически созданное описание">
            <a:extLst>
              <a:ext uri="{FF2B5EF4-FFF2-40B4-BE49-F238E27FC236}">
                <a16:creationId xmlns:a16="http://schemas.microsoft.com/office/drawing/2014/main" id="{81152822-2615-F5A7-C055-FFA452550D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49" y="1235436"/>
            <a:ext cx="10644502" cy="5017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53F2433-15FC-719A-16ED-50A470F6C67B}"/>
              </a:ext>
            </a:extLst>
          </p:cNvPr>
          <p:cNvSpPr/>
          <p:nvPr/>
        </p:nvSpPr>
        <p:spPr>
          <a:xfrm>
            <a:off x="773749" y="1727201"/>
            <a:ext cx="3862906" cy="2770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743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E92AF9-7B53-499D-A7A1-B5A20349B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073" y="2459710"/>
            <a:ext cx="6985853" cy="40398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Объект 2">
            <a:extLst>
              <a:ext uri="{FF2B5EF4-FFF2-40B4-BE49-F238E27FC236}">
                <a16:creationId xmlns:a16="http://schemas.microsoft.com/office/drawing/2014/main" id="{EF00ABF9-A02B-44AA-A692-12DD72253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2049" y="2062539"/>
            <a:ext cx="5028479" cy="489535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ru-RU" sz="1700" b="1" u="sng" dirty="0"/>
              <a:t>Получение ЭМ </a:t>
            </a:r>
            <a:r>
              <a:rPr lang="en-US" sz="1700" b="1" u="sng" dirty="0"/>
              <a:t>&gt;</a:t>
            </a:r>
            <a:r>
              <a:rPr lang="ru-RU" sz="1700" b="1" u="sng" dirty="0"/>
              <a:t> Интернет-пакеты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78D5D0-0D3A-513C-354E-5C185B5F8720}"/>
              </a:ext>
            </a:extLst>
          </p:cNvPr>
          <p:cNvSpPr txBox="1"/>
          <p:nvPr/>
        </p:nvSpPr>
        <p:spPr>
          <a:xfrm>
            <a:off x="3860561" y="1288665"/>
            <a:ext cx="44708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vpn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-</a:t>
            </a:r>
            <a:r>
              <a:rPr lang="en-US" sz="2800" b="1" dirty="0">
                <a:solidFill>
                  <a:srgbClr val="FF0000"/>
                </a:solidFill>
                <a:latin typeface="Century Gothic" panose="020B0502020202020204"/>
              </a:rPr>
              <a:t>test-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lk-ppe.rustest.ru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AEE6F99-B60F-6D03-7474-36A4973D5246}"/>
              </a:ext>
            </a:extLst>
          </p:cNvPr>
          <p:cNvSpPr/>
          <p:nvPr/>
        </p:nvSpPr>
        <p:spPr>
          <a:xfrm>
            <a:off x="3629652" y="1327027"/>
            <a:ext cx="5028479" cy="52321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865EDCC-9E77-8108-DF79-81BE030FD64C}"/>
              </a:ext>
            </a:extLst>
          </p:cNvPr>
          <p:cNvSpPr txBox="1">
            <a:spLocks/>
          </p:cNvSpPr>
          <p:nvPr/>
        </p:nvSpPr>
        <p:spPr>
          <a:xfrm>
            <a:off x="2603073" y="-39831"/>
            <a:ext cx="94008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ЭМ из ЛК ППЭ</a:t>
            </a:r>
          </a:p>
        </p:txBody>
      </p:sp>
    </p:spTree>
    <p:extLst>
      <p:ext uri="{BB962C8B-B14F-4D97-AF65-F5344CB8AC3E}">
        <p14:creationId xmlns:p14="http://schemas.microsoft.com/office/powerpoint/2010/main" val="1022293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566704" y="287266"/>
            <a:ext cx="2744886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</a:t>
            </a:r>
            <a:r>
              <a:rPr sz="36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ГИА-</a:t>
            </a:r>
            <a:r>
              <a:rPr sz="3600" b="1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sz="36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1262" y="1421130"/>
            <a:ext cx="6014085" cy="3400425"/>
            <a:chOff x="191262" y="1421130"/>
            <a:chExt cx="6014085" cy="34004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312" y="1440180"/>
              <a:ext cx="5975604" cy="33619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00787" y="1430655"/>
              <a:ext cx="5995035" cy="3381375"/>
            </a:xfrm>
            <a:custGeom>
              <a:avLst/>
              <a:gdLst/>
              <a:ahLst/>
              <a:cxnLst/>
              <a:rect l="l" t="t" r="r" b="b"/>
              <a:pathLst>
                <a:path w="5995035" h="3381375">
                  <a:moveTo>
                    <a:pt x="0" y="3380994"/>
                  </a:moveTo>
                  <a:lnTo>
                    <a:pt x="5994654" y="3380994"/>
                  </a:lnTo>
                  <a:lnTo>
                    <a:pt x="5994654" y="0"/>
                  </a:lnTo>
                  <a:lnTo>
                    <a:pt x="0" y="0"/>
                  </a:lnTo>
                  <a:lnTo>
                    <a:pt x="0" y="3380994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73886" y="3219450"/>
              <a:ext cx="1386840" cy="459105"/>
            </a:xfrm>
            <a:custGeom>
              <a:avLst/>
              <a:gdLst/>
              <a:ahLst/>
              <a:cxnLst/>
              <a:rect l="l" t="t" r="r" b="b"/>
              <a:pathLst>
                <a:path w="1386839" h="459104">
                  <a:moveTo>
                    <a:pt x="0" y="458724"/>
                  </a:moveTo>
                  <a:lnTo>
                    <a:pt x="1386839" y="458724"/>
                  </a:lnTo>
                  <a:lnTo>
                    <a:pt x="1386839" y="0"/>
                  </a:lnTo>
                  <a:lnTo>
                    <a:pt x="0" y="0"/>
                  </a:lnTo>
                  <a:lnTo>
                    <a:pt x="0" y="458724"/>
                  </a:lnTo>
                  <a:close/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object 4"/>
          <p:cNvSpPr txBox="1"/>
          <p:nvPr/>
        </p:nvSpPr>
        <p:spPr>
          <a:xfrm>
            <a:off x="6363970" y="1875789"/>
            <a:ext cx="5229225" cy="894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900" spc="65" dirty="0">
                <a:solidFill>
                  <a:srgbClr val="0C255F"/>
                </a:solidFill>
                <a:latin typeface="Verdana"/>
                <a:cs typeface="Verdana"/>
              </a:rPr>
              <a:t>АРМ</a:t>
            </a:r>
            <a:r>
              <a:rPr sz="1900" spc="10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105" dirty="0">
                <a:solidFill>
                  <a:srgbClr val="0C255F"/>
                </a:solidFill>
                <a:latin typeface="Verdana"/>
                <a:cs typeface="Verdana"/>
              </a:rPr>
              <a:t>ГИА-</a:t>
            </a:r>
            <a:r>
              <a:rPr sz="1900" spc="-170" dirty="0">
                <a:solidFill>
                  <a:srgbClr val="0C255F"/>
                </a:solidFill>
                <a:latin typeface="Verdana"/>
                <a:cs typeface="Verdana"/>
              </a:rPr>
              <a:t>11</a:t>
            </a:r>
            <a:r>
              <a:rPr sz="1900" spc="8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250" dirty="0">
                <a:solidFill>
                  <a:srgbClr val="0C255F"/>
                </a:solidFill>
                <a:latin typeface="Verdana"/>
                <a:cs typeface="Verdana"/>
              </a:rPr>
              <a:t>в</a:t>
            </a:r>
            <a:r>
              <a:rPr sz="1900" spc="10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30" dirty="0">
                <a:solidFill>
                  <a:srgbClr val="0C255F"/>
                </a:solidFill>
                <a:latin typeface="Verdana"/>
                <a:cs typeface="Verdana"/>
              </a:rPr>
              <a:t>ППЭ</a:t>
            </a:r>
            <a:r>
              <a:rPr sz="1900" spc="9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270" dirty="0">
                <a:solidFill>
                  <a:srgbClr val="0C255F"/>
                </a:solidFill>
                <a:latin typeface="Verdana"/>
                <a:cs typeface="Verdana"/>
              </a:rPr>
              <a:t>–</a:t>
            </a:r>
            <a:r>
              <a:rPr sz="1900" spc="10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10" dirty="0">
                <a:solidFill>
                  <a:srgbClr val="0C255F"/>
                </a:solidFill>
                <a:latin typeface="Verdana"/>
                <a:cs typeface="Verdana"/>
              </a:rPr>
              <a:t>автоматизированное</a:t>
            </a:r>
            <a:r>
              <a:rPr sz="1900" spc="5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45" dirty="0">
                <a:solidFill>
                  <a:srgbClr val="0C255F"/>
                </a:solidFill>
                <a:latin typeface="Verdana"/>
                <a:cs typeface="Verdana"/>
              </a:rPr>
              <a:t>рабочее</a:t>
            </a:r>
            <a:r>
              <a:rPr sz="1900" spc="73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100" dirty="0">
                <a:solidFill>
                  <a:srgbClr val="0C255F"/>
                </a:solidFill>
                <a:latin typeface="Verdana"/>
                <a:cs typeface="Verdana"/>
              </a:rPr>
              <a:t>место</a:t>
            </a:r>
            <a:r>
              <a:rPr sz="1900" spc="71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150" dirty="0">
                <a:solidFill>
                  <a:srgbClr val="0C255F"/>
                </a:solidFill>
                <a:latin typeface="Verdana"/>
                <a:cs typeface="Verdana"/>
              </a:rPr>
              <a:t>для</a:t>
            </a:r>
            <a:r>
              <a:rPr sz="1900" spc="71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45" dirty="0">
                <a:solidFill>
                  <a:srgbClr val="0C255F"/>
                </a:solidFill>
                <a:latin typeface="Verdana"/>
                <a:cs typeface="Verdana"/>
              </a:rPr>
              <a:t>проведения</a:t>
            </a:r>
            <a:r>
              <a:rPr sz="1900" spc="73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105" dirty="0">
                <a:solidFill>
                  <a:srgbClr val="0C255F"/>
                </a:solidFill>
                <a:latin typeface="Verdana"/>
                <a:cs typeface="Verdana"/>
              </a:rPr>
              <a:t>ГИА-</a:t>
            </a:r>
            <a:r>
              <a:rPr sz="1900" spc="-180" dirty="0">
                <a:solidFill>
                  <a:srgbClr val="0C255F"/>
                </a:solidFill>
                <a:latin typeface="Verdana"/>
                <a:cs typeface="Verdana"/>
              </a:rPr>
              <a:t>11</a:t>
            </a:r>
            <a:r>
              <a:rPr sz="1900" spc="-10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250" dirty="0">
                <a:solidFill>
                  <a:srgbClr val="0C255F"/>
                </a:solidFill>
                <a:latin typeface="Verdana"/>
                <a:cs typeface="Verdana"/>
              </a:rPr>
              <a:t>в</a:t>
            </a:r>
            <a:r>
              <a:rPr sz="1900" spc="-14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105" dirty="0">
                <a:solidFill>
                  <a:srgbClr val="0C255F"/>
                </a:solidFill>
                <a:latin typeface="Verdana"/>
                <a:cs typeface="Verdana"/>
              </a:rPr>
              <a:t>пункте</a:t>
            </a:r>
            <a:r>
              <a:rPr sz="1900" spc="-13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45" dirty="0">
                <a:solidFill>
                  <a:srgbClr val="0C255F"/>
                </a:solidFill>
                <a:latin typeface="Verdana"/>
                <a:cs typeface="Verdana"/>
              </a:rPr>
              <a:t>проведения</a:t>
            </a:r>
            <a:r>
              <a:rPr sz="1900" spc="-10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50" dirty="0">
                <a:solidFill>
                  <a:srgbClr val="0C255F"/>
                </a:solidFill>
                <a:latin typeface="Verdana"/>
                <a:cs typeface="Verdana"/>
              </a:rPr>
              <a:t>экзамена</a:t>
            </a:r>
            <a:endParaRPr sz="190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390894" y="3155442"/>
            <a:ext cx="949960" cy="980440"/>
            <a:chOff x="6390894" y="3155442"/>
            <a:chExt cx="949960" cy="98044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09944" y="3174492"/>
              <a:ext cx="911351" cy="94183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400419" y="3164967"/>
              <a:ext cx="930910" cy="961390"/>
            </a:xfrm>
            <a:custGeom>
              <a:avLst/>
              <a:gdLst/>
              <a:ahLst/>
              <a:cxnLst/>
              <a:rect l="l" t="t" r="r" b="b"/>
              <a:pathLst>
                <a:path w="930909" h="961389">
                  <a:moveTo>
                    <a:pt x="0" y="960881"/>
                  </a:moveTo>
                  <a:lnTo>
                    <a:pt x="930401" y="960881"/>
                  </a:lnTo>
                  <a:lnTo>
                    <a:pt x="930401" y="0"/>
                  </a:lnTo>
                  <a:lnTo>
                    <a:pt x="0" y="0"/>
                  </a:lnTo>
                  <a:lnTo>
                    <a:pt x="0" y="960881"/>
                  </a:lnTo>
                  <a:close/>
                </a:path>
              </a:pathLst>
            </a:custGeom>
            <a:ln w="1904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7400925" y="3109671"/>
            <a:ext cx="52895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1510" dirty="0">
                <a:solidFill>
                  <a:srgbClr val="0C255F"/>
                </a:solidFill>
                <a:latin typeface="Tahoma"/>
                <a:cs typeface="Tahoma"/>
              </a:rPr>
              <a:t>=</a:t>
            </a:r>
            <a:endParaRPr sz="66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058911" y="2973323"/>
            <a:ext cx="3535679" cy="1371600"/>
            <a:chOff x="8058911" y="2973323"/>
            <a:chExt cx="3535679" cy="137160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19615" y="3192779"/>
              <a:ext cx="632459" cy="83515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110090" y="3183254"/>
              <a:ext cx="651510" cy="854710"/>
            </a:xfrm>
            <a:custGeom>
              <a:avLst/>
              <a:gdLst/>
              <a:ahLst/>
              <a:cxnLst/>
              <a:rect l="l" t="t" r="r" b="b"/>
              <a:pathLst>
                <a:path w="651509" h="854710">
                  <a:moveTo>
                    <a:pt x="0" y="854202"/>
                  </a:moveTo>
                  <a:lnTo>
                    <a:pt x="651509" y="854202"/>
                  </a:lnTo>
                  <a:lnTo>
                    <a:pt x="651509" y="0"/>
                  </a:lnTo>
                  <a:lnTo>
                    <a:pt x="0" y="0"/>
                  </a:lnTo>
                  <a:lnTo>
                    <a:pt x="0" y="854202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48672" y="3197351"/>
              <a:ext cx="601979" cy="82905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939147" y="3187826"/>
              <a:ext cx="621030" cy="848360"/>
            </a:xfrm>
            <a:custGeom>
              <a:avLst/>
              <a:gdLst/>
              <a:ahLst/>
              <a:cxnLst/>
              <a:rect l="l" t="t" r="r" b="b"/>
              <a:pathLst>
                <a:path w="621029" h="848360">
                  <a:moveTo>
                    <a:pt x="0" y="848106"/>
                  </a:moveTo>
                  <a:lnTo>
                    <a:pt x="621029" y="848106"/>
                  </a:lnTo>
                  <a:lnTo>
                    <a:pt x="621029" y="0"/>
                  </a:lnTo>
                  <a:lnTo>
                    <a:pt x="0" y="0"/>
                  </a:lnTo>
                  <a:lnTo>
                    <a:pt x="0" y="848106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45723" y="3217163"/>
              <a:ext cx="626364" cy="80924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0736198" y="3207638"/>
              <a:ext cx="645795" cy="828675"/>
            </a:xfrm>
            <a:custGeom>
              <a:avLst/>
              <a:gdLst/>
              <a:ahLst/>
              <a:cxnLst/>
              <a:rect l="l" t="t" r="r" b="b"/>
              <a:pathLst>
                <a:path w="645795" h="828675">
                  <a:moveTo>
                    <a:pt x="0" y="828294"/>
                  </a:moveTo>
                  <a:lnTo>
                    <a:pt x="645414" y="828294"/>
                  </a:lnTo>
                  <a:lnTo>
                    <a:pt x="645414" y="0"/>
                  </a:lnTo>
                  <a:lnTo>
                    <a:pt x="0" y="0"/>
                  </a:lnTo>
                  <a:lnTo>
                    <a:pt x="0" y="828294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077961" y="2992373"/>
              <a:ext cx="3497579" cy="1333500"/>
            </a:xfrm>
            <a:custGeom>
              <a:avLst/>
              <a:gdLst/>
              <a:ahLst/>
              <a:cxnLst/>
              <a:rect l="l" t="t" r="r" b="b"/>
              <a:pathLst>
                <a:path w="3497579" h="1333500">
                  <a:moveTo>
                    <a:pt x="0" y="1333500"/>
                  </a:moveTo>
                  <a:lnTo>
                    <a:pt x="3497579" y="1333500"/>
                  </a:lnTo>
                  <a:lnTo>
                    <a:pt x="3497579" y="0"/>
                  </a:lnTo>
                  <a:lnTo>
                    <a:pt x="0" y="0"/>
                  </a:lnTo>
                  <a:lnTo>
                    <a:pt x="0" y="1333500"/>
                  </a:lnTo>
                  <a:close/>
                </a:path>
              </a:pathLst>
            </a:custGeom>
            <a:ln w="38100">
              <a:solidFill>
                <a:srgbClr val="138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08847" y="3188207"/>
              <a:ext cx="658368" cy="84277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299322" y="3178682"/>
              <a:ext cx="677545" cy="862330"/>
            </a:xfrm>
            <a:custGeom>
              <a:avLst/>
              <a:gdLst/>
              <a:ahLst/>
              <a:cxnLst/>
              <a:rect l="l" t="t" r="r" b="b"/>
              <a:pathLst>
                <a:path w="677545" h="862329">
                  <a:moveTo>
                    <a:pt x="0" y="861821"/>
                  </a:moveTo>
                  <a:lnTo>
                    <a:pt x="677418" y="861821"/>
                  </a:lnTo>
                  <a:lnTo>
                    <a:pt x="677418" y="0"/>
                  </a:lnTo>
                  <a:lnTo>
                    <a:pt x="0" y="0"/>
                  </a:lnTo>
                  <a:lnTo>
                    <a:pt x="0" y="861821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763648" y="5380735"/>
            <a:ext cx="830135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" algn="ctr">
              <a:lnSpc>
                <a:spcPts val="2395"/>
              </a:lnSpc>
              <a:spcBef>
                <a:spcPts val="100"/>
              </a:spcBef>
            </a:pPr>
            <a:r>
              <a:rPr sz="2000" b="1" spc="-75" dirty="0">
                <a:solidFill>
                  <a:srgbClr val="C00000"/>
                </a:solidFill>
                <a:latin typeface="Tahoma"/>
                <a:cs typeface="Tahoma"/>
              </a:rPr>
              <a:t>Важно!</a:t>
            </a:r>
            <a:r>
              <a:rPr sz="2000" b="1" spc="-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0C255F"/>
                </a:solidFill>
                <a:latin typeface="Verdana"/>
                <a:cs typeface="Verdana"/>
              </a:rPr>
              <a:t>На</a:t>
            </a:r>
            <a:r>
              <a:rPr sz="1900" spc="-114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55" dirty="0">
                <a:solidFill>
                  <a:srgbClr val="0C255F"/>
                </a:solidFill>
                <a:latin typeface="Verdana"/>
                <a:cs typeface="Verdana"/>
              </a:rPr>
              <a:t>Линукс</a:t>
            </a:r>
            <a:r>
              <a:rPr sz="1900" spc="-9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65" dirty="0">
                <a:solidFill>
                  <a:srgbClr val="0C255F"/>
                </a:solidFill>
                <a:latin typeface="Verdana"/>
                <a:cs typeface="Verdana"/>
              </a:rPr>
              <a:t>используется</a:t>
            </a:r>
            <a:r>
              <a:rPr sz="1900" spc="-9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100" dirty="0">
                <a:solidFill>
                  <a:srgbClr val="0C255F"/>
                </a:solidFill>
                <a:latin typeface="Verdana"/>
                <a:cs typeface="Verdana"/>
              </a:rPr>
              <a:t>только</a:t>
            </a:r>
            <a:r>
              <a:rPr sz="1900" spc="-8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65" dirty="0">
                <a:solidFill>
                  <a:srgbClr val="0C255F"/>
                </a:solidFill>
                <a:latin typeface="Verdana"/>
                <a:cs typeface="Verdana"/>
              </a:rPr>
              <a:t>АРМ</a:t>
            </a:r>
            <a:r>
              <a:rPr sz="1900" spc="-12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105" dirty="0">
                <a:solidFill>
                  <a:srgbClr val="0C255F"/>
                </a:solidFill>
                <a:latin typeface="Verdana"/>
                <a:cs typeface="Verdana"/>
              </a:rPr>
              <a:t>ГИА-</a:t>
            </a:r>
            <a:r>
              <a:rPr sz="1900" spc="-170" dirty="0">
                <a:solidFill>
                  <a:srgbClr val="0C255F"/>
                </a:solidFill>
                <a:latin typeface="Verdana"/>
                <a:cs typeface="Verdana"/>
              </a:rPr>
              <a:t>11</a:t>
            </a:r>
            <a:r>
              <a:rPr sz="1900" spc="-14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254" dirty="0">
                <a:solidFill>
                  <a:srgbClr val="0C255F"/>
                </a:solidFill>
                <a:latin typeface="Verdana"/>
                <a:cs typeface="Verdana"/>
              </a:rPr>
              <a:t>в</a:t>
            </a:r>
            <a:r>
              <a:rPr sz="1900" spc="-12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20" dirty="0">
                <a:solidFill>
                  <a:srgbClr val="0C255F"/>
                </a:solidFill>
                <a:latin typeface="Verdana"/>
                <a:cs typeface="Verdana"/>
              </a:rPr>
              <a:t>ППЭ.</a:t>
            </a:r>
            <a:endParaRPr sz="1900">
              <a:latin typeface="Verdana"/>
              <a:cs typeface="Verdana"/>
            </a:endParaRPr>
          </a:p>
          <a:p>
            <a:pPr algn="ctr">
              <a:lnSpc>
                <a:spcPts val="2275"/>
              </a:lnSpc>
            </a:pPr>
            <a:r>
              <a:rPr sz="1900" dirty="0">
                <a:solidFill>
                  <a:srgbClr val="0C255F"/>
                </a:solidFill>
                <a:latin typeface="Verdana"/>
                <a:cs typeface="Verdana"/>
              </a:rPr>
              <a:t>Все</a:t>
            </a:r>
            <a:r>
              <a:rPr sz="1900" spc="-10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55" dirty="0">
                <a:solidFill>
                  <a:srgbClr val="0C255F"/>
                </a:solidFill>
                <a:latin typeface="Verdana"/>
                <a:cs typeface="Verdana"/>
              </a:rPr>
              <a:t>этапы</a:t>
            </a:r>
            <a:r>
              <a:rPr sz="1900" spc="-9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55" dirty="0">
                <a:solidFill>
                  <a:srgbClr val="0C255F"/>
                </a:solidFill>
                <a:latin typeface="Verdana"/>
                <a:cs typeface="Verdana"/>
              </a:rPr>
              <a:t>и</a:t>
            </a:r>
            <a:r>
              <a:rPr sz="1900" spc="-10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dirty="0">
                <a:solidFill>
                  <a:srgbClr val="0C255F"/>
                </a:solidFill>
                <a:latin typeface="Verdana"/>
                <a:cs typeface="Verdana"/>
              </a:rPr>
              <a:t>экзамены</a:t>
            </a:r>
            <a:r>
              <a:rPr sz="1900" spc="-85" dirty="0">
                <a:solidFill>
                  <a:srgbClr val="0C255F"/>
                </a:solidFill>
                <a:latin typeface="Verdana"/>
                <a:cs typeface="Verdana"/>
              </a:rPr>
              <a:t> проходят</a:t>
            </a:r>
            <a:r>
              <a:rPr sz="1900" spc="-7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254" dirty="0">
                <a:solidFill>
                  <a:srgbClr val="0C255F"/>
                </a:solidFill>
                <a:latin typeface="Verdana"/>
                <a:cs typeface="Verdana"/>
              </a:rPr>
              <a:t>в</a:t>
            </a:r>
            <a:r>
              <a:rPr sz="1900" spc="-11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70" dirty="0">
                <a:solidFill>
                  <a:srgbClr val="0C255F"/>
                </a:solidFill>
                <a:latin typeface="Verdana"/>
                <a:cs typeface="Verdana"/>
              </a:rPr>
              <a:t>одном</a:t>
            </a:r>
            <a:r>
              <a:rPr sz="1900" spc="-8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100" dirty="0">
                <a:solidFill>
                  <a:srgbClr val="0C255F"/>
                </a:solidFill>
                <a:latin typeface="Verdana"/>
                <a:cs typeface="Verdana"/>
              </a:rPr>
              <a:t>программном</a:t>
            </a:r>
            <a:r>
              <a:rPr sz="1900" spc="-4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10" dirty="0">
                <a:solidFill>
                  <a:srgbClr val="0C255F"/>
                </a:solidFill>
                <a:latin typeface="Verdana"/>
                <a:cs typeface="Verdana"/>
              </a:rPr>
              <a:t>комплексе</a:t>
            </a:r>
            <a:endParaRPr sz="1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0842" y="1576394"/>
            <a:ext cx="11410315" cy="4516120"/>
            <a:chOff x="153162" y="1290066"/>
            <a:chExt cx="11410315" cy="4516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96612" y="2046732"/>
              <a:ext cx="6647688" cy="37398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87087" y="2037207"/>
              <a:ext cx="6666865" cy="3759200"/>
            </a:xfrm>
            <a:custGeom>
              <a:avLst/>
              <a:gdLst/>
              <a:ahLst/>
              <a:cxnLst/>
              <a:rect l="l" t="t" r="r" b="b"/>
              <a:pathLst>
                <a:path w="6666865" h="3759200">
                  <a:moveTo>
                    <a:pt x="0" y="3758946"/>
                  </a:moveTo>
                  <a:lnTo>
                    <a:pt x="6666738" y="3758946"/>
                  </a:lnTo>
                  <a:lnTo>
                    <a:pt x="6666738" y="0"/>
                  </a:lnTo>
                  <a:lnTo>
                    <a:pt x="0" y="0"/>
                  </a:lnTo>
                  <a:lnTo>
                    <a:pt x="0" y="3758946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212" y="1309116"/>
              <a:ext cx="6647688" cy="37398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2687" y="1299591"/>
              <a:ext cx="6666865" cy="3759200"/>
            </a:xfrm>
            <a:custGeom>
              <a:avLst/>
              <a:gdLst/>
              <a:ahLst/>
              <a:cxnLst/>
              <a:rect l="l" t="t" r="r" b="b"/>
              <a:pathLst>
                <a:path w="6666865" h="3759200">
                  <a:moveTo>
                    <a:pt x="0" y="3758946"/>
                  </a:moveTo>
                  <a:lnTo>
                    <a:pt x="6666738" y="3758946"/>
                  </a:lnTo>
                  <a:lnTo>
                    <a:pt x="6666738" y="0"/>
                  </a:lnTo>
                  <a:lnTo>
                    <a:pt x="0" y="0"/>
                  </a:lnTo>
                  <a:lnTo>
                    <a:pt x="0" y="3758946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6690" y="2122169"/>
              <a:ext cx="9568180" cy="2984500"/>
            </a:xfrm>
            <a:custGeom>
              <a:avLst/>
              <a:gdLst/>
              <a:ahLst/>
              <a:cxnLst/>
              <a:rect l="l" t="t" r="r" b="b"/>
              <a:pathLst>
                <a:path w="9568180" h="2984500">
                  <a:moveTo>
                    <a:pt x="7662671" y="2983991"/>
                  </a:moveTo>
                  <a:lnTo>
                    <a:pt x="9567671" y="2983991"/>
                  </a:lnTo>
                  <a:lnTo>
                    <a:pt x="9567671" y="736091"/>
                  </a:lnTo>
                  <a:lnTo>
                    <a:pt x="7662671" y="736091"/>
                  </a:lnTo>
                  <a:lnTo>
                    <a:pt x="7662671" y="2983991"/>
                  </a:lnTo>
                  <a:close/>
                </a:path>
                <a:path w="9568180" h="2984500">
                  <a:moveTo>
                    <a:pt x="2938272" y="2247899"/>
                  </a:moveTo>
                  <a:lnTo>
                    <a:pt x="4843272" y="2247899"/>
                  </a:lnTo>
                  <a:lnTo>
                    <a:pt x="4843272" y="0"/>
                  </a:lnTo>
                  <a:lnTo>
                    <a:pt x="2938272" y="0"/>
                  </a:lnTo>
                  <a:lnTo>
                    <a:pt x="2938272" y="2247899"/>
                  </a:lnTo>
                  <a:close/>
                </a:path>
                <a:path w="9568180" h="2984500">
                  <a:moveTo>
                    <a:pt x="0" y="550163"/>
                  </a:moveTo>
                  <a:lnTo>
                    <a:pt x="1075944" y="550163"/>
                  </a:lnTo>
                  <a:lnTo>
                    <a:pt x="1075944" y="304800"/>
                  </a:lnTo>
                  <a:lnTo>
                    <a:pt x="0" y="304800"/>
                  </a:lnTo>
                  <a:lnTo>
                    <a:pt x="0" y="550163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375260" y="1420565"/>
            <a:ext cx="4657725" cy="605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900" spc="-85" dirty="0">
                <a:solidFill>
                  <a:srgbClr val="0C255F"/>
                </a:solidFill>
                <a:latin typeface="Verdana"/>
                <a:cs typeface="Verdana"/>
              </a:rPr>
              <a:t>«Сведения </a:t>
            </a:r>
            <a:r>
              <a:rPr sz="1900" spc="90" dirty="0">
                <a:solidFill>
                  <a:srgbClr val="0C255F"/>
                </a:solidFill>
                <a:latin typeface="Verdana"/>
                <a:cs typeface="Verdana"/>
              </a:rPr>
              <a:t>о</a:t>
            </a:r>
            <a:r>
              <a:rPr sz="1900" spc="-12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140" dirty="0">
                <a:solidFill>
                  <a:srgbClr val="0C255F"/>
                </a:solidFill>
                <a:latin typeface="Verdana"/>
                <a:cs typeface="Verdana"/>
              </a:rPr>
              <a:t>ППЭ»</a:t>
            </a:r>
            <a:r>
              <a:rPr sz="1900" spc="-11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135" dirty="0">
                <a:solidFill>
                  <a:srgbClr val="0C255F"/>
                </a:solidFill>
                <a:latin typeface="Verdana"/>
                <a:cs typeface="Verdana"/>
              </a:rPr>
              <a:t>вводятся</a:t>
            </a:r>
            <a:r>
              <a:rPr sz="1900" spc="-10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10" dirty="0">
                <a:solidFill>
                  <a:srgbClr val="0C255F"/>
                </a:solidFill>
                <a:latin typeface="Verdana"/>
                <a:cs typeface="Verdana"/>
              </a:rPr>
              <a:t>одинаково</a:t>
            </a:r>
            <a:endParaRPr sz="1900" dirty="0">
              <a:latin typeface="Verdana"/>
              <a:cs typeface="Verdana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900" spc="-155" dirty="0">
                <a:solidFill>
                  <a:srgbClr val="0C255F"/>
                </a:solidFill>
                <a:latin typeface="Verdana"/>
                <a:cs typeface="Verdana"/>
              </a:rPr>
              <a:t>для</a:t>
            </a:r>
            <a:r>
              <a:rPr sz="1900" spc="-14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45" dirty="0">
                <a:solidFill>
                  <a:srgbClr val="0C255F"/>
                </a:solidFill>
                <a:latin typeface="Verdana"/>
                <a:cs typeface="Verdana"/>
              </a:rPr>
              <a:t>всех</a:t>
            </a:r>
            <a:r>
              <a:rPr sz="1900" spc="-14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10" dirty="0">
                <a:solidFill>
                  <a:srgbClr val="0C255F"/>
                </a:solidFill>
                <a:latin typeface="Verdana"/>
                <a:cs typeface="Verdana"/>
              </a:rPr>
              <a:t>экзаменов</a:t>
            </a:r>
            <a:endParaRPr sz="1900" dirty="0">
              <a:latin typeface="Verdana"/>
              <a:cs typeface="Verdana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80F3B750-3AED-9C02-6918-815CE096D253}"/>
              </a:ext>
            </a:extLst>
          </p:cNvPr>
          <p:cNvSpPr txBox="1"/>
          <p:nvPr/>
        </p:nvSpPr>
        <p:spPr>
          <a:xfrm>
            <a:off x="7991671" y="179061"/>
            <a:ext cx="3562281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ППЭ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96076" y="1970722"/>
            <a:ext cx="6518275" cy="291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5"/>
              </a:spcBef>
            </a:pPr>
            <a:r>
              <a:rPr sz="2000" b="1" spc="-145" dirty="0">
                <a:solidFill>
                  <a:srgbClr val="0C255F"/>
                </a:solidFill>
                <a:latin typeface="Tahoma"/>
                <a:cs typeface="Tahoma"/>
              </a:rPr>
              <a:t>Для</a:t>
            </a:r>
            <a:r>
              <a:rPr sz="2000" b="1" spc="-45" dirty="0">
                <a:solidFill>
                  <a:srgbClr val="0C255F"/>
                </a:solidFill>
                <a:latin typeface="Tahoma"/>
                <a:cs typeface="Tahoma"/>
              </a:rPr>
              <a:t> письменных</a:t>
            </a:r>
            <a:r>
              <a:rPr sz="2000" b="1" spc="-65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C255F"/>
                </a:solidFill>
                <a:latin typeface="Tahoma"/>
                <a:cs typeface="Tahoma"/>
              </a:rPr>
              <a:t>экзаменов</a:t>
            </a:r>
            <a:endParaRPr sz="2000" dirty="0">
              <a:latin typeface="Tahoma"/>
              <a:cs typeface="Tahoma"/>
            </a:endParaRPr>
          </a:p>
          <a:p>
            <a:pPr marL="355600" indent="-342900">
              <a:lnSpc>
                <a:spcPts val="2395"/>
              </a:lnSpc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0C255F"/>
                </a:solidFill>
                <a:latin typeface="Verdana"/>
                <a:cs typeface="Verdana"/>
              </a:rPr>
              <a:t>настройка</a:t>
            </a:r>
            <a:r>
              <a:rPr sz="2000" spc="-1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0C255F"/>
                </a:solidFill>
                <a:latin typeface="Verdana"/>
                <a:cs typeface="Verdana"/>
              </a:rPr>
              <a:t>печати</a:t>
            </a:r>
            <a:endParaRPr sz="20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0C255F"/>
                </a:solidFill>
                <a:latin typeface="Verdana"/>
                <a:cs typeface="Verdana"/>
              </a:rPr>
              <a:t>настройка</a:t>
            </a:r>
            <a:r>
              <a:rPr sz="2000" spc="-1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0C255F"/>
                </a:solidFill>
                <a:latin typeface="Verdana"/>
                <a:cs typeface="Verdana"/>
              </a:rPr>
              <a:t>воспроизведения</a:t>
            </a:r>
            <a:endParaRPr sz="20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0C255F"/>
                </a:solidFill>
                <a:latin typeface="Verdana"/>
                <a:cs typeface="Verdana"/>
              </a:rPr>
              <a:t>настройка</a:t>
            </a:r>
            <a:r>
              <a:rPr sz="2000" spc="-1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60" dirty="0">
                <a:solidFill>
                  <a:srgbClr val="0C255F"/>
                </a:solidFill>
                <a:latin typeface="Verdana"/>
                <a:cs typeface="Verdana"/>
              </a:rPr>
              <a:t>сканера</a:t>
            </a:r>
            <a:endParaRPr sz="20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000" spc="-100" dirty="0">
                <a:solidFill>
                  <a:srgbClr val="0C255F"/>
                </a:solidFill>
                <a:latin typeface="Verdana"/>
                <a:cs typeface="Verdana"/>
              </a:rPr>
              <a:t>печать</a:t>
            </a:r>
            <a:r>
              <a:rPr sz="2000" spc="-15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40" dirty="0">
                <a:solidFill>
                  <a:srgbClr val="0C255F"/>
                </a:solidFill>
                <a:latin typeface="Verdana"/>
                <a:cs typeface="Verdana"/>
              </a:rPr>
              <a:t>ДБО</a:t>
            </a:r>
            <a:r>
              <a:rPr sz="2000" spc="-114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0C255F"/>
                </a:solidFill>
                <a:latin typeface="Verdana"/>
                <a:cs typeface="Verdana"/>
              </a:rPr>
              <a:t>№2</a:t>
            </a:r>
            <a:endParaRPr sz="20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35"/>
              </a:spcBef>
              <a:buClr>
                <a:srgbClr val="0C255F"/>
              </a:buClr>
              <a:buFont typeface="Arial MT"/>
              <a:buChar char="•"/>
            </a:pPr>
            <a:endParaRPr sz="2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000" b="1" spc="-145" dirty="0">
                <a:solidFill>
                  <a:srgbClr val="0C255F"/>
                </a:solidFill>
                <a:latin typeface="Tahoma"/>
                <a:cs typeface="Tahoma"/>
              </a:rPr>
              <a:t>Для</a:t>
            </a:r>
            <a:r>
              <a:rPr sz="2000" b="1" spc="-30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sz="2000" b="1" spc="-80" dirty="0">
                <a:solidFill>
                  <a:srgbClr val="0C255F"/>
                </a:solidFill>
                <a:latin typeface="Tahoma"/>
                <a:cs typeface="Tahoma"/>
              </a:rPr>
              <a:t>технологичных</a:t>
            </a:r>
            <a:r>
              <a:rPr sz="2000" b="1" spc="-40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C255F"/>
                </a:solidFill>
                <a:latin typeface="Tahoma"/>
                <a:cs typeface="Tahoma"/>
              </a:rPr>
              <a:t>экзаменов</a:t>
            </a:r>
            <a:endParaRPr sz="2000" dirty="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0C255F"/>
                </a:solidFill>
                <a:latin typeface="Verdana"/>
                <a:cs typeface="Verdana"/>
              </a:rPr>
              <a:t>настройка</a:t>
            </a:r>
            <a:r>
              <a:rPr sz="2000" spc="-12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85" dirty="0">
                <a:solidFill>
                  <a:srgbClr val="0C255F"/>
                </a:solidFill>
                <a:latin typeface="Verdana"/>
                <a:cs typeface="Verdana"/>
              </a:rPr>
              <a:t>«Аудио</a:t>
            </a:r>
            <a:r>
              <a:rPr sz="2000" spc="-6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45" dirty="0">
                <a:solidFill>
                  <a:srgbClr val="0C255F"/>
                </a:solidFill>
                <a:latin typeface="Verdana"/>
                <a:cs typeface="Verdana"/>
              </a:rPr>
              <a:t>(ввод</a:t>
            </a:r>
            <a:r>
              <a:rPr sz="2000" spc="-4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60" dirty="0">
                <a:solidFill>
                  <a:srgbClr val="0C255F"/>
                </a:solidFill>
                <a:latin typeface="Verdana"/>
                <a:cs typeface="Verdana"/>
              </a:rPr>
              <a:t>и</a:t>
            </a:r>
            <a:r>
              <a:rPr sz="2000" spc="-9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95" dirty="0">
                <a:solidFill>
                  <a:srgbClr val="0C255F"/>
                </a:solidFill>
                <a:latin typeface="Verdana"/>
                <a:cs typeface="Verdana"/>
              </a:rPr>
              <a:t>вывод)»</a:t>
            </a:r>
            <a:r>
              <a:rPr sz="2000" spc="-9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85" dirty="0">
                <a:solidFill>
                  <a:srgbClr val="0C255F"/>
                </a:solidFill>
                <a:latin typeface="Verdana"/>
                <a:cs typeface="Verdana"/>
              </a:rPr>
              <a:t>(устная</a:t>
            </a:r>
            <a:r>
              <a:rPr sz="2000" spc="-6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35" dirty="0">
                <a:solidFill>
                  <a:srgbClr val="0C255F"/>
                </a:solidFill>
                <a:latin typeface="Verdana"/>
                <a:cs typeface="Verdana"/>
              </a:rPr>
              <a:t>часть)</a:t>
            </a:r>
            <a:endParaRPr sz="20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0C255F"/>
                </a:solidFill>
                <a:latin typeface="Verdana"/>
                <a:cs typeface="Verdana"/>
              </a:rPr>
              <a:t>настройка</a:t>
            </a:r>
            <a:r>
              <a:rPr sz="2000" spc="-13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95" dirty="0">
                <a:solidFill>
                  <a:srgbClr val="0C255F"/>
                </a:solidFill>
                <a:latin typeface="Verdana"/>
                <a:cs typeface="Verdana"/>
              </a:rPr>
              <a:t>«Папка</a:t>
            </a:r>
            <a:r>
              <a:rPr sz="2000" spc="-10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60" dirty="0">
                <a:solidFill>
                  <a:srgbClr val="0C255F"/>
                </a:solidFill>
                <a:latin typeface="Verdana"/>
                <a:cs typeface="Verdana"/>
              </a:rPr>
              <a:t>и</a:t>
            </a:r>
            <a:r>
              <a:rPr sz="2000" spc="-10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0C255F"/>
                </a:solidFill>
                <a:latin typeface="Verdana"/>
                <a:cs typeface="Verdana"/>
              </a:rPr>
              <a:t>ПО</a:t>
            </a:r>
            <a:r>
              <a:rPr sz="2000" spc="-12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65" dirty="0">
                <a:solidFill>
                  <a:srgbClr val="0C255F"/>
                </a:solidFill>
                <a:latin typeface="Verdana"/>
                <a:cs typeface="Verdana"/>
              </a:rPr>
              <a:t>для</a:t>
            </a:r>
            <a:r>
              <a:rPr sz="2000" spc="-114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0C255F"/>
                </a:solidFill>
                <a:latin typeface="Verdana"/>
                <a:cs typeface="Verdana"/>
              </a:rPr>
              <a:t>КЕГЭ»</a:t>
            </a:r>
            <a:endParaRPr sz="2000" dirty="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792695" y="1421417"/>
            <a:ext cx="2292904" cy="4665346"/>
            <a:chOff x="8532114" y="729233"/>
            <a:chExt cx="2292350" cy="54686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51164" y="748283"/>
              <a:ext cx="2253996" cy="54300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541639" y="738758"/>
              <a:ext cx="2273300" cy="5449570"/>
            </a:xfrm>
            <a:custGeom>
              <a:avLst/>
              <a:gdLst/>
              <a:ahLst/>
              <a:cxnLst/>
              <a:rect l="l" t="t" r="r" b="b"/>
              <a:pathLst>
                <a:path w="2273300" h="5449570">
                  <a:moveTo>
                    <a:pt x="0" y="5449062"/>
                  </a:moveTo>
                  <a:lnTo>
                    <a:pt x="2273046" y="5449062"/>
                  </a:lnTo>
                  <a:lnTo>
                    <a:pt x="2273046" y="0"/>
                  </a:lnTo>
                  <a:lnTo>
                    <a:pt x="0" y="0"/>
                  </a:lnTo>
                  <a:lnTo>
                    <a:pt x="0" y="5449062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3">
            <a:extLst>
              <a:ext uri="{FF2B5EF4-FFF2-40B4-BE49-F238E27FC236}">
                <a16:creationId xmlns:a16="http://schemas.microsoft.com/office/drawing/2014/main" id="{5BBF6A35-34D5-9765-578D-913C027F4653}"/>
              </a:ext>
            </a:extLst>
          </p:cNvPr>
          <p:cNvSpPr txBox="1"/>
          <p:nvPr/>
        </p:nvSpPr>
        <p:spPr>
          <a:xfrm>
            <a:off x="6096000" y="213182"/>
            <a:ext cx="5331053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подготовка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1172483" y="1994246"/>
            <a:ext cx="4378960" cy="3963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604">
              <a:lnSpc>
                <a:spcPts val="2395"/>
              </a:lnSpc>
              <a:spcBef>
                <a:spcPts val="105"/>
              </a:spcBef>
            </a:pPr>
            <a:r>
              <a:rPr sz="2000" b="1" spc="-145" dirty="0">
                <a:solidFill>
                  <a:srgbClr val="0C255F"/>
                </a:solidFill>
                <a:latin typeface="Tahoma"/>
                <a:cs typeface="Tahoma"/>
              </a:rPr>
              <a:t>Для</a:t>
            </a:r>
            <a:r>
              <a:rPr sz="2000" b="1" spc="-45" dirty="0">
                <a:solidFill>
                  <a:srgbClr val="0C255F"/>
                </a:solidFill>
                <a:latin typeface="Tahoma"/>
                <a:cs typeface="Tahoma"/>
              </a:rPr>
              <a:t> письменных</a:t>
            </a:r>
            <a:r>
              <a:rPr sz="2000" b="1" spc="-65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C255F"/>
                </a:solidFill>
                <a:latin typeface="Tahoma"/>
                <a:cs typeface="Tahoma"/>
              </a:rPr>
              <a:t>экзаменов</a:t>
            </a:r>
            <a:endParaRPr sz="2000" dirty="0">
              <a:latin typeface="Tahoma"/>
              <a:cs typeface="Tahoma"/>
            </a:endParaRPr>
          </a:p>
          <a:p>
            <a:pPr marL="357505" indent="-342900">
              <a:lnSpc>
                <a:spcPts val="2395"/>
              </a:lnSpc>
              <a:buFont typeface="Arial MT"/>
              <a:buChar char="•"/>
              <a:tabLst>
                <a:tab pos="357505" algn="l"/>
              </a:tabLst>
            </a:pPr>
            <a:r>
              <a:rPr sz="2000" dirty="0">
                <a:solidFill>
                  <a:srgbClr val="0C255F"/>
                </a:solidFill>
                <a:latin typeface="Verdana"/>
                <a:cs typeface="Verdana"/>
              </a:rPr>
              <a:t>добавление</a:t>
            </a:r>
            <a:r>
              <a:rPr sz="2000" spc="-114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0C255F"/>
                </a:solidFill>
                <a:latin typeface="Verdana"/>
                <a:cs typeface="Verdana"/>
              </a:rPr>
              <a:t>модуля</a:t>
            </a:r>
            <a:endParaRPr sz="2000" dirty="0">
              <a:latin typeface="Verdana"/>
              <a:cs typeface="Verdana"/>
            </a:endParaRPr>
          </a:p>
          <a:p>
            <a:pPr marL="357505" indent="-342900">
              <a:lnSpc>
                <a:spcPct val="100000"/>
              </a:lnSpc>
              <a:buFont typeface="Arial MT"/>
              <a:buChar char="•"/>
              <a:tabLst>
                <a:tab pos="357505" algn="l"/>
              </a:tabLst>
            </a:pPr>
            <a:r>
              <a:rPr sz="2000" spc="-125" dirty="0">
                <a:solidFill>
                  <a:srgbClr val="0C255F"/>
                </a:solidFill>
                <a:latin typeface="Verdana"/>
                <a:cs typeface="Verdana"/>
              </a:rPr>
              <a:t>ввод</a:t>
            </a:r>
            <a:r>
              <a:rPr sz="2000" spc="-13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114" dirty="0">
                <a:solidFill>
                  <a:srgbClr val="0C255F"/>
                </a:solidFill>
                <a:latin typeface="Verdana"/>
                <a:cs typeface="Verdana"/>
              </a:rPr>
              <a:t>номера</a:t>
            </a:r>
            <a:r>
              <a:rPr sz="2000" spc="-14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0C255F"/>
                </a:solidFill>
                <a:latin typeface="Verdana"/>
                <a:cs typeface="Verdana"/>
              </a:rPr>
              <a:t>аудитории</a:t>
            </a:r>
            <a:endParaRPr sz="2000" dirty="0">
              <a:latin typeface="Verdana"/>
              <a:cs typeface="Verdana"/>
            </a:endParaRPr>
          </a:p>
          <a:p>
            <a:pPr marL="357505" indent="-342900">
              <a:lnSpc>
                <a:spcPct val="100000"/>
              </a:lnSpc>
              <a:buFont typeface="Arial MT"/>
              <a:buChar char="•"/>
              <a:tabLst>
                <a:tab pos="357505" algn="l"/>
              </a:tabLst>
            </a:pPr>
            <a:r>
              <a:rPr sz="2000" spc="-65" dirty="0">
                <a:solidFill>
                  <a:srgbClr val="0C255F"/>
                </a:solidFill>
                <a:latin typeface="Verdana"/>
                <a:cs typeface="Verdana"/>
              </a:rPr>
              <a:t>тестовая</a:t>
            </a:r>
            <a:r>
              <a:rPr sz="2000" spc="-12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0C255F"/>
                </a:solidFill>
                <a:latin typeface="Verdana"/>
                <a:cs typeface="Verdana"/>
              </a:rPr>
              <a:t>печать</a:t>
            </a:r>
            <a:endParaRPr sz="2000" dirty="0">
              <a:latin typeface="Verdana"/>
              <a:cs typeface="Verdana"/>
            </a:endParaRPr>
          </a:p>
          <a:p>
            <a:pPr marL="357505" indent="-342900">
              <a:lnSpc>
                <a:spcPct val="100000"/>
              </a:lnSpc>
              <a:buFont typeface="Arial MT"/>
              <a:buChar char="•"/>
              <a:tabLst>
                <a:tab pos="357505" algn="l"/>
              </a:tabLst>
            </a:pPr>
            <a:r>
              <a:rPr sz="2000" spc="-10" dirty="0">
                <a:solidFill>
                  <a:srgbClr val="0C255F"/>
                </a:solidFill>
                <a:latin typeface="Verdana"/>
                <a:cs typeface="Verdana"/>
              </a:rPr>
              <a:t>тестовое</a:t>
            </a:r>
            <a:r>
              <a:rPr sz="2000" spc="-15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0C255F"/>
                </a:solidFill>
                <a:latin typeface="Verdana"/>
                <a:cs typeface="Verdana"/>
              </a:rPr>
              <a:t>сканирование</a:t>
            </a:r>
            <a:endParaRPr sz="2000" dirty="0">
              <a:latin typeface="Verdana"/>
              <a:cs typeface="Verdana"/>
            </a:endParaRPr>
          </a:p>
          <a:p>
            <a:pPr marL="357505" indent="-342900">
              <a:lnSpc>
                <a:spcPct val="100000"/>
              </a:lnSpc>
              <a:buFont typeface="Arial MT"/>
              <a:buChar char="•"/>
              <a:tabLst>
                <a:tab pos="357505" algn="l"/>
              </a:tabLst>
            </a:pPr>
            <a:r>
              <a:rPr sz="2000" dirty="0">
                <a:solidFill>
                  <a:srgbClr val="0C255F"/>
                </a:solidFill>
                <a:latin typeface="Verdana"/>
                <a:cs typeface="Verdana"/>
              </a:rPr>
              <a:t>сохранение</a:t>
            </a:r>
            <a:r>
              <a:rPr sz="2000" spc="4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0C255F"/>
                </a:solidFill>
                <a:latin typeface="Verdana"/>
                <a:cs typeface="Verdana"/>
              </a:rPr>
              <a:t>пакета</a:t>
            </a:r>
            <a:r>
              <a:rPr sz="200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0C255F"/>
                </a:solidFill>
                <a:latin typeface="Verdana"/>
                <a:cs typeface="Verdana"/>
              </a:rPr>
              <a:t>тестового</a:t>
            </a:r>
            <a:endParaRPr sz="2000" dirty="0">
              <a:latin typeface="Verdana"/>
              <a:cs typeface="Verdana"/>
            </a:endParaRPr>
          </a:p>
          <a:p>
            <a:pPr marL="357505">
              <a:lnSpc>
                <a:spcPct val="100000"/>
              </a:lnSpc>
            </a:pPr>
            <a:r>
              <a:rPr sz="2000" spc="-10" dirty="0">
                <a:solidFill>
                  <a:srgbClr val="0C255F"/>
                </a:solidFill>
                <a:latin typeface="Verdana"/>
                <a:cs typeface="Verdana"/>
              </a:rPr>
              <a:t>сканирования</a:t>
            </a:r>
            <a:endParaRPr sz="2000" dirty="0">
              <a:latin typeface="Verdana"/>
              <a:cs typeface="Verdana"/>
            </a:endParaRPr>
          </a:p>
          <a:p>
            <a:pPr marL="357505" indent="-342900">
              <a:lnSpc>
                <a:spcPct val="100000"/>
              </a:lnSpc>
              <a:buFont typeface="Arial MT"/>
              <a:buChar char="•"/>
              <a:tabLst>
                <a:tab pos="357505" algn="l"/>
              </a:tabLst>
            </a:pPr>
            <a:r>
              <a:rPr sz="2000" dirty="0">
                <a:solidFill>
                  <a:srgbClr val="0C255F"/>
                </a:solidFill>
                <a:latin typeface="Verdana"/>
                <a:cs typeface="Verdana"/>
              </a:rPr>
              <a:t>проверка</a:t>
            </a:r>
            <a:r>
              <a:rPr sz="2000" spc="-11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0C255F"/>
                </a:solidFill>
                <a:latin typeface="Verdana"/>
                <a:cs typeface="Verdana"/>
              </a:rPr>
              <a:t>токена</a:t>
            </a:r>
            <a:endParaRPr sz="2000" dirty="0">
              <a:latin typeface="Verdana"/>
              <a:cs typeface="Verdana"/>
            </a:endParaRPr>
          </a:p>
          <a:p>
            <a:pPr marL="357505" marR="5080" indent="-342900">
              <a:lnSpc>
                <a:spcPct val="100000"/>
              </a:lnSpc>
              <a:buFont typeface="Arial MT"/>
              <a:buChar char="•"/>
              <a:tabLst>
                <a:tab pos="357505" algn="l"/>
              </a:tabLst>
            </a:pPr>
            <a:r>
              <a:rPr sz="2000" dirty="0">
                <a:solidFill>
                  <a:srgbClr val="0C255F"/>
                </a:solidFill>
                <a:latin typeface="Verdana"/>
                <a:cs typeface="Verdana"/>
              </a:rPr>
              <a:t>сохранение</a:t>
            </a:r>
            <a:r>
              <a:rPr sz="2000" spc="-2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45" dirty="0">
                <a:solidFill>
                  <a:srgbClr val="0C255F"/>
                </a:solidFill>
                <a:latin typeface="Verdana"/>
                <a:cs typeface="Verdana"/>
              </a:rPr>
              <a:t>протоколов</a:t>
            </a:r>
            <a:r>
              <a:rPr sz="2000" spc="-3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60" dirty="0">
                <a:solidFill>
                  <a:srgbClr val="0C255F"/>
                </a:solidFill>
                <a:latin typeface="Verdana"/>
                <a:cs typeface="Verdana"/>
              </a:rPr>
              <a:t>и</a:t>
            </a:r>
            <a:r>
              <a:rPr sz="2000" spc="-1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0C255F"/>
                </a:solidFill>
                <a:latin typeface="Verdana"/>
                <a:cs typeface="Verdana"/>
              </a:rPr>
              <a:t>акта </a:t>
            </a:r>
            <a:r>
              <a:rPr sz="2000" spc="-10" dirty="0">
                <a:solidFill>
                  <a:srgbClr val="0C255F"/>
                </a:solidFill>
                <a:latin typeface="Verdana"/>
                <a:cs typeface="Verdana"/>
              </a:rPr>
              <a:t>готовности</a:t>
            </a:r>
            <a:endParaRPr sz="2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215"/>
              </a:spcBef>
            </a:pPr>
            <a:r>
              <a:rPr sz="2000" b="1" spc="-145" dirty="0">
                <a:solidFill>
                  <a:srgbClr val="0C255F"/>
                </a:solidFill>
                <a:latin typeface="Tahoma"/>
                <a:cs typeface="Tahoma"/>
              </a:rPr>
              <a:t>Для</a:t>
            </a:r>
            <a:r>
              <a:rPr sz="2000" b="1" spc="-30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sz="2000" b="1" spc="-80" dirty="0">
                <a:solidFill>
                  <a:srgbClr val="0C255F"/>
                </a:solidFill>
                <a:latin typeface="Tahoma"/>
                <a:cs typeface="Tahoma"/>
              </a:rPr>
              <a:t>технологичных</a:t>
            </a:r>
            <a:r>
              <a:rPr sz="2000" b="1" spc="-40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C255F"/>
                </a:solidFill>
                <a:latin typeface="Tahoma"/>
                <a:cs typeface="Tahoma"/>
              </a:rPr>
              <a:t>экзаменов</a:t>
            </a:r>
            <a:endParaRPr sz="2000" dirty="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000" spc="85" dirty="0">
                <a:solidFill>
                  <a:srgbClr val="0C255F"/>
                </a:solidFill>
                <a:latin typeface="Verdana"/>
                <a:cs typeface="Verdana"/>
              </a:rPr>
              <a:t>просмотр</a:t>
            </a:r>
            <a:r>
              <a:rPr sz="2000" spc="-13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0C255F"/>
                </a:solidFill>
                <a:latin typeface="Verdana"/>
                <a:cs typeface="Verdana"/>
              </a:rPr>
              <a:t>КИМ</a:t>
            </a:r>
            <a:endParaRPr sz="2000" dirty="0">
              <a:latin typeface="Verdana"/>
              <a:cs typeface="Verdana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5778280" y="1561274"/>
            <a:ext cx="6044240" cy="4737925"/>
            <a:chOff x="5080253" y="901446"/>
            <a:chExt cx="6677025" cy="5073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52971" y="2871216"/>
              <a:ext cx="5484876" cy="30845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243446" y="2861691"/>
              <a:ext cx="5504180" cy="3103880"/>
            </a:xfrm>
            <a:custGeom>
              <a:avLst/>
              <a:gdLst/>
              <a:ahLst/>
              <a:cxnLst/>
              <a:rect l="l" t="t" r="r" b="b"/>
              <a:pathLst>
                <a:path w="5504180" h="3103879">
                  <a:moveTo>
                    <a:pt x="0" y="3103626"/>
                  </a:moveTo>
                  <a:lnTo>
                    <a:pt x="5503926" y="3103626"/>
                  </a:lnTo>
                  <a:lnTo>
                    <a:pt x="5503926" y="0"/>
                  </a:lnTo>
                  <a:lnTo>
                    <a:pt x="0" y="0"/>
                  </a:lnTo>
                  <a:lnTo>
                    <a:pt x="0" y="3103626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9303" y="920496"/>
              <a:ext cx="5484876" cy="308457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89778" y="910971"/>
              <a:ext cx="5504180" cy="3103880"/>
            </a:xfrm>
            <a:custGeom>
              <a:avLst/>
              <a:gdLst/>
              <a:ahLst/>
              <a:cxnLst/>
              <a:rect l="l" t="t" r="r" b="b"/>
              <a:pathLst>
                <a:path w="5504180" h="3103879">
                  <a:moveTo>
                    <a:pt x="0" y="3103626"/>
                  </a:moveTo>
                  <a:lnTo>
                    <a:pt x="5503926" y="3103626"/>
                  </a:lnTo>
                  <a:lnTo>
                    <a:pt x="5503926" y="0"/>
                  </a:lnTo>
                  <a:lnTo>
                    <a:pt x="0" y="0"/>
                  </a:lnTo>
                  <a:lnTo>
                    <a:pt x="0" y="3103626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89141" y="2721102"/>
              <a:ext cx="4438015" cy="607060"/>
            </a:xfrm>
            <a:custGeom>
              <a:avLst/>
              <a:gdLst/>
              <a:ahLst/>
              <a:cxnLst/>
              <a:rect l="l" t="t" r="r" b="b"/>
              <a:pathLst>
                <a:path w="4438015" h="607060">
                  <a:moveTo>
                    <a:pt x="0" y="606551"/>
                  </a:moveTo>
                  <a:lnTo>
                    <a:pt x="4437888" y="606551"/>
                  </a:lnTo>
                  <a:lnTo>
                    <a:pt x="4437888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33387" y="3855719"/>
              <a:ext cx="208788" cy="11125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20155" y="946404"/>
              <a:ext cx="161544" cy="65532"/>
            </a:xfrm>
            <a:prstGeom prst="rect">
              <a:avLst/>
            </a:prstGeom>
          </p:spPr>
        </p:pic>
      </p:grpSp>
      <p:sp>
        <p:nvSpPr>
          <p:cNvPr id="17" name="object 3">
            <a:extLst>
              <a:ext uri="{FF2B5EF4-FFF2-40B4-BE49-F238E27FC236}">
                <a16:creationId xmlns:a16="http://schemas.microsoft.com/office/drawing/2014/main" id="{4CE2FD77-7138-CFA4-67B7-5D4D8E46A6E2}"/>
              </a:ext>
            </a:extLst>
          </p:cNvPr>
          <p:cNvSpPr txBox="1"/>
          <p:nvPr/>
        </p:nvSpPr>
        <p:spPr>
          <a:xfrm>
            <a:off x="4663166" y="196346"/>
            <a:ext cx="7150617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технической готовности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41384" y="1062183"/>
            <a:ext cx="6455053" cy="4603104"/>
            <a:chOff x="5066538" y="589026"/>
            <a:chExt cx="7050405" cy="5104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3660" y="2482596"/>
              <a:ext cx="5673851" cy="319125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14135" y="2473071"/>
              <a:ext cx="5693410" cy="3210560"/>
            </a:xfrm>
            <a:custGeom>
              <a:avLst/>
              <a:gdLst/>
              <a:ahLst/>
              <a:cxnLst/>
              <a:rect l="l" t="t" r="r" b="b"/>
              <a:pathLst>
                <a:path w="5693409" h="3210560">
                  <a:moveTo>
                    <a:pt x="0" y="3210305"/>
                  </a:moveTo>
                  <a:lnTo>
                    <a:pt x="5692901" y="3210305"/>
                  </a:lnTo>
                  <a:lnTo>
                    <a:pt x="5692901" y="0"/>
                  </a:lnTo>
                  <a:lnTo>
                    <a:pt x="0" y="0"/>
                  </a:lnTo>
                  <a:lnTo>
                    <a:pt x="0" y="3210305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5588" y="608076"/>
              <a:ext cx="5672327" cy="31912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76063" y="598551"/>
              <a:ext cx="5691505" cy="3210560"/>
            </a:xfrm>
            <a:custGeom>
              <a:avLst/>
              <a:gdLst/>
              <a:ahLst/>
              <a:cxnLst/>
              <a:rect l="l" t="t" r="r" b="b"/>
              <a:pathLst>
                <a:path w="5691505" h="3210560">
                  <a:moveTo>
                    <a:pt x="0" y="3210306"/>
                  </a:moveTo>
                  <a:lnTo>
                    <a:pt x="5691377" y="3210306"/>
                  </a:lnTo>
                  <a:lnTo>
                    <a:pt x="5691377" y="0"/>
                  </a:lnTo>
                  <a:lnTo>
                    <a:pt x="0" y="0"/>
                  </a:lnTo>
                  <a:lnTo>
                    <a:pt x="0" y="3210306"/>
                  </a:lnTo>
                  <a:close/>
                </a:path>
              </a:pathLst>
            </a:custGeom>
            <a:ln w="1904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56969" y="1684293"/>
            <a:ext cx="5723890" cy="38215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30" dirty="0">
                <a:solidFill>
                  <a:srgbClr val="0C255F"/>
                </a:solidFill>
                <a:latin typeface="Tahoma"/>
                <a:cs typeface="Tahoma"/>
              </a:rPr>
              <a:t>Для</a:t>
            </a:r>
            <a:r>
              <a:rPr sz="1600" b="1" spc="-40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sz="1600" b="1" spc="-45" dirty="0">
                <a:solidFill>
                  <a:srgbClr val="0C255F"/>
                </a:solidFill>
                <a:latin typeface="Tahoma"/>
                <a:cs typeface="Tahoma"/>
              </a:rPr>
              <a:t>письменных</a:t>
            </a:r>
            <a:r>
              <a:rPr sz="1600" b="1" spc="-55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0C255F"/>
                </a:solidFill>
                <a:latin typeface="Tahoma"/>
                <a:cs typeface="Tahoma"/>
              </a:rPr>
              <a:t>экзаменов</a:t>
            </a:r>
            <a:endParaRPr sz="1600" dirty="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1600" spc="-70" dirty="0">
                <a:solidFill>
                  <a:srgbClr val="0C255F"/>
                </a:solidFill>
                <a:latin typeface="Verdana"/>
                <a:cs typeface="Verdana"/>
              </a:rPr>
              <a:t>загрузка</a:t>
            </a:r>
            <a:r>
              <a:rPr sz="1600" spc="-12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90" dirty="0">
                <a:solidFill>
                  <a:srgbClr val="0C255F"/>
                </a:solidFill>
                <a:latin typeface="Verdana"/>
                <a:cs typeface="Verdana"/>
              </a:rPr>
              <a:t>ключа</a:t>
            </a:r>
            <a:r>
              <a:rPr sz="1600" spc="-12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C255F"/>
                </a:solidFill>
                <a:latin typeface="Verdana"/>
                <a:cs typeface="Verdana"/>
              </a:rPr>
              <a:t>доступа</a:t>
            </a:r>
            <a:r>
              <a:rPr sz="1600" spc="-13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0C255F"/>
                </a:solidFill>
                <a:latin typeface="Verdana"/>
                <a:cs typeface="Verdana"/>
              </a:rPr>
              <a:t>к</a:t>
            </a:r>
            <a:r>
              <a:rPr sz="1600" spc="-12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140" dirty="0">
                <a:solidFill>
                  <a:srgbClr val="0C255F"/>
                </a:solidFill>
                <a:latin typeface="Verdana"/>
                <a:cs typeface="Verdana"/>
              </a:rPr>
              <a:t>ЭМ</a:t>
            </a:r>
            <a:endParaRPr sz="16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1600" spc="-80" dirty="0">
                <a:solidFill>
                  <a:srgbClr val="0C255F"/>
                </a:solidFill>
                <a:latin typeface="Verdana"/>
                <a:cs typeface="Verdana"/>
              </a:rPr>
              <a:t>активация</a:t>
            </a:r>
            <a:r>
              <a:rPr sz="1600" spc="-11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90" dirty="0">
                <a:solidFill>
                  <a:srgbClr val="0C255F"/>
                </a:solidFill>
                <a:latin typeface="Verdana"/>
                <a:cs typeface="Verdana"/>
              </a:rPr>
              <a:t>ключа</a:t>
            </a:r>
            <a:r>
              <a:rPr sz="1600" spc="-12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C255F"/>
                </a:solidFill>
                <a:latin typeface="Verdana"/>
                <a:cs typeface="Verdana"/>
              </a:rPr>
              <a:t>доступа</a:t>
            </a:r>
            <a:endParaRPr sz="16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1600" spc="-75" dirty="0">
                <a:solidFill>
                  <a:srgbClr val="0C255F"/>
                </a:solidFill>
                <a:latin typeface="Verdana"/>
                <a:cs typeface="Verdana"/>
              </a:rPr>
              <a:t>чтение</a:t>
            </a:r>
            <a:r>
              <a:rPr sz="1600" spc="-10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140" dirty="0">
                <a:solidFill>
                  <a:srgbClr val="0C255F"/>
                </a:solidFill>
                <a:latin typeface="Verdana"/>
                <a:cs typeface="Verdana"/>
              </a:rPr>
              <a:t>ЭМ</a:t>
            </a:r>
            <a:endParaRPr sz="16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1600" spc="-90" dirty="0">
                <a:solidFill>
                  <a:srgbClr val="0C255F"/>
                </a:solidFill>
                <a:latin typeface="Verdana"/>
                <a:cs typeface="Verdana"/>
              </a:rPr>
              <a:t>печать</a:t>
            </a:r>
            <a:r>
              <a:rPr sz="1600" spc="-10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140" dirty="0">
                <a:solidFill>
                  <a:srgbClr val="0C255F"/>
                </a:solidFill>
                <a:latin typeface="Verdana"/>
                <a:cs typeface="Verdana"/>
              </a:rPr>
              <a:t>ЭМ</a:t>
            </a:r>
            <a:endParaRPr sz="16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1600" spc="-10" dirty="0">
                <a:solidFill>
                  <a:srgbClr val="0C255F"/>
                </a:solidFill>
                <a:latin typeface="Verdana"/>
                <a:cs typeface="Verdana"/>
              </a:rPr>
              <a:t>сканирование</a:t>
            </a:r>
            <a:endParaRPr sz="16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1600" dirty="0">
                <a:solidFill>
                  <a:srgbClr val="0C255F"/>
                </a:solidFill>
                <a:latin typeface="Verdana"/>
                <a:cs typeface="Verdana"/>
              </a:rPr>
              <a:t>экспорт</a:t>
            </a:r>
            <a:r>
              <a:rPr sz="1600" spc="-6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C255F"/>
                </a:solidFill>
                <a:latin typeface="Verdana"/>
                <a:cs typeface="Verdana"/>
              </a:rPr>
              <a:t>сканирования</a:t>
            </a:r>
            <a:endParaRPr sz="16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1600" dirty="0">
                <a:solidFill>
                  <a:srgbClr val="0C255F"/>
                </a:solidFill>
                <a:latin typeface="Verdana"/>
                <a:cs typeface="Verdana"/>
              </a:rPr>
              <a:t>завершение</a:t>
            </a:r>
            <a:r>
              <a:rPr sz="1600" spc="-7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40" dirty="0">
                <a:solidFill>
                  <a:srgbClr val="0C255F"/>
                </a:solidFill>
                <a:latin typeface="Verdana"/>
                <a:cs typeface="Verdana"/>
              </a:rPr>
              <a:t>экзамена</a:t>
            </a:r>
            <a:endParaRPr sz="16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600" b="1" spc="-125" dirty="0">
                <a:solidFill>
                  <a:srgbClr val="0C255F"/>
                </a:solidFill>
                <a:latin typeface="Tahoma"/>
                <a:cs typeface="Tahoma"/>
              </a:rPr>
              <a:t>Для</a:t>
            </a:r>
            <a:r>
              <a:rPr sz="1600" b="1" spc="-30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sz="1600" b="1" spc="-80" dirty="0">
                <a:solidFill>
                  <a:srgbClr val="0C255F"/>
                </a:solidFill>
                <a:latin typeface="Tahoma"/>
                <a:cs typeface="Tahoma"/>
              </a:rPr>
              <a:t>технологичных</a:t>
            </a:r>
            <a:r>
              <a:rPr sz="1600" b="1" spc="-35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0C255F"/>
                </a:solidFill>
                <a:latin typeface="Tahoma"/>
                <a:cs typeface="Tahoma"/>
              </a:rPr>
              <a:t>экзаменов</a:t>
            </a:r>
            <a:endParaRPr sz="1600" dirty="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sz="1600" spc="-70" dirty="0">
                <a:solidFill>
                  <a:srgbClr val="0C255F"/>
                </a:solidFill>
                <a:latin typeface="Verdana"/>
                <a:cs typeface="Verdana"/>
              </a:rPr>
              <a:t>загрузка</a:t>
            </a:r>
            <a:r>
              <a:rPr sz="1600" spc="-12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90" dirty="0">
                <a:solidFill>
                  <a:srgbClr val="0C255F"/>
                </a:solidFill>
                <a:latin typeface="Verdana"/>
                <a:cs typeface="Verdana"/>
              </a:rPr>
              <a:t>ключа</a:t>
            </a:r>
            <a:r>
              <a:rPr sz="1600" spc="-12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C255F"/>
                </a:solidFill>
                <a:latin typeface="Verdana"/>
                <a:cs typeface="Verdana"/>
              </a:rPr>
              <a:t>доступа</a:t>
            </a:r>
            <a:r>
              <a:rPr sz="1600" spc="-13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165" dirty="0">
                <a:solidFill>
                  <a:srgbClr val="0C255F"/>
                </a:solidFill>
                <a:latin typeface="Verdana"/>
                <a:cs typeface="Verdana"/>
              </a:rPr>
              <a:t>к</a:t>
            </a:r>
            <a:r>
              <a:rPr sz="1600" spc="-12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140" dirty="0">
                <a:solidFill>
                  <a:srgbClr val="0C255F"/>
                </a:solidFill>
                <a:latin typeface="Verdana"/>
                <a:cs typeface="Verdana"/>
              </a:rPr>
              <a:t>ЭМ</a:t>
            </a:r>
            <a:endParaRPr sz="16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1600" spc="-80" dirty="0">
                <a:solidFill>
                  <a:srgbClr val="0C255F"/>
                </a:solidFill>
                <a:latin typeface="Verdana"/>
                <a:cs typeface="Verdana"/>
              </a:rPr>
              <a:t>активация</a:t>
            </a:r>
            <a:r>
              <a:rPr sz="1600" spc="-11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90" dirty="0">
                <a:solidFill>
                  <a:srgbClr val="0C255F"/>
                </a:solidFill>
                <a:latin typeface="Verdana"/>
                <a:cs typeface="Verdana"/>
              </a:rPr>
              <a:t>ключа</a:t>
            </a:r>
            <a:r>
              <a:rPr sz="1600" spc="-12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C255F"/>
                </a:solidFill>
                <a:latin typeface="Verdana"/>
                <a:cs typeface="Verdana"/>
              </a:rPr>
              <a:t>доступа</a:t>
            </a:r>
            <a:endParaRPr sz="16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1600" spc="-75" dirty="0">
                <a:solidFill>
                  <a:srgbClr val="0C255F"/>
                </a:solidFill>
                <a:latin typeface="Verdana"/>
                <a:cs typeface="Verdana"/>
              </a:rPr>
              <a:t>чтение</a:t>
            </a:r>
            <a:r>
              <a:rPr sz="1600" spc="-10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140" dirty="0">
                <a:solidFill>
                  <a:srgbClr val="0C255F"/>
                </a:solidFill>
                <a:latin typeface="Verdana"/>
                <a:cs typeface="Verdana"/>
              </a:rPr>
              <a:t>ЭМ</a:t>
            </a:r>
            <a:endParaRPr sz="1600" dirty="0">
              <a:latin typeface="Verdana"/>
              <a:cs typeface="Verdana"/>
            </a:endParaRPr>
          </a:p>
          <a:p>
            <a:pPr marL="354965" marR="508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1600" spc="-90" dirty="0">
                <a:solidFill>
                  <a:srgbClr val="0C255F"/>
                </a:solidFill>
                <a:latin typeface="Verdana"/>
                <a:cs typeface="Verdana"/>
              </a:rPr>
              <a:t>печать</a:t>
            </a:r>
            <a:r>
              <a:rPr sz="1600" spc="-125" dirty="0">
                <a:solidFill>
                  <a:srgbClr val="0C255F"/>
                </a:solidFill>
                <a:latin typeface="Verdana"/>
                <a:cs typeface="Verdana"/>
              </a:rPr>
              <a:t> БР</a:t>
            </a:r>
            <a:r>
              <a:rPr sz="1600" spc="-13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145" dirty="0">
                <a:solidFill>
                  <a:srgbClr val="0C255F"/>
                </a:solidFill>
                <a:latin typeface="Verdana"/>
                <a:cs typeface="Verdana"/>
              </a:rPr>
              <a:t>для</a:t>
            </a:r>
            <a:r>
              <a:rPr sz="1600" spc="-13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C255F"/>
                </a:solidFill>
                <a:latin typeface="Verdana"/>
                <a:cs typeface="Verdana"/>
              </a:rPr>
              <a:t>записи</a:t>
            </a:r>
            <a:r>
              <a:rPr sz="1600" spc="-114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95" dirty="0">
                <a:solidFill>
                  <a:srgbClr val="0C255F"/>
                </a:solidFill>
                <a:latin typeface="Verdana"/>
                <a:cs typeface="Verdana"/>
              </a:rPr>
              <a:t>ответов</a:t>
            </a:r>
            <a:r>
              <a:rPr sz="1600" spc="-12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145" dirty="0">
                <a:solidFill>
                  <a:srgbClr val="0C255F"/>
                </a:solidFill>
                <a:latin typeface="Verdana"/>
                <a:cs typeface="Verdana"/>
              </a:rPr>
              <a:t>для</a:t>
            </a:r>
            <a:r>
              <a:rPr sz="1600" spc="-13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0C255F"/>
                </a:solidFill>
                <a:latin typeface="Verdana"/>
                <a:cs typeface="Verdana"/>
              </a:rPr>
              <a:t>устной</a:t>
            </a:r>
            <a:r>
              <a:rPr sz="1600" spc="-12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C255F"/>
                </a:solidFill>
                <a:latin typeface="Verdana"/>
                <a:cs typeface="Verdana"/>
              </a:rPr>
              <a:t>части </a:t>
            </a:r>
            <a:r>
              <a:rPr sz="1600" dirty="0">
                <a:solidFill>
                  <a:srgbClr val="0C255F"/>
                </a:solidFill>
                <a:latin typeface="Verdana"/>
                <a:cs typeface="Verdana"/>
              </a:rPr>
              <a:t>по</a:t>
            </a:r>
            <a:r>
              <a:rPr sz="1600" spc="-7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C255F"/>
                </a:solidFill>
                <a:latin typeface="Verdana"/>
                <a:cs typeface="Verdana"/>
              </a:rPr>
              <a:t>иностранному</a:t>
            </a:r>
            <a:r>
              <a:rPr sz="1600" spc="-6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200" dirty="0">
                <a:solidFill>
                  <a:srgbClr val="0C255F"/>
                </a:solidFill>
                <a:latin typeface="Verdana"/>
                <a:cs typeface="Verdana"/>
              </a:rPr>
              <a:t>языку</a:t>
            </a:r>
            <a:r>
              <a:rPr sz="1600" spc="-7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0C255F"/>
                </a:solidFill>
                <a:latin typeface="Verdana"/>
                <a:cs typeface="Verdana"/>
              </a:rPr>
              <a:t>и</a:t>
            </a:r>
            <a:r>
              <a:rPr sz="1600" spc="-6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105" dirty="0">
                <a:solidFill>
                  <a:srgbClr val="0C255F"/>
                </a:solidFill>
                <a:latin typeface="Verdana"/>
                <a:cs typeface="Verdana"/>
              </a:rPr>
              <a:t>выполнения</a:t>
            </a:r>
            <a:r>
              <a:rPr sz="1600" spc="-4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C255F"/>
                </a:solidFill>
                <a:latin typeface="Verdana"/>
                <a:cs typeface="Verdana"/>
              </a:rPr>
              <a:t>заданий </a:t>
            </a:r>
            <a:r>
              <a:rPr sz="1600" spc="-245" dirty="0">
                <a:solidFill>
                  <a:srgbClr val="0C255F"/>
                </a:solidFill>
                <a:latin typeface="Verdana"/>
                <a:cs typeface="Verdana"/>
              </a:rPr>
              <a:t>в</a:t>
            </a:r>
            <a:r>
              <a:rPr sz="1600" spc="-13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0C255F"/>
                </a:solidFill>
                <a:latin typeface="Verdana"/>
                <a:cs typeface="Verdana"/>
              </a:rPr>
              <a:t>компьютерной</a:t>
            </a:r>
            <a:r>
              <a:rPr sz="1600" spc="-10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204" dirty="0">
                <a:solidFill>
                  <a:srgbClr val="0C255F"/>
                </a:solidFill>
                <a:latin typeface="Verdana"/>
                <a:cs typeface="Verdana"/>
              </a:rPr>
              <a:t>форме</a:t>
            </a:r>
            <a:r>
              <a:rPr sz="1600" spc="-9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C255F"/>
                </a:solidFill>
                <a:latin typeface="Verdana"/>
                <a:cs typeface="Verdana"/>
              </a:rPr>
              <a:t>по</a:t>
            </a:r>
            <a:r>
              <a:rPr sz="1600" spc="-12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40" dirty="0">
                <a:solidFill>
                  <a:srgbClr val="0C255F"/>
                </a:solidFill>
                <a:latin typeface="Verdana"/>
                <a:cs typeface="Verdana"/>
              </a:rPr>
              <a:t>информатике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8773" y="5514442"/>
            <a:ext cx="1105027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1600" spc="-120" dirty="0">
                <a:solidFill>
                  <a:srgbClr val="0C255F"/>
                </a:solidFill>
                <a:latin typeface="Verdana"/>
                <a:cs typeface="Verdana"/>
              </a:rPr>
              <a:t>ввод</a:t>
            </a:r>
            <a:r>
              <a:rPr sz="1600" spc="-114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105" dirty="0">
                <a:solidFill>
                  <a:srgbClr val="0C255F"/>
                </a:solidFill>
                <a:latin typeface="Verdana"/>
                <a:cs typeface="Verdana"/>
              </a:rPr>
              <a:t>номера</a:t>
            </a:r>
            <a:r>
              <a:rPr sz="1600" spc="-12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130" dirty="0">
                <a:solidFill>
                  <a:srgbClr val="0C255F"/>
                </a:solidFill>
                <a:latin typeface="Verdana"/>
                <a:cs typeface="Verdana"/>
              </a:rPr>
              <a:t>БР</a:t>
            </a:r>
            <a:r>
              <a:rPr sz="1600" spc="-11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130" dirty="0">
                <a:solidFill>
                  <a:srgbClr val="0C255F"/>
                </a:solidFill>
                <a:latin typeface="Verdana"/>
                <a:cs typeface="Verdana"/>
              </a:rPr>
              <a:t>(выполняет</a:t>
            </a:r>
            <a:r>
              <a:rPr sz="1600" spc="-8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C255F"/>
                </a:solidFill>
                <a:latin typeface="Verdana"/>
                <a:cs typeface="Verdana"/>
              </a:rPr>
              <a:t>участник)</a:t>
            </a:r>
            <a:endParaRPr sz="16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1600" dirty="0">
                <a:solidFill>
                  <a:srgbClr val="0C255F"/>
                </a:solidFill>
                <a:latin typeface="Verdana"/>
                <a:cs typeface="Verdana"/>
              </a:rPr>
              <a:t>сканирование</a:t>
            </a:r>
            <a:r>
              <a:rPr sz="1600" spc="-7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70" dirty="0">
                <a:solidFill>
                  <a:srgbClr val="0C255F"/>
                </a:solidFill>
                <a:latin typeface="Verdana"/>
                <a:cs typeface="Verdana"/>
              </a:rPr>
              <a:t>(по</a:t>
            </a:r>
            <a:r>
              <a:rPr sz="1600" spc="-5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C255F"/>
                </a:solidFill>
                <a:latin typeface="Verdana"/>
                <a:cs typeface="Verdana"/>
              </a:rPr>
              <a:t>иностранному</a:t>
            </a:r>
            <a:r>
              <a:rPr sz="1600" spc="-9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200" dirty="0">
                <a:solidFill>
                  <a:srgbClr val="0C255F"/>
                </a:solidFill>
                <a:latin typeface="Verdana"/>
                <a:cs typeface="Verdana"/>
              </a:rPr>
              <a:t>языку</a:t>
            </a:r>
            <a:r>
              <a:rPr sz="1600" spc="-8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245" dirty="0">
                <a:solidFill>
                  <a:srgbClr val="0C255F"/>
                </a:solidFill>
                <a:latin typeface="Verdana"/>
                <a:cs typeface="Verdana"/>
              </a:rPr>
              <a:t>в</a:t>
            </a:r>
            <a:r>
              <a:rPr sz="1600" spc="-8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C255F"/>
                </a:solidFill>
                <a:latin typeface="Verdana"/>
                <a:cs typeface="Verdana"/>
              </a:rPr>
              <a:t>штабе,</a:t>
            </a:r>
            <a:r>
              <a:rPr sz="1600" spc="-7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C255F"/>
                </a:solidFill>
                <a:latin typeface="Verdana"/>
                <a:cs typeface="Verdana"/>
              </a:rPr>
              <a:t>по</a:t>
            </a:r>
            <a:r>
              <a:rPr sz="1600" spc="-9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50" dirty="0">
                <a:solidFill>
                  <a:srgbClr val="0C255F"/>
                </a:solidFill>
                <a:latin typeface="Verdana"/>
                <a:cs typeface="Verdana"/>
              </a:rPr>
              <a:t>информатике</a:t>
            </a:r>
            <a:r>
              <a:rPr sz="1600" spc="-5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245" dirty="0">
                <a:solidFill>
                  <a:srgbClr val="0C255F"/>
                </a:solidFill>
                <a:latin typeface="Verdana"/>
                <a:cs typeface="Verdana"/>
              </a:rPr>
              <a:t>в</a:t>
            </a:r>
            <a:r>
              <a:rPr sz="1600" spc="-9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0C255F"/>
                </a:solidFill>
                <a:latin typeface="Verdana"/>
                <a:cs typeface="Verdana"/>
              </a:rPr>
              <a:t>аудитории</a:t>
            </a:r>
            <a:r>
              <a:rPr sz="1600" spc="-6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C255F"/>
                </a:solidFill>
                <a:latin typeface="Verdana"/>
                <a:cs typeface="Verdana"/>
              </a:rPr>
              <a:t>проведения)</a:t>
            </a:r>
            <a:endParaRPr sz="16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1600" dirty="0">
                <a:solidFill>
                  <a:srgbClr val="0C255F"/>
                </a:solidFill>
                <a:latin typeface="Verdana"/>
                <a:cs typeface="Verdana"/>
              </a:rPr>
              <a:t>экспорт</a:t>
            </a:r>
            <a:r>
              <a:rPr sz="1600" spc="-6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0C255F"/>
                </a:solidFill>
                <a:latin typeface="Verdana"/>
                <a:cs typeface="Verdana"/>
              </a:rPr>
              <a:t>сканирования</a:t>
            </a:r>
            <a:endParaRPr sz="16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1600" dirty="0">
                <a:solidFill>
                  <a:srgbClr val="0C255F"/>
                </a:solidFill>
                <a:latin typeface="Verdana"/>
                <a:cs typeface="Verdana"/>
              </a:rPr>
              <a:t>завершение</a:t>
            </a:r>
            <a:r>
              <a:rPr sz="1600" spc="-7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600" spc="40" dirty="0">
                <a:solidFill>
                  <a:srgbClr val="0C255F"/>
                </a:solidFill>
                <a:latin typeface="Verdana"/>
                <a:cs typeface="Verdana"/>
              </a:rPr>
              <a:t>экзамена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CDE68476-4DE8-098F-45F9-A2547CCF6EFC}"/>
              </a:ext>
            </a:extLst>
          </p:cNvPr>
          <p:cNvSpPr txBox="1"/>
          <p:nvPr/>
        </p:nvSpPr>
        <p:spPr>
          <a:xfrm>
            <a:off x="7193930" y="200947"/>
            <a:ext cx="4702507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экзамена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167703" y="1481200"/>
            <a:ext cx="7533640" cy="4255135"/>
            <a:chOff x="224790" y="1500377"/>
            <a:chExt cx="7533640" cy="42551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840" y="1519427"/>
              <a:ext cx="7495032" cy="42169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object 6"/>
            <p:cNvSpPr/>
            <p:nvPr/>
          </p:nvSpPr>
          <p:spPr>
            <a:xfrm>
              <a:off x="234315" y="1509902"/>
              <a:ext cx="7514590" cy="4236085"/>
            </a:xfrm>
            <a:custGeom>
              <a:avLst/>
              <a:gdLst/>
              <a:ahLst/>
              <a:cxnLst/>
              <a:rect l="l" t="t" r="r" b="b"/>
              <a:pathLst>
                <a:path w="7514590" h="4236085">
                  <a:moveTo>
                    <a:pt x="0" y="4235958"/>
                  </a:moveTo>
                  <a:lnTo>
                    <a:pt x="7514082" y="4235958"/>
                  </a:lnTo>
                  <a:lnTo>
                    <a:pt x="7514082" y="0"/>
                  </a:lnTo>
                  <a:lnTo>
                    <a:pt x="0" y="0"/>
                  </a:lnTo>
                  <a:lnTo>
                    <a:pt x="0" y="4235958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86078" y="3134105"/>
              <a:ext cx="2588260" cy="1620520"/>
            </a:xfrm>
            <a:custGeom>
              <a:avLst/>
              <a:gdLst/>
              <a:ahLst/>
              <a:cxnLst/>
              <a:rect l="l" t="t" r="r" b="b"/>
              <a:pathLst>
                <a:path w="2588260" h="1620520">
                  <a:moveTo>
                    <a:pt x="0" y="1620012"/>
                  </a:moveTo>
                  <a:lnTo>
                    <a:pt x="2587752" y="1620012"/>
                  </a:lnTo>
                  <a:lnTo>
                    <a:pt x="2587752" y="0"/>
                  </a:lnTo>
                  <a:lnTo>
                    <a:pt x="0" y="0"/>
                  </a:lnTo>
                  <a:lnTo>
                    <a:pt x="0" y="162001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50030" y="3045586"/>
              <a:ext cx="3684904" cy="920115"/>
            </a:xfrm>
            <a:custGeom>
              <a:avLst/>
              <a:gdLst/>
              <a:ahLst/>
              <a:cxnLst/>
              <a:rect l="l" t="t" r="r" b="b"/>
              <a:pathLst>
                <a:path w="3684904" h="920114">
                  <a:moveTo>
                    <a:pt x="73279" y="836549"/>
                  </a:moveTo>
                  <a:lnTo>
                    <a:pt x="0" y="898270"/>
                  </a:lnTo>
                  <a:lnTo>
                    <a:pt x="93345" y="919861"/>
                  </a:lnTo>
                  <a:lnTo>
                    <a:pt x="87472" y="895476"/>
                  </a:lnTo>
                  <a:lnTo>
                    <a:pt x="72771" y="895476"/>
                  </a:lnTo>
                  <a:lnTo>
                    <a:pt x="66167" y="867663"/>
                  </a:lnTo>
                  <a:lnTo>
                    <a:pt x="79974" y="864347"/>
                  </a:lnTo>
                  <a:lnTo>
                    <a:pt x="73279" y="836549"/>
                  </a:lnTo>
                  <a:close/>
                </a:path>
                <a:path w="3684904" h="920114">
                  <a:moveTo>
                    <a:pt x="79974" y="864347"/>
                  </a:moveTo>
                  <a:lnTo>
                    <a:pt x="66167" y="867663"/>
                  </a:lnTo>
                  <a:lnTo>
                    <a:pt x="72771" y="895476"/>
                  </a:lnTo>
                  <a:lnTo>
                    <a:pt x="86667" y="892138"/>
                  </a:lnTo>
                  <a:lnTo>
                    <a:pt x="79974" y="864347"/>
                  </a:lnTo>
                  <a:close/>
                </a:path>
                <a:path w="3684904" h="920114">
                  <a:moveTo>
                    <a:pt x="86667" y="892138"/>
                  </a:moveTo>
                  <a:lnTo>
                    <a:pt x="72771" y="895476"/>
                  </a:lnTo>
                  <a:lnTo>
                    <a:pt x="87472" y="895476"/>
                  </a:lnTo>
                  <a:lnTo>
                    <a:pt x="86667" y="892138"/>
                  </a:lnTo>
                  <a:close/>
                </a:path>
                <a:path w="3684904" h="920114">
                  <a:moveTo>
                    <a:pt x="3678174" y="0"/>
                  </a:moveTo>
                  <a:lnTo>
                    <a:pt x="79974" y="864347"/>
                  </a:lnTo>
                  <a:lnTo>
                    <a:pt x="86667" y="892138"/>
                  </a:lnTo>
                  <a:lnTo>
                    <a:pt x="3684778" y="27686"/>
                  </a:lnTo>
                  <a:lnTo>
                    <a:pt x="367817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428746" y="909066"/>
            <a:ext cx="8545195" cy="46852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36820" marR="539115" algn="ctr">
              <a:lnSpc>
                <a:spcPct val="100000"/>
              </a:lnSpc>
              <a:spcBef>
                <a:spcPts val="2405"/>
              </a:spcBef>
            </a:pPr>
            <a:endParaRPr lang="en-US" sz="2000" b="1" spc="-75" dirty="0">
              <a:solidFill>
                <a:srgbClr val="0C255F"/>
              </a:solidFill>
              <a:latin typeface="Tahoma"/>
              <a:cs typeface="Tahoma"/>
            </a:endParaRPr>
          </a:p>
          <a:p>
            <a:pPr marL="5036820" marR="539115" algn="ctr">
              <a:lnSpc>
                <a:spcPct val="100000"/>
              </a:lnSpc>
              <a:spcBef>
                <a:spcPts val="2405"/>
              </a:spcBef>
            </a:pPr>
            <a:r>
              <a:rPr sz="2000" b="1" spc="-75" dirty="0" err="1">
                <a:solidFill>
                  <a:srgbClr val="0C255F"/>
                </a:solidFill>
                <a:latin typeface="Tahoma"/>
                <a:cs typeface="Tahoma"/>
              </a:rPr>
              <a:t>Возможные</a:t>
            </a:r>
            <a:r>
              <a:rPr sz="2000" b="1" spc="-15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C255F"/>
                </a:solidFill>
                <a:latin typeface="Tahoma"/>
                <a:cs typeface="Tahoma"/>
              </a:rPr>
              <a:t>настройки сканера:</a:t>
            </a:r>
            <a:endParaRPr sz="2000" dirty="0">
              <a:latin typeface="Tahoma"/>
              <a:cs typeface="Tahoma"/>
            </a:endParaRPr>
          </a:p>
          <a:p>
            <a:pPr marL="4487545" marR="5080">
              <a:lnSpc>
                <a:spcPct val="100000"/>
              </a:lnSpc>
              <a:spcBef>
                <a:spcPts val="525"/>
              </a:spcBef>
              <a:tabLst>
                <a:tab pos="5883275" algn="l"/>
                <a:tab pos="6279515" algn="l"/>
                <a:tab pos="8143240" algn="l"/>
              </a:tabLst>
            </a:pPr>
            <a:r>
              <a:rPr sz="1900" b="1" dirty="0">
                <a:solidFill>
                  <a:srgbClr val="0C255F"/>
                </a:solidFill>
                <a:latin typeface="Tahoma"/>
                <a:cs typeface="Tahoma"/>
              </a:rPr>
              <a:t>mode</a:t>
            </a:r>
            <a:r>
              <a:rPr sz="1900" b="1" spc="10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sz="1900" spc="-270" dirty="0">
                <a:solidFill>
                  <a:srgbClr val="0C255F"/>
                </a:solidFill>
                <a:latin typeface="Verdana"/>
                <a:cs typeface="Verdana"/>
              </a:rPr>
              <a:t>–</a:t>
            </a:r>
            <a:r>
              <a:rPr sz="1900" spc="-9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80" dirty="0">
                <a:solidFill>
                  <a:srgbClr val="0C255F"/>
                </a:solidFill>
                <a:latin typeface="Verdana"/>
                <a:cs typeface="Verdana"/>
              </a:rPr>
              <a:t>режим</a:t>
            </a:r>
            <a:r>
              <a:rPr sz="1900" spc="-8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10" dirty="0">
                <a:solidFill>
                  <a:srgbClr val="0C255F"/>
                </a:solidFill>
                <a:latin typeface="Verdana"/>
                <a:cs typeface="Verdana"/>
              </a:rPr>
              <a:t>сканирования </a:t>
            </a:r>
            <a:r>
              <a:rPr sz="1900" b="1" spc="-10" dirty="0">
                <a:solidFill>
                  <a:srgbClr val="0C255F"/>
                </a:solidFill>
                <a:latin typeface="Tahoma"/>
                <a:cs typeface="Tahoma"/>
              </a:rPr>
              <a:t>resolution</a:t>
            </a:r>
            <a:r>
              <a:rPr sz="1900" b="1" dirty="0">
                <a:solidFill>
                  <a:srgbClr val="0C255F"/>
                </a:solidFill>
                <a:latin typeface="Tahoma"/>
                <a:cs typeface="Tahoma"/>
              </a:rPr>
              <a:t>	</a:t>
            </a:r>
            <a:r>
              <a:rPr sz="1900" spc="-270" dirty="0">
                <a:solidFill>
                  <a:srgbClr val="0C255F"/>
                </a:solidFill>
                <a:latin typeface="Verdana"/>
                <a:cs typeface="Verdana"/>
              </a:rPr>
              <a:t>–</a:t>
            </a:r>
            <a:r>
              <a:rPr sz="1900" dirty="0">
                <a:solidFill>
                  <a:srgbClr val="0C255F"/>
                </a:solidFill>
                <a:latin typeface="Verdana"/>
                <a:cs typeface="Verdana"/>
              </a:rPr>
              <a:t>	</a:t>
            </a:r>
            <a:r>
              <a:rPr sz="1900" spc="-10" dirty="0">
                <a:solidFill>
                  <a:srgbClr val="0C255F"/>
                </a:solidFill>
                <a:latin typeface="Verdana"/>
                <a:cs typeface="Verdana"/>
              </a:rPr>
              <a:t>разрешение</a:t>
            </a:r>
            <a:r>
              <a:rPr sz="1900" dirty="0">
                <a:solidFill>
                  <a:srgbClr val="0C255F"/>
                </a:solidFill>
                <a:latin typeface="Verdana"/>
                <a:cs typeface="Verdana"/>
              </a:rPr>
              <a:t>	</a:t>
            </a:r>
            <a:r>
              <a:rPr sz="1900" spc="-160" dirty="0">
                <a:solidFill>
                  <a:srgbClr val="0C255F"/>
                </a:solidFill>
                <a:latin typeface="Verdana"/>
                <a:cs typeface="Verdana"/>
              </a:rPr>
              <a:t>для </a:t>
            </a:r>
            <a:r>
              <a:rPr sz="1900" spc="-10" dirty="0">
                <a:solidFill>
                  <a:srgbClr val="0C255F"/>
                </a:solidFill>
                <a:latin typeface="Verdana"/>
                <a:cs typeface="Verdana"/>
              </a:rPr>
              <a:t>сканирования</a:t>
            </a:r>
            <a:endParaRPr sz="1900" dirty="0">
              <a:latin typeface="Verdana"/>
              <a:cs typeface="Verdana"/>
            </a:endParaRPr>
          </a:p>
          <a:p>
            <a:pPr marL="4487545">
              <a:lnSpc>
                <a:spcPct val="100000"/>
              </a:lnSpc>
            </a:pPr>
            <a:r>
              <a:rPr sz="1900" b="1" dirty="0">
                <a:solidFill>
                  <a:srgbClr val="0C255F"/>
                </a:solidFill>
                <a:latin typeface="Tahoma"/>
                <a:cs typeface="Tahoma"/>
              </a:rPr>
              <a:t>source</a:t>
            </a:r>
            <a:r>
              <a:rPr sz="1900" b="1" spc="95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sz="1900" spc="-270" dirty="0">
                <a:solidFill>
                  <a:srgbClr val="0C255F"/>
                </a:solidFill>
                <a:latin typeface="Verdana"/>
                <a:cs typeface="Verdana"/>
              </a:rPr>
              <a:t>–</a:t>
            </a:r>
            <a:r>
              <a:rPr sz="1900" spc="10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45" dirty="0">
                <a:solidFill>
                  <a:srgbClr val="0C255F"/>
                </a:solidFill>
                <a:latin typeface="Verdana"/>
                <a:cs typeface="Verdana"/>
              </a:rPr>
              <a:t>источник</a:t>
            </a:r>
            <a:r>
              <a:rPr sz="1900" spc="4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10" dirty="0">
                <a:solidFill>
                  <a:srgbClr val="0C255F"/>
                </a:solidFill>
                <a:latin typeface="Verdana"/>
                <a:cs typeface="Verdana"/>
              </a:rPr>
              <a:t>сканирования</a:t>
            </a:r>
            <a:endParaRPr sz="1900" dirty="0">
              <a:latin typeface="Verdana"/>
              <a:cs typeface="Verdana"/>
            </a:endParaRPr>
          </a:p>
          <a:p>
            <a:pPr marL="4487545">
              <a:lnSpc>
                <a:spcPct val="100000"/>
              </a:lnSpc>
            </a:pPr>
            <a:r>
              <a:rPr sz="1900" spc="-10" dirty="0">
                <a:solidFill>
                  <a:srgbClr val="0C255F"/>
                </a:solidFill>
                <a:latin typeface="Verdana"/>
                <a:cs typeface="Verdana"/>
              </a:rPr>
              <a:t>материалов</a:t>
            </a:r>
            <a:endParaRPr sz="1900" dirty="0">
              <a:latin typeface="Verdana"/>
              <a:cs typeface="Verdana"/>
            </a:endParaRPr>
          </a:p>
          <a:p>
            <a:pPr marL="4487545" marR="5080">
              <a:lnSpc>
                <a:spcPct val="100000"/>
              </a:lnSpc>
              <a:tabLst>
                <a:tab pos="4869815" algn="l"/>
                <a:tab pos="5191125" algn="l"/>
              </a:tabLst>
            </a:pPr>
            <a:r>
              <a:rPr sz="1900" b="1" spc="-25" dirty="0">
                <a:solidFill>
                  <a:srgbClr val="0C255F"/>
                </a:solidFill>
                <a:latin typeface="Tahoma"/>
                <a:cs typeface="Tahoma"/>
              </a:rPr>
              <a:t>x,</a:t>
            </a:r>
            <a:r>
              <a:rPr sz="1900" b="1" dirty="0">
                <a:solidFill>
                  <a:srgbClr val="0C255F"/>
                </a:solidFill>
                <a:latin typeface="Tahoma"/>
                <a:cs typeface="Tahoma"/>
              </a:rPr>
              <a:t>	</a:t>
            </a:r>
            <a:r>
              <a:rPr sz="1900" b="1" spc="-50" dirty="0">
                <a:solidFill>
                  <a:srgbClr val="0C255F"/>
                </a:solidFill>
                <a:latin typeface="Tahoma"/>
                <a:cs typeface="Tahoma"/>
              </a:rPr>
              <a:t>y</a:t>
            </a:r>
            <a:r>
              <a:rPr sz="1900" b="1" dirty="0">
                <a:solidFill>
                  <a:srgbClr val="0C255F"/>
                </a:solidFill>
                <a:latin typeface="Tahoma"/>
                <a:cs typeface="Tahoma"/>
              </a:rPr>
              <a:t>	</a:t>
            </a:r>
            <a:r>
              <a:rPr sz="1900" spc="-270" dirty="0">
                <a:solidFill>
                  <a:srgbClr val="0C255F"/>
                </a:solidFill>
                <a:latin typeface="Verdana"/>
                <a:cs typeface="Verdana"/>
              </a:rPr>
              <a:t>–</a:t>
            </a:r>
            <a:r>
              <a:rPr sz="1900" spc="-70" dirty="0">
                <a:solidFill>
                  <a:srgbClr val="0C255F"/>
                </a:solidFill>
                <a:latin typeface="Verdana"/>
                <a:cs typeface="Verdana"/>
              </a:rPr>
              <a:t>  </a:t>
            </a:r>
            <a:r>
              <a:rPr sz="1900" spc="-10" dirty="0">
                <a:solidFill>
                  <a:srgbClr val="0C255F"/>
                </a:solidFill>
                <a:latin typeface="Verdana"/>
                <a:cs typeface="Verdana"/>
              </a:rPr>
              <a:t>координаты,</a:t>
            </a:r>
            <a:r>
              <a:rPr sz="1900" spc="-60" dirty="0">
                <a:solidFill>
                  <a:srgbClr val="0C255F"/>
                </a:solidFill>
                <a:latin typeface="Verdana"/>
                <a:cs typeface="Verdana"/>
              </a:rPr>
              <a:t>  </a:t>
            </a:r>
            <a:r>
              <a:rPr sz="1900" spc="-10" dirty="0">
                <a:solidFill>
                  <a:srgbClr val="0C255F"/>
                </a:solidFill>
                <a:latin typeface="Verdana"/>
                <a:cs typeface="Verdana"/>
              </a:rPr>
              <a:t>задающие положение</a:t>
            </a:r>
            <a:r>
              <a:rPr sz="1900" spc="-114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1900" spc="-10" dirty="0">
                <a:solidFill>
                  <a:srgbClr val="0C255F"/>
                </a:solidFill>
                <a:latin typeface="Verdana"/>
                <a:cs typeface="Verdana"/>
              </a:rPr>
              <a:t>объекта</a:t>
            </a:r>
            <a:endParaRPr sz="19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44"/>
              </a:spcBef>
            </a:pPr>
            <a:endParaRPr sz="1900" dirty="0">
              <a:latin typeface="Verdana"/>
              <a:cs typeface="Verdana"/>
            </a:endParaRPr>
          </a:p>
          <a:p>
            <a:pPr marL="4871085" marR="356235" algn="ctr">
              <a:lnSpc>
                <a:spcPct val="100000"/>
              </a:lnSpc>
            </a:pPr>
            <a:r>
              <a:rPr sz="2000" b="1" spc="-10" dirty="0">
                <a:solidFill>
                  <a:srgbClr val="0C255F"/>
                </a:solidFill>
                <a:latin typeface="Tahoma"/>
                <a:cs typeface="Tahoma"/>
              </a:rPr>
              <a:t>Расширенные</a:t>
            </a:r>
            <a:r>
              <a:rPr sz="2000" b="1" spc="-100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C255F"/>
                </a:solidFill>
                <a:latin typeface="Tahoma"/>
                <a:cs typeface="Tahoma"/>
              </a:rPr>
              <a:t>настройки </a:t>
            </a:r>
            <a:r>
              <a:rPr sz="2000" b="1" dirty="0">
                <a:solidFill>
                  <a:srgbClr val="0C255F"/>
                </a:solidFill>
                <a:latin typeface="Tahoma"/>
                <a:cs typeface="Tahoma"/>
              </a:rPr>
              <a:t>сканера</a:t>
            </a:r>
            <a:r>
              <a:rPr sz="2000" b="1" spc="265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C255F"/>
                </a:solidFill>
                <a:latin typeface="Tahoma"/>
                <a:cs typeface="Tahoma"/>
              </a:rPr>
              <a:t>заполняются автоматически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1099C019-ED25-8FFF-06B0-5EFEFB390D8C}"/>
              </a:ext>
            </a:extLst>
          </p:cNvPr>
          <p:cNvSpPr txBox="1"/>
          <p:nvPr/>
        </p:nvSpPr>
        <p:spPr>
          <a:xfrm>
            <a:off x="4728798" y="200873"/>
            <a:ext cx="7167418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95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Расширенные настройки сканера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12510" y="1200728"/>
            <a:ext cx="11966979" cy="3960943"/>
            <a:chOff x="55626" y="1652777"/>
            <a:chExt cx="12092940" cy="39522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02096" y="2194559"/>
              <a:ext cx="6027420" cy="33909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object 7"/>
            <p:cNvSpPr/>
            <p:nvPr/>
          </p:nvSpPr>
          <p:spPr>
            <a:xfrm>
              <a:off x="6092571" y="2185034"/>
              <a:ext cx="6046470" cy="3409950"/>
            </a:xfrm>
            <a:custGeom>
              <a:avLst/>
              <a:gdLst/>
              <a:ahLst/>
              <a:cxnLst/>
              <a:rect l="l" t="t" r="r" b="b"/>
              <a:pathLst>
                <a:path w="6046470" h="3409950">
                  <a:moveTo>
                    <a:pt x="0" y="3409950"/>
                  </a:moveTo>
                  <a:lnTo>
                    <a:pt x="6046470" y="3409950"/>
                  </a:lnTo>
                  <a:lnTo>
                    <a:pt x="6046470" y="0"/>
                  </a:lnTo>
                  <a:lnTo>
                    <a:pt x="0" y="0"/>
                  </a:lnTo>
                  <a:lnTo>
                    <a:pt x="0" y="3409950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676" y="1671827"/>
              <a:ext cx="6027420" cy="33909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object 9"/>
            <p:cNvSpPr/>
            <p:nvPr/>
          </p:nvSpPr>
          <p:spPr>
            <a:xfrm>
              <a:off x="65151" y="1662302"/>
              <a:ext cx="6046470" cy="3409950"/>
            </a:xfrm>
            <a:custGeom>
              <a:avLst/>
              <a:gdLst/>
              <a:ahLst/>
              <a:cxnLst/>
              <a:rect l="l" t="t" r="r" b="b"/>
              <a:pathLst>
                <a:path w="6046470" h="3409950">
                  <a:moveTo>
                    <a:pt x="0" y="3409950"/>
                  </a:moveTo>
                  <a:lnTo>
                    <a:pt x="6046470" y="3409950"/>
                  </a:lnTo>
                  <a:lnTo>
                    <a:pt x="6046470" y="0"/>
                  </a:lnTo>
                  <a:lnTo>
                    <a:pt x="0" y="0"/>
                  </a:lnTo>
                  <a:lnTo>
                    <a:pt x="0" y="3409950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5438" y="3309366"/>
              <a:ext cx="11107420" cy="1056640"/>
            </a:xfrm>
            <a:custGeom>
              <a:avLst/>
              <a:gdLst/>
              <a:ahLst/>
              <a:cxnLst/>
              <a:rect l="l" t="t" r="r" b="b"/>
              <a:pathLst>
                <a:path w="11107420" h="1056639">
                  <a:moveTo>
                    <a:pt x="0" y="1056131"/>
                  </a:moveTo>
                  <a:lnTo>
                    <a:pt x="1059180" y="1056131"/>
                  </a:lnTo>
                  <a:lnTo>
                    <a:pt x="1059180" y="867155"/>
                  </a:lnTo>
                  <a:lnTo>
                    <a:pt x="0" y="867155"/>
                  </a:lnTo>
                  <a:lnTo>
                    <a:pt x="0" y="1056131"/>
                  </a:lnTo>
                  <a:close/>
                </a:path>
                <a:path w="11107420" h="1056639">
                  <a:moveTo>
                    <a:pt x="10341864" y="242315"/>
                  </a:moveTo>
                  <a:lnTo>
                    <a:pt x="11106912" y="242315"/>
                  </a:lnTo>
                  <a:lnTo>
                    <a:pt x="11106912" y="0"/>
                  </a:lnTo>
                  <a:lnTo>
                    <a:pt x="10341864" y="0"/>
                  </a:lnTo>
                  <a:lnTo>
                    <a:pt x="10341864" y="242315"/>
                  </a:lnTo>
                  <a:close/>
                </a:path>
                <a:path w="11107420" h="1056639">
                  <a:moveTo>
                    <a:pt x="10494264" y="1034795"/>
                  </a:moveTo>
                  <a:lnTo>
                    <a:pt x="11106912" y="1034795"/>
                  </a:lnTo>
                  <a:lnTo>
                    <a:pt x="11106912" y="792479"/>
                  </a:lnTo>
                  <a:lnTo>
                    <a:pt x="10494264" y="792479"/>
                  </a:lnTo>
                  <a:lnTo>
                    <a:pt x="10494264" y="1034795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42011" y="5643704"/>
            <a:ext cx="7233262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6070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60" dirty="0">
                <a:solidFill>
                  <a:srgbClr val="0C255F"/>
                </a:solidFill>
                <a:latin typeface="Verdana"/>
                <a:cs typeface="Verdana"/>
              </a:rPr>
              <a:t>Файл </a:t>
            </a:r>
            <a:r>
              <a:rPr lang="en-US" sz="2000" b="1" spc="-60" dirty="0">
                <a:solidFill>
                  <a:srgbClr val="0C255F"/>
                </a:solidFill>
                <a:latin typeface="Verdana"/>
                <a:cs typeface="Verdana"/>
              </a:rPr>
              <a:t>SOFT_KEGE_8_</a:t>
            </a:r>
            <a:r>
              <a:rPr lang="ru-RU" sz="2000" b="1" spc="-60" dirty="0">
                <a:solidFill>
                  <a:srgbClr val="0C255F"/>
                </a:solidFill>
                <a:latin typeface="Verdana"/>
                <a:cs typeface="Verdana"/>
              </a:rPr>
              <a:t>*****</a:t>
            </a:r>
            <a:r>
              <a:rPr lang="en-US" sz="2000" b="1" spc="-60" dirty="0">
                <a:solidFill>
                  <a:srgbClr val="0C255F"/>
                </a:solidFill>
                <a:latin typeface="Verdana"/>
                <a:cs typeface="Verdana"/>
              </a:rPr>
              <a:t>.sft</a:t>
            </a:r>
            <a:r>
              <a:rPr lang="ru-RU" sz="2000" b="1" spc="-6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lang="ru-RU" sz="2000" spc="-60" dirty="0">
                <a:solidFill>
                  <a:srgbClr val="0C255F"/>
                </a:solidFill>
                <a:latin typeface="Verdana"/>
                <a:cs typeface="Verdana"/>
              </a:rPr>
              <a:t>будет или в </a:t>
            </a:r>
            <a:r>
              <a:rPr lang="ru-RU" sz="2000" spc="-60" dirty="0">
                <a:solidFill>
                  <a:srgbClr val="FF0000"/>
                </a:solidFill>
                <a:latin typeface="Verdana"/>
                <a:cs typeface="Verdana"/>
              </a:rPr>
              <a:t>ЛК ППЭ </a:t>
            </a:r>
            <a:r>
              <a:rPr lang="ru-RU" sz="2000" spc="-60" dirty="0">
                <a:solidFill>
                  <a:srgbClr val="0C255F"/>
                </a:solidFill>
                <a:latin typeface="Verdana"/>
                <a:cs typeface="Verdana"/>
              </a:rPr>
              <a:t>или </a:t>
            </a:r>
            <a:r>
              <a:rPr lang="ru-RU" sz="2000" spc="-60" dirty="0">
                <a:solidFill>
                  <a:srgbClr val="FF0000"/>
                </a:solidFill>
                <a:latin typeface="Verdana"/>
                <a:cs typeface="Verdana"/>
              </a:rPr>
              <a:t>на облаке</a:t>
            </a:r>
            <a:endParaRPr sz="2000" dirty="0">
              <a:solidFill>
                <a:srgbClr val="FF0000"/>
              </a:solidFill>
              <a:latin typeface="Verdana"/>
              <a:cs typeface="Verdana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7F8BE80D-89F7-49C9-F719-8C96634E463D}"/>
              </a:ext>
            </a:extLst>
          </p:cNvPr>
          <p:cNvSpPr txBox="1"/>
          <p:nvPr/>
        </p:nvSpPr>
        <p:spPr>
          <a:xfrm>
            <a:off x="3629892" y="200947"/>
            <a:ext cx="8266546" cy="11330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Добавление ПО для проведения КЕГЭ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210261" y="916607"/>
            <a:ext cx="9131991" cy="443711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59"/>
              </a:spcBef>
              <a:buFont typeface="Wingdings"/>
              <a:buChar char=""/>
              <a:tabLst>
                <a:tab pos="354965" algn="l"/>
              </a:tabLst>
            </a:pPr>
            <a:r>
              <a:rPr lang="ru-RU" sz="2000" b="1" spc="-75" dirty="0">
                <a:solidFill>
                  <a:srgbClr val="0C255F"/>
                </a:solidFill>
                <a:latin typeface="Tahoma"/>
                <a:cs typeface="Tahoma"/>
              </a:rPr>
              <a:t>Для Альт-Образования </a:t>
            </a:r>
            <a:r>
              <a:rPr lang="ru-RU" sz="2000" spc="-254" dirty="0">
                <a:solidFill>
                  <a:srgbClr val="0C255F"/>
                </a:solidFill>
                <a:latin typeface="Verdana"/>
                <a:cs typeface="Verdana"/>
              </a:rPr>
              <a:t>–  </a:t>
            </a:r>
            <a:r>
              <a:rPr lang="ru-RU" sz="2000" spc="-155" dirty="0">
                <a:solidFill>
                  <a:srgbClr val="0C255F"/>
                </a:solidFill>
                <a:latin typeface="Verdana"/>
                <a:cs typeface="Verdana"/>
              </a:rPr>
              <a:t>магазин</a:t>
            </a:r>
            <a:r>
              <a:rPr sz="2000" spc="-12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65" dirty="0">
                <a:solidFill>
                  <a:srgbClr val="0C255F"/>
                </a:solidFill>
                <a:latin typeface="Verdana"/>
                <a:cs typeface="Verdana"/>
              </a:rPr>
              <a:t>для</a:t>
            </a:r>
            <a:r>
              <a:rPr sz="2000" spc="-13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00" dirty="0">
                <a:solidFill>
                  <a:srgbClr val="0C255F"/>
                </a:solidFill>
                <a:latin typeface="Verdana"/>
                <a:cs typeface="Verdana"/>
              </a:rPr>
              <a:t>загрузки</a:t>
            </a:r>
            <a:r>
              <a:rPr sz="2000" spc="-12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0C255F"/>
                </a:solidFill>
                <a:latin typeface="Verdana"/>
                <a:cs typeface="Verdana"/>
              </a:rPr>
              <a:t>приложений</a:t>
            </a:r>
            <a:endParaRPr sz="20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41419" y="1564653"/>
            <a:ext cx="7509162" cy="4457229"/>
            <a:chOff x="116839" y="2671064"/>
            <a:chExt cx="3582670" cy="242316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539" y="2683764"/>
              <a:ext cx="3557016" cy="239725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object 11"/>
            <p:cNvSpPr/>
            <p:nvPr/>
          </p:nvSpPr>
          <p:spPr>
            <a:xfrm>
              <a:off x="123189" y="2677414"/>
              <a:ext cx="3569970" cy="2410460"/>
            </a:xfrm>
            <a:custGeom>
              <a:avLst/>
              <a:gdLst/>
              <a:ahLst/>
              <a:cxnLst/>
              <a:rect l="l" t="t" r="r" b="b"/>
              <a:pathLst>
                <a:path w="3569970" h="2410460">
                  <a:moveTo>
                    <a:pt x="0" y="2409951"/>
                  </a:moveTo>
                  <a:lnTo>
                    <a:pt x="3569716" y="2409951"/>
                  </a:lnTo>
                  <a:lnTo>
                    <a:pt x="3569716" y="0"/>
                  </a:lnTo>
                  <a:lnTo>
                    <a:pt x="0" y="0"/>
                  </a:lnTo>
                  <a:lnTo>
                    <a:pt x="0" y="2409951"/>
                  </a:lnTo>
                  <a:close/>
                </a:path>
              </a:pathLst>
            </a:custGeom>
            <a:ln w="127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object 4"/>
          <p:cNvSpPr txBox="1"/>
          <p:nvPr/>
        </p:nvSpPr>
        <p:spPr>
          <a:xfrm>
            <a:off x="1599299" y="6198148"/>
            <a:ext cx="89928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C255F"/>
                </a:solidFill>
                <a:latin typeface="Verdana"/>
                <a:cs typeface="Verdana"/>
              </a:rPr>
              <a:t>ПО</a:t>
            </a:r>
            <a:r>
              <a:rPr sz="2000" spc="-13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70" dirty="0">
                <a:solidFill>
                  <a:srgbClr val="0C255F"/>
                </a:solidFill>
                <a:latin typeface="Verdana"/>
                <a:cs typeface="Verdana"/>
              </a:rPr>
              <a:t>для</a:t>
            </a:r>
            <a:r>
              <a:rPr sz="2000" spc="-114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45" dirty="0">
                <a:solidFill>
                  <a:srgbClr val="0C255F"/>
                </a:solidFill>
                <a:latin typeface="Verdana"/>
                <a:cs typeface="Verdana"/>
              </a:rPr>
              <a:t>проведения</a:t>
            </a:r>
            <a:r>
              <a:rPr sz="2000" spc="-14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00" dirty="0">
                <a:solidFill>
                  <a:srgbClr val="0C255F"/>
                </a:solidFill>
                <a:latin typeface="Verdana"/>
                <a:cs typeface="Verdana"/>
              </a:rPr>
              <a:t>КЕГЭ</a:t>
            </a:r>
            <a:r>
              <a:rPr sz="2000" spc="-12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80" dirty="0">
                <a:solidFill>
                  <a:srgbClr val="0C255F"/>
                </a:solidFill>
                <a:latin typeface="Verdana"/>
                <a:cs typeface="Verdana"/>
              </a:rPr>
              <a:t>можно</a:t>
            </a:r>
            <a:r>
              <a:rPr sz="2000" spc="-145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75" dirty="0">
                <a:solidFill>
                  <a:srgbClr val="0C255F"/>
                </a:solidFill>
                <a:latin typeface="Verdana"/>
                <a:cs typeface="Verdana"/>
              </a:rPr>
              <a:t>устанавливать</a:t>
            </a:r>
            <a:r>
              <a:rPr sz="2000" spc="-140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60" dirty="0">
                <a:solidFill>
                  <a:srgbClr val="0C255F"/>
                </a:solidFill>
                <a:latin typeface="Verdana"/>
                <a:cs typeface="Verdana"/>
              </a:rPr>
              <a:t>и</a:t>
            </a:r>
            <a:r>
              <a:rPr sz="2000" spc="-135" dirty="0">
                <a:solidFill>
                  <a:srgbClr val="0C255F"/>
                </a:solidFill>
                <a:latin typeface="Verdana"/>
                <a:cs typeface="Verdana"/>
              </a:rPr>
              <a:t> из</a:t>
            </a:r>
            <a:r>
              <a:rPr sz="2000" spc="-114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100" dirty="0">
                <a:solidFill>
                  <a:srgbClr val="0C255F"/>
                </a:solidFill>
                <a:latin typeface="Verdana"/>
                <a:cs typeface="Verdana"/>
              </a:rPr>
              <a:t>других</a:t>
            </a:r>
            <a:r>
              <a:rPr sz="2000" spc="-114" dirty="0">
                <a:solidFill>
                  <a:srgbClr val="0C255F"/>
                </a:solidFill>
                <a:latin typeface="Verdana"/>
                <a:cs typeface="Verdana"/>
              </a:rPr>
              <a:t> </a:t>
            </a:r>
            <a:r>
              <a:rPr sz="2000" spc="-30" dirty="0">
                <a:solidFill>
                  <a:srgbClr val="0C255F"/>
                </a:solidFill>
                <a:latin typeface="Verdana"/>
                <a:cs typeface="Verdana"/>
              </a:rPr>
              <a:t>источников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60C9C5D0-0FFD-90A8-5690-FDC95D45EC1B}"/>
              </a:ext>
            </a:extLst>
          </p:cNvPr>
          <p:cNvSpPr txBox="1"/>
          <p:nvPr/>
        </p:nvSpPr>
        <p:spPr>
          <a:xfrm>
            <a:off x="3777673" y="305771"/>
            <a:ext cx="8266546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стороннего ПО для проведения КЕГЭ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194422"/>
              </p:ext>
            </p:extLst>
          </p:nvPr>
        </p:nvGraphicFramePr>
        <p:xfrm>
          <a:off x="143510" y="1019671"/>
          <a:ext cx="11904980" cy="557847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212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84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4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700" b="1" spc="-1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Ситуация</a:t>
                      </a:r>
                      <a:endParaRPr sz="1700">
                        <a:latin typeface="Tahoma"/>
                        <a:cs typeface="Tahoma"/>
                      </a:endParaRPr>
                    </a:p>
                  </a:txBody>
                  <a:tcPr marL="0" marR="0" marT="69215" marB="0">
                    <a:lnR w="12700">
                      <a:solidFill>
                        <a:srgbClr val="0C255F"/>
                      </a:solidFill>
                      <a:prstDash val="solid"/>
                    </a:lnR>
                    <a:lnB w="12700">
                      <a:solidFill>
                        <a:srgbClr val="0C255F"/>
                      </a:solidFill>
                      <a:prstDash val="solid"/>
                    </a:lnB>
                    <a:solidFill>
                      <a:srgbClr val="B0D5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700" b="1" spc="-1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Решение</a:t>
                      </a:r>
                      <a:endParaRPr sz="1700" dirty="0">
                        <a:latin typeface="Tahoma"/>
                        <a:cs typeface="Tahoma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0C255F"/>
                      </a:solidFill>
                      <a:prstDash val="solid"/>
                    </a:lnL>
                    <a:lnB w="12700">
                      <a:solidFill>
                        <a:srgbClr val="0C255F"/>
                      </a:solidFill>
                      <a:prstDash val="solid"/>
                    </a:lnB>
                    <a:solidFill>
                      <a:srgbClr val="B0D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8245">
                <a:tc>
                  <a:txBody>
                    <a:bodyPr/>
                    <a:lstStyle/>
                    <a:p>
                      <a:pPr marL="297815" marR="28956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200" b="1" spc="-1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Нет</a:t>
                      </a:r>
                      <a:r>
                        <a:rPr sz="1200" b="1" spc="-6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доступного </a:t>
                      </a:r>
                      <a:r>
                        <a:rPr sz="1200" b="1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контейнера</a:t>
                      </a:r>
                      <a:r>
                        <a:rPr sz="1200" b="1" spc="-8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токена </a:t>
                      </a:r>
                      <a:r>
                        <a:rPr sz="1200" b="1" spc="-3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члена</a:t>
                      </a:r>
                      <a:r>
                        <a:rPr sz="1200" b="1" spc="-4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ГЭК.</a:t>
                      </a:r>
                      <a:endParaRPr sz="1200" dirty="0">
                        <a:latin typeface="Tahoma"/>
                        <a:cs typeface="Tahoma"/>
                      </a:endParaRPr>
                    </a:p>
                    <a:p>
                      <a:pPr marL="102235" marR="96520" indent="1905"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Не</a:t>
                      </a:r>
                      <a:r>
                        <a:rPr sz="1200" b="1" spc="-8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обнаружен</a:t>
                      </a:r>
                      <a:r>
                        <a:rPr sz="1200" b="1" spc="-6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токен, проверьте </a:t>
                      </a:r>
                      <a:r>
                        <a:rPr sz="1200" b="1" spc="-4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подключение </a:t>
                      </a:r>
                      <a:r>
                        <a:rPr sz="1200" b="1" spc="-9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sz="1200" b="1" spc="1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14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USB-</a:t>
                      </a:r>
                      <a:r>
                        <a:rPr sz="1200" b="1" spc="-2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порт</a:t>
                      </a:r>
                      <a:endParaRPr sz="1200" dirty="0">
                        <a:latin typeface="Tahoma"/>
                        <a:cs typeface="Tahoma"/>
                      </a:endParaRPr>
                    </a:p>
                  </a:txBody>
                  <a:tcPr marL="0" marR="0" marT="47625" marB="0">
                    <a:lnR w="12700">
                      <a:solidFill>
                        <a:srgbClr val="0C255F"/>
                      </a:solidFill>
                      <a:prstDash val="solid"/>
                    </a:lnR>
                    <a:lnT w="12700">
                      <a:solidFill>
                        <a:srgbClr val="0C255F"/>
                      </a:solidFill>
                      <a:prstDash val="solid"/>
                    </a:lnT>
                    <a:lnB w="12700">
                      <a:solidFill>
                        <a:srgbClr val="0C255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5244" marR="46990" indent="187325">
                        <a:lnSpc>
                          <a:spcPct val="100000"/>
                        </a:lnSpc>
                        <a:spcBef>
                          <a:spcPts val="195"/>
                        </a:spcBef>
                        <a:buAutoNum type="arabicPeriod"/>
                        <a:tabLst>
                          <a:tab pos="242570" algn="l"/>
                        </a:tabLst>
                      </a:pPr>
                      <a:r>
                        <a:rPr sz="1250" spc="-9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Для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Astra</a:t>
                      </a:r>
                      <a:r>
                        <a:rPr sz="1250" spc="-7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8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Linux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8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SE</a:t>
                      </a:r>
                      <a:r>
                        <a:rPr sz="1250" spc="1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14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1.8.4,</a:t>
                      </a:r>
                      <a:r>
                        <a:rPr sz="1250" spc="-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Альт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Образование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9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11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и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6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МЭШ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для</a:t>
                      </a:r>
                      <a:r>
                        <a:rPr sz="1250" spc="-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работы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токена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члена</a:t>
                      </a:r>
                      <a:r>
                        <a:rPr sz="1250" spc="-1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ГЭК 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установите</a:t>
                      </a:r>
                      <a:r>
                        <a:rPr sz="1250" spc="-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библиотеку </a:t>
                      </a:r>
                      <a:r>
                        <a:rPr sz="1250" b="1" spc="-3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PKCS</a:t>
                      </a:r>
                      <a:r>
                        <a:rPr sz="1250" b="1" spc="5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50" b="1" spc="-2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#11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, 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скачав</a:t>
                      </a:r>
                      <a:r>
                        <a:rPr sz="1250" spc="-8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ее</a:t>
                      </a:r>
                      <a:r>
                        <a:rPr sz="1250" spc="-8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по</a:t>
                      </a:r>
                      <a:r>
                        <a:rPr sz="1250" spc="-8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ссылке:</a:t>
                      </a:r>
                      <a:r>
                        <a:rPr sz="1250" spc="-7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u="sng" spc="-10" dirty="0">
                          <a:solidFill>
                            <a:srgbClr val="234696"/>
                          </a:solidFill>
                          <a:uFill>
                            <a:solidFill>
                              <a:srgbClr val="234696"/>
                            </a:solidFill>
                          </a:uFill>
                          <a:latin typeface="Verdana"/>
                          <a:cs typeface="Verdana"/>
                          <a:hlinkClick r:id="rId2"/>
                        </a:rPr>
                        <a:t>https://www.rutoken.ru/support/download/pkcs/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  <a:p>
                      <a:pPr marL="55244" marR="48260" indent="241935">
                        <a:lnSpc>
                          <a:spcPct val="100000"/>
                        </a:lnSpc>
                        <a:buAutoNum type="arabicPeriod"/>
                        <a:tabLst>
                          <a:tab pos="297180" algn="l"/>
                        </a:tabLst>
                      </a:pP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При</a:t>
                      </a:r>
                      <a:r>
                        <a:rPr sz="1250" spc="3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наличии</a:t>
                      </a:r>
                      <a:r>
                        <a:rPr sz="1250" spc="3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установленной</a:t>
                      </a:r>
                      <a:r>
                        <a:rPr sz="1250" spc="3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библиотеки</a:t>
                      </a:r>
                      <a:r>
                        <a:rPr sz="1250" spc="3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и</a:t>
                      </a:r>
                      <a:r>
                        <a:rPr sz="1250" spc="3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сохранении</a:t>
                      </a:r>
                      <a:r>
                        <a:rPr sz="1250" spc="3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ошибки</a:t>
                      </a:r>
                      <a:r>
                        <a:rPr sz="1250" spc="3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переустановите</a:t>
                      </a:r>
                      <a:r>
                        <a:rPr sz="1250" spc="3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b="1" spc="-1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КриптоПРО</a:t>
                      </a:r>
                      <a:r>
                        <a:rPr sz="1250" b="1" spc="39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50" b="1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CSP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,</a:t>
                      </a:r>
                      <a:r>
                        <a:rPr sz="1250" spc="3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при</a:t>
                      </a:r>
                      <a:r>
                        <a:rPr sz="1250" spc="3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новой 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установке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убедитесь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наличии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выставленного</a:t>
                      </a:r>
                      <a:r>
                        <a:rPr sz="1250" spc="-8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9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пункта:</a:t>
                      </a:r>
                      <a:r>
                        <a:rPr sz="1250" spc="-1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Поддержка</a:t>
                      </a:r>
                      <a:r>
                        <a:rPr sz="1250" spc="-7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токенов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и </a:t>
                      </a:r>
                      <a:r>
                        <a:rPr sz="1250" spc="-9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smart-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карт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</a:pP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Не</a:t>
                      </a:r>
                      <a:r>
                        <a:rPr sz="1250" spc="-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следует</a:t>
                      </a:r>
                      <a:r>
                        <a:rPr sz="1250" spc="-6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устанавливать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ПО</a:t>
                      </a:r>
                      <a:r>
                        <a:rPr sz="1250" spc="-6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на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компьютеры</a:t>
                      </a:r>
                      <a:r>
                        <a:rPr sz="1250" spc="-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1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установленными</a:t>
                      </a:r>
                      <a:r>
                        <a:rPr sz="1250" spc="-1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криптосредствами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VipNet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C255F"/>
                      </a:solidFill>
                      <a:prstDash val="solid"/>
                    </a:lnL>
                    <a:lnT w="12700">
                      <a:solidFill>
                        <a:srgbClr val="0C255F"/>
                      </a:solidFill>
                      <a:prstDash val="solid"/>
                    </a:lnT>
                    <a:lnB w="12700">
                      <a:solidFill>
                        <a:srgbClr val="0C255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8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00355" marR="294640" indent="190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Код</a:t>
                      </a:r>
                      <a:r>
                        <a:rPr sz="1200" b="1" spc="-6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3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ошибки</a:t>
                      </a:r>
                      <a:r>
                        <a:rPr sz="1200" b="1" spc="-5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106 </a:t>
                      </a:r>
                      <a:r>
                        <a:rPr sz="1200" b="1" spc="-1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при</a:t>
                      </a:r>
                      <a:r>
                        <a:rPr sz="1200" b="1" spc="-5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3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загрузке</a:t>
                      </a:r>
                      <a:r>
                        <a:rPr sz="1200" b="1" spc="-5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4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ключа </a:t>
                      </a:r>
                      <a:r>
                        <a:rPr sz="1200" b="1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на</a:t>
                      </a:r>
                      <a:r>
                        <a:rPr sz="1200" b="1" spc="-1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станции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47320" marB="0">
                    <a:lnR w="12700">
                      <a:solidFill>
                        <a:srgbClr val="0C255F"/>
                      </a:solidFill>
                      <a:prstDash val="solid"/>
                    </a:lnR>
                    <a:lnT w="12700">
                      <a:solidFill>
                        <a:srgbClr val="0C255F"/>
                      </a:solidFill>
                      <a:prstDash val="solid"/>
                    </a:lnT>
                    <a:lnB w="12700">
                      <a:solidFill>
                        <a:srgbClr val="0C255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5244" marR="46355" algn="just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Если</a:t>
                      </a:r>
                      <a:r>
                        <a:rPr sz="1250" spc="-10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на</a:t>
                      </a:r>
                      <a:r>
                        <a:rPr sz="1250" spc="-1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этапе </a:t>
                      </a:r>
                      <a:r>
                        <a:rPr sz="1250" spc="-2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КТГ</a:t>
                      </a:r>
                      <a:r>
                        <a:rPr sz="1250" spc="1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не</a:t>
                      </a:r>
                      <a:r>
                        <a:rPr sz="1250" spc="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был</a:t>
                      </a:r>
                      <a:r>
                        <a:rPr sz="1250" spc="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передан 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акт</a:t>
                      </a:r>
                      <a:r>
                        <a:rPr sz="1250" spc="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технической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готовности</a:t>
                      </a:r>
                      <a:r>
                        <a:rPr sz="1250" spc="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1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</a:t>
                      </a:r>
                      <a:r>
                        <a:rPr sz="1250" spc="-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соответствующего</a:t>
                      </a:r>
                      <a:r>
                        <a:rPr sz="1250" spc="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модуля,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проверьте,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передан</a:t>
                      </a:r>
                      <a:r>
                        <a:rPr sz="1250" spc="-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ли</a:t>
                      </a:r>
                      <a:r>
                        <a:rPr sz="1250" spc="-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акт </a:t>
                      </a:r>
                      <a:r>
                        <a:rPr sz="1250" spc="1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соответствующего</a:t>
                      </a:r>
                      <a:r>
                        <a:rPr sz="1250" spc="-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модуля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9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ЛК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ППЭ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по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номеру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компьютера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на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странице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«Передача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актов».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  <a:p>
                      <a:pPr marL="55244" marR="46990" algn="just">
                        <a:lnSpc>
                          <a:spcPct val="100000"/>
                        </a:lnSpc>
                      </a:pP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Если</a:t>
                      </a:r>
                      <a:r>
                        <a:rPr sz="1250" spc="4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запуск</a:t>
                      </a:r>
                      <a:r>
                        <a:rPr sz="1250" spc="459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модуля</a:t>
                      </a:r>
                      <a:r>
                        <a:rPr sz="1250" spc="4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выполняется</a:t>
                      </a:r>
                      <a:r>
                        <a:rPr sz="1250" spc="4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14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из-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под</a:t>
                      </a:r>
                      <a:r>
                        <a:rPr sz="1250" spc="4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учетной</a:t>
                      </a:r>
                      <a:r>
                        <a:rPr sz="1250" spc="4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записи,</a:t>
                      </a:r>
                      <a:r>
                        <a:rPr sz="1250" spc="459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которая</a:t>
                      </a:r>
                      <a:r>
                        <a:rPr sz="1250" spc="4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не</a:t>
                      </a:r>
                      <a:r>
                        <a:rPr sz="1250" spc="4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использовалась</a:t>
                      </a:r>
                      <a:r>
                        <a:rPr sz="1250" spc="4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при</a:t>
                      </a:r>
                      <a:r>
                        <a:rPr sz="1250" spc="459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прохождении</a:t>
                      </a:r>
                      <a:r>
                        <a:rPr sz="1250" spc="459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КТГ,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рекомендуется</a:t>
                      </a:r>
                      <a:r>
                        <a:rPr sz="1250" spc="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перезапустить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компьютер,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запустить</a:t>
                      </a:r>
                      <a:r>
                        <a:rPr sz="1250" spc="1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модуль</a:t>
                      </a:r>
                      <a:r>
                        <a:rPr sz="1250" spc="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1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правами</a:t>
                      </a:r>
                      <a:r>
                        <a:rPr sz="1250" spc="1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учетной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записи,</a:t>
                      </a:r>
                      <a:r>
                        <a:rPr sz="1250" spc="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которая использовалась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при прохождении</a:t>
                      </a:r>
                      <a:r>
                        <a:rPr sz="1250" spc="-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КТГ.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  <a:p>
                      <a:pPr marL="55244" algn="just">
                        <a:lnSpc>
                          <a:spcPct val="100000"/>
                        </a:lnSpc>
                      </a:pP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При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необходимости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используйте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резервный 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модуль,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запросив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резервный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ключ.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C255F"/>
                      </a:solidFill>
                      <a:prstDash val="solid"/>
                    </a:lnL>
                    <a:lnT w="12700">
                      <a:solidFill>
                        <a:srgbClr val="0C255F"/>
                      </a:solidFill>
                      <a:prstDash val="solid"/>
                    </a:lnT>
                    <a:lnB w="12700">
                      <a:solidFill>
                        <a:srgbClr val="0C255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9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21615" marR="215900" indent="222250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Код</a:t>
                      </a:r>
                      <a:r>
                        <a:rPr sz="1200" b="1" spc="-6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3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ошибки</a:t>
                      </a:r>
                      <a:r>
                        <a:rPr sz="1200" b="1" spc="-5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200 </a:t>
                      </a:r>
                      <a:r>
                        <a:rPr sz="1200" b="1" spc="-1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при</a:t>
                      </a:r>
                      <a:r>
                        <a:rPr sz="1200" b="1" spc="-4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активации</a:t>
                      </a:r>
                      <a:r>
                        <a:rPr sz="1200" b="1" spc="-6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ключа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520065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доступа к</a:t>
                      </a:r>
                      <a:r>
                        <a:rPr sz="1200" b="1" spc="45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4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ЭМ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R w="12700">
                      <a:solidFill>
                        <a:srgbClr val="0C255F"/>
                      </a:solidFill>
                      <a:prstDash val="solid"/>
                    </a:lnR>
                    <a:lnT w="12700">
                      <a:solidFill>
                        <a:srgbClr val="0C255F"/>
                      </a:solidFill>
                      <a:prstDash val="solid"/>
                    </a:lnT>
                    <a:lnB w="12700">
                      <a:solidFill>
                        <a:srgbClr val="0C255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0504" indent="-175260">
                        <a:lnSpc>
                          <a:spcPct val="100000"/>
                        </a:lnSpc>
                        <a:spcBef>
                          <a:spcPts val="195"/>
                        </a:spcBef>
                        <a:buAutoNum type="arabicPeriod"/>
                        <a:tabLst>
                          <a:tab pos="230504" algn="l"/>
                        </a:tabLst>
                      </a:pPr>
                      <a:r>
                        <a:rPr sz="1250" spc="-6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Подключите</a:t>
                      </a:r>
                      <a:r>
                        <a:rPr sz="1250" spc="-7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14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ПК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6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USB-</a:t>
                      </a:r>
                      <a:r>
                        <a:rPr sz="1250" spc="-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накопитель,</a:t>
                      </a:r>
                      <a:r>
                        <a:rPr sz="1250" spc="-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на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который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при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подготовке</a:t>
                      </a:r>
                      <a:r>
                        <a:rPr sz="1250" spc="-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модуля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6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был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сохранен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интернет-</a:t>
                      </a:r>
                      <a:r>
                        <a:rPr sz="1250" spc="-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пакет </a:t>
                      </a:r>
                      <a:r>
                        <a:rPr sz="1250" spc="9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ЭМ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  <a:p>
                      <a:pPr marL="231140" indent="-175895">
                        <a:lnSpc>
                          <a:spcPct val="100000"/>
                        </a:lnSpc>
                        <a:buAutoNum type="arabicPeriod"/>
                        <a:tabLst>
                          <a:tab pos="231140" algn="l"/>
                        </a:tabLst>
                      </a:pPr>
                      <a:r>
                        <a:rPr sz="1250" spc="-1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</a:t>
                      </a:r>
                      <a:r>
                        <a:rPr sz="1250" spc="-6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АРМ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7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ГИА-</a:t>
                      </a:r>
                      <a:r>
                        <a:rPr sz="1250" spc="-1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11</a:t>
                      </a:r>
                      <a:r>
                        <a:rPr sz="1250" spc="-8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ППЭ</a:t>
                      </a:r>
                      <a:r>
                        <a:rPr sz="1250" spc="-6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перейдите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на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страницу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«Управление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экзаменами»</a:t>
                      </a:r>
                      <a:r>
                        <a:rPr sz="1250" spc="-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(кнопка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«Главная»)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  <a:p>
                      <a:pPr marL="230504" indent="-17526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30504" algn="l"/>
                        </a:tabLst>
                      </a:pP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Справа</a:t>
                      </a:r>
                      <a:r>
                        <a:rPr sz="1250" spc="-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7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вверху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нажмите</a:t>
                      </a:r>
                      <a:r>
                        <a:rPr sz="1250" spc="1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7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кнопку</a:t>
                      </a:r>
                      <a:r>
                        <a:rPr sz="1250" spc="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«Добавить»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  <a:p>
                      <a:pPr marL="230504" indent="-175260">
                        <a:lnSpc>
                          <a:spcPct val="100000"/>
                        </a:lnSpc>
                        <a:buAutoNum type="arabicPeriod"/>
                        <a:tabLst>
                          <a:tab pos="230504" algn="l"/>
                        </a:tabLst>
                      </a:pPr>
                      <a:r>
                        <a:rPr sz="1250" spc="-1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</a:t>
                      </a:r>
                      <a:r>
                        <a:rPr sz="1250" spc="-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диалоговом</a:t>
                      </a:r>
                      <a:r>
                        <a:rPr sz="1250" spc="-6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окне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«Добавление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6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модуля»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нажмите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7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кнопку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«Загрузить»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  <a:p>
                      <a:pPr marL="230504" indent="-175260">
                        <a:lnSpc>
                          <a:spcPct val="100000"/>
                        </a:lnSpc>
                        <a:buAutoNum type="arabicPeriod"/>
                        <a:tabLst>
                          <a:tab pos="230504" algn="l"/>
                        </a:tabLst>
                      </a:pPr>
                      <a:r>
                        <a:rPr sz="1250" spc="-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Выберите</a:t>
                      </a:r>
                      <a:r>
                        <a:rPr sz="1250" spc="-7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b="1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тот</a:t>
                      </a:r>
                      <a:r>
                        <a:rPr sz="1250" b="1" spc="3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50" b="1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же</a:t>
                      </a:r>
                      <a:r>
                        <a:rPr sz="1250" b="1" spc="4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50" spc="-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интернет-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пакет</a:t>
                      </a:r>
                      <a:r>
                        <a:rPr sz="1250" spc="-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ЭМ,</a:t>
                      </a:r>
                      <a:r>
                        <a:rPr sz="1250" spc="-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что</a:t>
                      </a:r>
                      <a:r>
                        <a:rPr sz="1250" spc="-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использовался</a:t>
                      </a:r>
                      <a:r>
                        <a:rPr sz="1250" spc="-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при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прохождении</a:t>
                      </a:r>
                      <a:r>
                        <a:rPr sz="1250" spc="-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подготовки</a:t>
                      </a:r>
                      <a:r>
                        <a:rPr sz="1250" spc="-6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модуля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экзамену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  <a:p>
                      <a:pPr marL="279400" indent="-224154">
                        <a:lnSpc>
                          <a:spcPct val="100000"/>
                        </a:lnSpc>
                        <a:buAutoNum type="arabicPeriod"/>
                        <a:tabLst>
                          <a:tab pos="279400" algn="l"/>
                        </a:tabLst>
                      </a:pP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Закройте</a:t>
                      </a:r>
                      <a:r>
                        <a:rPr sz="1250" spc="2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диалоговое</a:t>
                      </a:r>
                      <a:r>
                        <a:rPr sz="1250" spc="2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окно</a:t>
                      </a:r>
                      <a:r>
                        <a:rPr sz="1250" spc="2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«Добавление</a:t>
                      </a:r>
                      <a:r>
                        <a:rPr sz="1250" spc="21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модуля»</a:t>
                      </a:r>
                      <a:r>
                        <a:rPr sz="1250" spc="229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посредством</a:t>
                      </a:r>
                      <a:r>
                        <a:rPr sz="1250" spc="229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нажатия</a:t>
                      </a:r>
                      <a:r>
                        <a:rPr sz="1250" spc="2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на</a:t>
                      </a:r>
                      <a:r>
                        <a:rPr sz="1250" spc="2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пиктограмму</a:t>
                      </a:r>
                      <a:r>
                        <a:rPr sz="1250" spc="2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«крестик»</a:t>
                      </a:r>
                      <a:r>
                        <a:rPr sz="1250" spc="2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или</a:t>
                      </a:r>
                      <a:r>
                        <a:rPr sz="1250" spc="2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кнопку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</a:pP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«Отменить»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  <a:p>
                      <a:pPr marL="55244" marR="241300" indent="175260">
                        <a:lnSpc>
                          <a:spcPct val="100000"/>
                        </a:lnSpc>
                        <a:buAutoNum type="arabicPeriod" startAt="7"/>
                        <a:tabLst>
                          <a:tab pos="230504" algn="l"/>
                        </a:tabLst>
                      </a:pP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На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странице</a:t>
                      </a:r>
                      <a:r>
                        <a:rPr sz="1250" spc="-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«Управления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экзаменами»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столбце</a:t>
                      </a:r>
                      <a:r>
                        <a:rPr sz="1250" spc="-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действия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8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у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необходимого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модуля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нажмите</a:t>
                      </a:r>
                      <a:r>
                        <a:rPr sz="1250" spc="1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7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кнопку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«Продолжить» </a:t>
                      </a:r>
                      <a:r>
                        <a:rPr sz="1250" spc="-1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случае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сохранения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ошибки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воспользуйтесь</a:t>
                      </a:r>
                      <a:r>
                        <a:rPr sz="1250" spc="-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резервным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модулем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C255F"/>
                      </a:solidFill>
                      <a:prstDash val="solid"/>
                    </a:lnL>
                    <a:lnT w="12700">
                      <a:solidFill>
                        <a:srgbClr val="0C255F"/>
                      </a:solidFill>
                      <a:prstDash val="solid"/>
                    </a:lnT>
                    <a:lnB w="12700">
                      <a:solidFill>
                        <a:srgbClr val="0C255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77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4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Неполная</a:t>
                      </a:r>
                      <a:r>
                        <a:rPr sz="1200" b="1" spc="-5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печать</a:t>
                      </a:r>
                      <a:r>
                        <a:rPr sz="1200" b="1" spc="-6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40" dirty="0">
                          <a:solidFill>
                            <a:srgbClr val="0C255F"/>
                          </a:solidFill>
                          <a:latin typeface="Tahoma"/>
                          <a:cs typeface="Tahoma"/>
                        </a:rPr>
                        <a:t>ЭМ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R w="12700">
                      <a:solidFill>
                        <a:srgbClr val="0C255F"/>
                      </a:solidFill>
                      <a:prstDash val="solid"/>
                    </a:lnR>
                    <a:lnT w="12700">
                      <a:solidFill>
                        <a:srgbClr val="0C255F"/>
                      </a:solidFill>
                      <a:prstDash val="soli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1140" indent="-175895">
                        <a:lnSpc>
                          <a:spcPct val="100000"/>
                        </a:lnSpc>
                        <a:spcBef>
                          <a:spcPts val="200"/>
                        </a:spcBef>
                        <a:buAutoNum type="arabicPeriod"/>
                        <a:tabLst>
                          <a:tab pos="231140" algn="l"/>
                        </a:tabLst>
                      </a:pP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Прервите</a:t>
                      </a:r>
                      <a:r>
                        <a:rPr sz="1250" spc="-8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7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печать</a:t>
                      </a:r>
                      <a:r>
                        <a:rPr sz="1250" spc="-7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и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закройте</a:t>
                      </a:r>
                      <a:r>
                        <a:rPr sz="1250" spc="-6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АРМ</a:t>
                      </a:r>
                      <a:r>
                        <a:rPr sz="1250" spc="-7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ГИА-</a:t>
                      </a:r>
                      <a:r>
                        <a:rPr sz="1250" spc="-1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11</a:t>
                      </a:r>
                      <a:r>
                        <a:rPr sz="1250" spc="-8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</a:t>
                      </a:r>
                      <a:r>
                        <a:rPr sz="1250" spc="-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ППЭ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  <a:p>
                      <a:pPr marL="230504" indent="-175260">
                        <a:lnSpc>
                          <a:spcPct val="100000"/>
                        </a:lnSpc>
                        <a:buAutoNum type="arabicPeriod"/>
                        <a:tabLst>
                          <a:tab pos="230504" algn="l"/>
                        </a:tabLst>
                      </a:pPr>
                      <a:r>
                        <a:rPr sz="1250" spc="-7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Выполните</a:t>
                      </a:r>
                      <a:r>
                        <a:rPr sz="1250" spc="-8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действия</a:t>
                      </a:r>
                      <a:r>
                        <a:rPr sz="1250" spc="-6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чек-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листа</a:t>
                      </a:r>
                      <a:r>
                        <a:rPr sz="1250" spc="-6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по</a:t>
                      </a:r>
                      <a:r>
                        <a:rPr sz="1250" spc="-6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настройке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модуля</a:t>
                      </a:r>
                      <a:r>
                        <a:rPr sz="1250" spc="-7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«Печать</a:t>
                      </a:r>
                      <a:r>
                        <a:rPr sz="1250" spc="-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и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сканирование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</a:t>
                      </a:r>
                      <a:r>
                        <a:rPr sz="1250" spc="-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аудитории»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  <a:p>
                      <a:pPr marL="230504" indent="-175260">
                        <a:lnSpc>
                          <a:spcPct val="100000"/>
                        </a:lnSpc>
                        <a:buAutoNum type="arabicPeriod"/>
                        <a:tabLst>
                          <a:tab pos="230504" algn="l"/>
                        </a:tabLst>
                      </a:pP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Запустите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АРМ</a:t>
                      </a:r>
                      <a:r>
                        <a:rPr sz="1250" spc="-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7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ГИА-</a:t>
                      </a:r>
                      <a:r>
                        <a:rPr sz="1250" spc="-114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11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</a:t>
                      </a:r>
                      <a:r>
                        <a:rPr sz="1250" spc="-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ППЭ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  <a:p>
                      <a:pPr marL="55244">
                        <a:lnSpc>
                          <a:spcPts val="925"/>
                        </a:lnSpc>
                      </a:pPr>
                      <a:r>
                        <a:rPr sz="1250" spc="-1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В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случае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если</a:t>
                      </a:r>
                      <a:r>
                        <a:rPr sz="1250" spc="-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ситуация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не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была</a:t>
                      </a:r>
                      <a:r>
                        <a:rPr sz="1250" spc="-7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решена,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используйте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резервный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модуль,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запросив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резервный</a:t>
                      </a:r>
                      <a:r>
                        <a:rPr sz="1250" spc="-5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ключ.</a:t>
                      </a:r>
                      <a:endParaRPr sz="1250" dirty="0">
                        <a:latin typeface="Verdana"/>
                        <a:cs typeface="Verdana"/>
                      </a:endParaRPr>
                    </a:p>
                    <a:p>
                      <a:pPr marL="55244">
                        <a:lnSpc>
                          <a:spcPts val="2210"/>
                        </a:lnSpc>
                        <a:tabLst>
                          <a:tab pos="9272270" algn="l"/>
                        </a:tabLst>
                      </a:pP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При</a:t>
                      </a:r>
                      <a:r>
                        <a:rPr sz="1250" spc="-2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необходимости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запросите</a:t>
                      </a:r>
                      <a:r>
                        <a:rPr sz="1250" spc="-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ключ</a:t>
                      </a:r>
                      <a:r>
                        <a:rPr sz="1250" spc="-2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для</a:t>
                      </a:r>
                      <a:r>
                        <a:rPr sz="1250" spc="-6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45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дополнительной</a:t>
                      </a:r>
                      <a:r>
                        <a:rPr sz="1250" spc="-3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50" spc="-1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печати</a:t>
                      </a:r>
                      <a:r>
                        <a:rPr sz="1250" dirty="0">
                          <a:solidFill>
                            <a:srgbClr val="0C255F"/>
                          </a:solidFill>
                          <a:latin typeface="Verdana"/>
                          <a:cs typeface="Verdana"/>
                        </a:rPr>
                        <a:t>	</a:t>
                      </a:r>
                      <a:endParaRPr sz="3600" baseline="-13888" dirty="0">
                        <a:latin typeface="Tahoma"/>
                        <a:cs typeface="Tahoma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C255F"/>
                      </a:solidFill>
                      <a:prstDash val="solid"/>
                    </a:lnL>
                    <a:lnT w="12700">
                      <a:solidFill>
                        <a:srgbClr val="0C255F"/>
                      </a:solidFill>
                      <a:prstDash val="soli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3">
            <a:extLst>
              <a:ext uri="{FF2B5EF4-FFF2-40B4-BE49-F238E27FC236}">
                <a16:creationId xmlns:a16="http://schemas.microsoft.com/office/drawing/2014/main" id="{18AB3DF1-B544-77CA-DBED-B9AC1E3DF725}"/>
              </a:ext>
            </a:extLst>
          </p:cNvPr>
          <p:cNvSpPr txBox="1"/>
          <p:nvPr/>
        </p:nvSpPr>
        <p:spPr>
          <a:xfrm>
            <a:off x="7361382" y="259855"/>
            <a:ext cx="4590472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ПО «АРМ ГИА-11»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D31B817-2A63-4309-2A45-69544869D3AC}"/>
              </a:ext>
            </a:extLst>
          </p:cNvPr>
          <p:cNvSpPr txBox="1">
            <a:spLocks/>
          </p:cNvSpPr>
          <p:nvPr/>
        </p:nvSpPr>
        <p:spPr>
          <a:xfrm>
            <a:off x="1390650" y="-24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Ошибки ПО «АРМ ГИА-11»</a:t>
            </a:r>
          </a:p>
        </p:txBody>
      </p:sp>
      <p:pic>
        <p:nvPicPr>
          <p:cNvPr id="6" name="Рисунок 5" descr="Изображение выглядит как текст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CE52F9B-59FB-9B90-7223-9152EC1953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6" t="30303" r="15521" b="48014"/>
          <a:stretch/>
        </p:blipFill>
        <p:spPr>
          <a:xfrm>
            <a:off x="2533240" y="1523316"/>
            <a:ext cx="7125520" cy="31174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7A807D-BD65-CC66-58C6-5085F63B3FFC}"/>
              </a:ext>
            </a:extLst>
          </p:cNvPr>
          <p:cNvSpPr txBox="1"/>
          <p:nvPr/>
        </p:nvSpPr>
        <p:spPr>
          <a:xfrm>
            <a:off x="3790570" y="5031702"/>
            <a:ext cx="46108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systemctl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start gia11_cpd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4268A0B-7468-F148-C22C-F784D554B0FC}"/>
              </a:ext>
            </a:extLst>
          </p:cNvPr>
          <p:cNvSpPr/>
          <p:nvPr/>
        </p:nvSpPr>
        <p:spPr>
          <a:xfrm>
            <a:off x="3616991" y="5031702"/>
            <a:ext cx="4913748" cy="1184372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997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0AF23AF8-733F-2EC7-F9FC-8F0731C89619}"/>
              </a:ext>
            </a:extLst>
          </p:cNvPr>
          <p:cNvGrpSpPr/>
          <p:nvPr/>
        </p:nvGrpSpPr>
        <p:grpSpPr>
          <a:xfrm>
            <a:off x="596986" y="417605"/>
            <a:ext cx="6662795" cy="4468431"/>
            <a:chOff x="209060" y="482259"/>
            <a:chExt cx="7561808" cy="5365247"/>
          </a:xfrm>
        </p:grpSpPr>
        <p:pic>
          <p:nvPicPr>
            <p:cNvPr id="9" name="Рисунок 8" descr="Изображение выглядит как текст, программное обеспечение, Значок на компьютере, веб-страница&#10;&#10;Автоматически созданное описание">
              <a:extLst>
                <a:ext uri="{FF2B5EF4-FFF2-40B4-BE49-F238E27FC236}">
                  <a16:creationId xmlns:a16="http://schemas.microsoft.com/office/drawing/2014/main" id="{8483AF23-8FF9-536C-AEE8-3526D683A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060" y="482259"/>
              <a:ext cx="7561808" cy="536524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A4CD8ACA-8E1C-F66C-2FA5-E97DC28FD0C2}"/>
                </a:ext>
              </a:extLst>
            </p:cNvPr>
            <p:cNvSpPr/>
            <p:nvPr/>
          </p:nvSpPr>
          <p:spPr>
            <a:xfrm>
              <a:off x="649480" y="1004835"/>
              <a:ext cx="1469877" cy="21721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pic>
        <p:nvPicPr>
          <p:cNvPr id="11" name="Рисунок 10" descr="Изображение выглядит как текст, снимок экрана, программное обеспечение, Значок на компьютере&#10;&#10;Автоматически созданное описание">
            <a:extLst>
              <a:ext uri="{FF2B5EF4-FFF2-40B4-BE49-F238E27FC236}">
                <a16:creationId xmlns:a16="http://schemas.microsoft.com/office/drawing/2014/main" id="{71A4007A-09E2-AF61-DBC8-B84B70EE2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45" y="1779335"/>
            <a:ext cx="7228706" cy="4062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4612A6F-BE43-33D0-1A7F-AA360A5CCCFB}"/>
              </a:ext>
            </a:extLst>
          </p:cNvPr>
          <p:cNvSpPr txBox="1">
            <a:spLocks/>
          </p:cNvSpPr>
          <p:nvPr/>
        </p:nvSpPr>
        <p:spPr>
          <a:xfrm>
            <a:off x="8589818" y="160361"/>
            <a:ext cx="3208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Передача форм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VipNet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" name="object 10">
            <a:extLst>
              <a:ext uri="{FF2B5EF4-FFF2-40B4-BE49-F238E27FC236}">
                <a16:creationId xmlns:a16="http://schemas.microsoft.com/office/drawing/2014/main" id="{2DD03AFA-DF2D-C991-EF7E-A5C2ABF449C4}"/>
              </a:ext>
            </a:extLst>
          </p:cNvPr>
          <p:cNvSpPr txBox="1"/>
          <p:nvPr/>
        </p:nvSpPr>
        <p:spPr>
          <a:xfrm>
            <a:off x="8691418" y="2706205"/>
            <a:ext cx="339418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b="1" spc="-130" dirty="0">
                <a:solidFill>
                  <a:srgbClr val="0C255F"/>
                </a:solidFill>
                <a:latin typeface="Tahoma"/>
                <a:cs typeface="Tahoma"/>
              </a:rPr>
              <a:t>На компьютерах, где установлен </a:t>
            </a:r>
            <a:r>
              <a:rPr lang="en-US" sz="1600" b="1" spc="-130" dirty="0" err="1">
                <a:solidFill>
                  <a:srgbClr val="0C255F"/>
                </a:solidFill>
                <a:latin typeface="Tahoma"/>
                <a:cs typeface="Tahoma"/>
              </a:rPr>
              <a:t>VipNet</a:t>
            </a:r>
            <a:r>
              <a:rPr lang="ru-RU" sz="1600" b="1" spc="-130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lang="en-US" sz="1600" b="1" spc="-130" dirty="0">
                <a:solidFill>
                  <a:srgbClr val="0C255F"/>
                </a:solidFill>
                <a:latin typeface="Tahoma"/>
                <a:cs typeface="Tahoma"/>
              </a:rPr>
              <a:t>Client,</a:t>
            </a:r>
            <a:r>
              <a:rPr lang="ru-RU" sz="1600" b="1" spc="-130" dirty="0">
                <a:solidFill>
                  <a:srgbClr val="0C255F"/>
                </a:solidFill>
                <a:latin typeface="Tahoma"/>
                <a:cs typeface="Tahoma"/>
              </a:rPr>
              <a:t> операционную систему </a:t>
            </a:r>
            <a:r>
              <a:rPr lang="en-US" sz="1600" b="1" spc="-130" dirty="0">
                <a:solidFill>
                  <a:srgbClr val="00B050"/>
                </a:solidFill>
                <a:latin typeface="Tahoma"/>
                <a:cs typeface="Tahoma"/>
              </a:rPr>
              <a:t>Windows</a:t>
            </a:r>
            <a:r>
              <a:rPr lang="en-US" sz="1600" b="1" spc="-130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r>
              <a:rPr lang="ru-RU" sz="1600" b="1" spc="-130" dirty="0">
                <a:solidFill>
                  <a:srgbClr val="FF0000"/>
                </a:solidFill>
                <a:latin typeface="Tahoma"/>
                <a:cs typeface="Tahoma"/>
              </a:rPr>
              <a:t>не меняем</a:t>
            </a:r>
            <a:r>
              <a:rPr lang="ru-RU" sz="1600" b="1" spc="-130" dirty="0">
                <a:solidFill>
                  <a:srgbClr val="0C255F"/>
                </a:solidFill>
                <a:latin typeface="Tahoma"/>
                <a:cs typeface="Tahoma"/>
              </a:rPr>
              <a:t>!!!</a:t>
            </a:r>
            <a:r>
              <a:rPr lang="en-US" sz="1600" b="1" spc="-130" dirty="0">
                <a:solidFill>
                  <a:srgbClr val="0C255F"/>
                </a:solidFill>
                <a:latin typeface="Tahoma"/>
                <a:cs typeface="Tahoma"/>
              </a:rPr>
              <a:t> </a:t>
            </a:r>
            <a:endParaRPr sz="16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122739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F91C9A-1D41-DB26-4BDE-0EFCEAD7C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BC36E3-BA6E-3509-771C-730E1E592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290" y="1983075"/>
            <a:ext cx="7970135" cy="4351338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spc="4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spc="4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COKO08.RU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200" spc="41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spc="4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Почта: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spc="4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COKO08@MAIL.RU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3200" spc="41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spc="4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Тел: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spc="4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8(84722)39090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spc="4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8999259900</a:t>
            </a:r>
          </a:p>
          <a:p>
            <a:pPr lvl="1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49BBBA-86DF-BF00-6B86-EFD048064C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114" y="5313458"/>
            <a:ext cx="2826886" cy="1636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01E1A0-952C-1313-BAD8-D6EBB1F4F5D8}"/>
              </a:ext>
            </a:extLst>
          </p:cNvPr>
          <p:cNvSpPr txBox="1"/>
          <p:nvPr/>
        </p:nvSpPr>
        <p:spPr>
          <a:xfrm>
            <a:off x="1162290" y="1398300"/>
            <a:ext cx="69978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ru-RU" sz="3200" spc="4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информация:</a:t>
            </a:r>
          </a:p>
        </p:txBody>
      </p:sp>
    </p:spTree>
    <p:extLst>
      <p:ext uri="{BB962C8B-B14F-4D97-AF65-F5344CB8AC3E}">
        <p14:creationId xmlns:p14="http://schemas.microsoft.com/office/powerpoint/2010/main" val="12637999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3607</TotalTime>
  <Words>1355</Words>
  <Application>Microsoft Office PowerPoint</Application>
  <PresentationFormat>Широкоэкранный</PresentationFormat>
  <Paragraphs>159</Paragraphs>
  <Slides>22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3" baseType="lpstr">
      <vt:lpstr>Aptos</vt:lpstr>
      <vt:lpstr>Arial</vt:lpstr>
      <vt:lpstr>Arial MT</vt:lpstr>
      <vt:lpstr>Calibri</vt:lpstr>
      <vt:lpstr>Calibri Light</vt:lpstr>
      <vt:lpstr>Century Gothic</vt:lpstr>
      <vt:lpstr>Tahoma</vt:lpstr>
      <vt:lpstr>Times New Roman</vt:lpstr>
      <vt:lpstr>Verdana</vt:lpstr>
      <vt:lpstr>Wingdings</vt:lpstr>
      <vt:lpstr>Тема Office</vt:lpstr>
      <vt:lpstr>Региональное тренировочное мероприятие с использованием АРМ ГИА-11 в ППЭ на ОС Альт Образование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Инструкция для технического специалиста образовательной организации</dc:title>
  <dc:creator>user</dc:creator>
  <cp:lastModifiedBy>TavkhaevEV</cp:lastModifiedBy>
  <cp:revision>150</cp:revision>
  <dcterms:created xsi:type="dcterms:W3CDTF">2024-01-30T11:04:54Z</dcterms:created>
  <dcterms:modified xsi:type="dcterms:W3CDTF">2026-10-12T06:27:00Z</dcterms:modified>
</cp:coreProperties>
</file>