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86" r:id="rId3"/>
    <p:sldId id="283" r:id="rId4"/>
    <p:sldId id="284" r:id="rId5"/>
    <p:sldId id="282" r:id="rId6"/>
    <p:sldId id="285" r:id="rId7"/>
    <p:sldId id="262" r:id="rId8"/>
    <p:sldId id="281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2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DE3"/>
    <a:srgbClr val="E6D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95419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5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5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73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52470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19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64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78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19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420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547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2FA1340-9C92-422A-8C6B-73FC1731E34E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61F0548-432F-4CAD-ACB6-969C65A141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742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9C4705F-8014-CDE8-E170-18C22C81D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554" y="1742090"/>
            <a:ext cx="9118892" cy="3373820"/>
          </a:xfrm>
        </p:spPr>
        <p:txBody>
          <a:bodyPr anchor="ctr" anchorCtr="0">
            <a:norm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заполнения форм итогового  собеседования</a:t>
            </a:r>
            <a:b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 2025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644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31105-125C-C254-DB8C-7B23FEA6C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2445"/>
            <a:ext cx="11011948" cy="946297"/>
          </a:xfrm>
          <a:noFill/>
        </p:spPr>
        <p:txBody>
          <a:bodyPr>
            <a:normAutofit/>
          </a:bodyPr>
          <a:lstStyle/>
          <a:p>
            <a:pPr algn="ctr"/>
            <a:r>
              <a:rPr kumimoji="0" lang="ru-RU" sz="2400" b="1" u="none" strike="noStrike" kern="0" cap="none" spc="-1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ФОРМЫ</a:t>
            </a:r>
            <a:r>
              <a:rPr lang="ru-RU" sz="2400" b="1" kern="0" spc="-15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ИТОГОВОГО СОБЕСЕДОВАНИЯ ПО РУССКОМУ ЯЗЫКУ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F8547F-0737-8F86-FFF3-9CEE3E3B6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0235" y="1568742"/>
            <a:ext cx="10452682" cy="3959604"/>
          </a:xfrm>
          <a:ln w="34925">
            <a:noFill/>
          </a:ln>
        </p:spPr>
        <p:txBody>
          <a:bodyPr anchor="ctr">
            <a:normAutofit/>
          </a:bodyPr>
          <a:lstStyle/>
          <a:p>
            <a:pPr marL="372110" lvl="0" indent="-360045" algn="just" defTabSz="914400">
              <a:spcBef>
                <a:spcPts val="100"/>
              </a:spcBef>
              <a:buClrTx/>
              <a:buSzTx/>
              <a:buFont typeface="Wingdings" panose="05000000000000000000" pitchFamily="2" charset="2"/>
              <a:buChar char="Ø"/>
              <a:tabLst>
                <a:tab pos="372745" algn="l"/>
                <a:tab pos="1363980" algn="l"/>
                <a:tab pos="4202430" algn="l"/>
                <a:tab pos="5610860" algn="l"/>
                <a:tab pos="7640955" algn="l"/>
                <a:tab pos="8086090" algn="l"/>
              </a:tabLst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</a:t>
            </a:r>
            <a:r>
              <a:rPr kumimoji="0" lang="ru-RU" sz="18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С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-</a:t>
            </a:r>
            <a:r>
              <a:rPr kumimoji="0" lang="ru-RU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0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1 «Список </a:t>
            </a:r>
            <a:r>
              <a:rPr kumimoji="0" lang="ru-RU" sz="1800" b="1" i="1" u="none" strike="noStrike" kern="1200" cap="none" spc="-22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800" b="1" i="1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у</a:t>
            </a:r>
            <a:r>
              <a:rPr kumimoji="0" lang="ru-RU" sz="18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ч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ас</a:t>
            </a:r>
            <a:r>
              <a:rPr kumimoji="0" lang="ru-RU" sz="1800" b="1" i="1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т</a:t>
            </a:r>
            <a:r>
              <a:rPr kumimoji="0" lang="ru-RU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ни</a:t>
            </a:r>
            <a:r>
              <a:rPr kumimoji="0" lang="ru-RU" sz="1800" b="1" i="1" u="none" strike="noStrike" kern="1200" cap="none" spc="-13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к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ов </a:t>
            </a:r>
            <a:r>
              <a:rPr kumimoji="0" lang="ru-RU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ИС-9</a:t>
            </a:r>
            <a:r>
              <a:rPr lang="ru-RU" sz="18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kumimoji="0" lang="ru-RU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п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о </a:t>
            </a:r>
            <a:r>
              <a:rPr kumimoji="0" lang="ru-RU" sz="1800" b="1" i="1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ОО</a:t>
            </a:r>
            <a:r>
              <a:rPr lang="ru-RU" sz="18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kumimoji="0" lang="ru-RU" sz="1800" b="1" i="1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(местам</a:t>
            </a:r>
            <a:r>
              <a:rPr kumimoji="0" lang="ru-RU" sz="1800" b="1" i="1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8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проведения)»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cs typeface="Times New Roman"/>
            </a:endParaRPr>
          </a:p>
          <a:p>
            <a:pPr marL="355600" marR="7620" lvl="0" indent="-342900" algn="just" defTabSz="914400">
              <a:spcBef>
                <a:spcPts val="994"/>
              </a:spcBef>
              <a:buClrTx/>
              <a:buSzTx/>
              <a:buFont typeface="Wingdings" panose="05000000000000000000" pitchFamily="2" charset="2"/>
              <a:buChar char="Ø"/>
              <a:tabLst>
                <a:tab pos="372745" algn="l"/>
                <a:tab pos="1797050" algn="l"/>
                <a:tab pos="3908425" algn="l"/>
                <a:tab pos="5185410" algn="l"/>
                <a:tab pos="7247890" algn="l"/>
              </a:tabLst>
              <a:defRPr/>
            </a:pPr>
            <a:r>
              <a:rPr kumimoji="0" lang="ru-RU" sz="1800" b="1" i="1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</a:t>
            </a:r>
            <a:r>
              <a:rPr kumimoji="0" lang="ru-RU" sz="18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С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-02 «В</a:t>
            </a:r>
            <a:r>
              <a:rPr kumimoji="0" lang="ru-RU" sz="1800" b="1" i="1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е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д</a:t>
            </a:r>
            <a:r>
              <a:rPr kumimoji="0" lang="ru-RU" sz="1800" b="1" i="1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о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м</a:t>
            </a:r>
            <a:r>
              <a:rPr kumimoji="0" lang="ru-RU" sz="1800" b="1" i="1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о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сть </a:t>
            </a:r>
            <a:r>
              <a:rPr kumimoji="0" lang="ru-RU" sz="1800" b="1" i="1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у</a:t>
            </a:r>
            <a:r>
              <a:rPr kumimoji="0" lang="ru-RU" sz="18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ч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е</a:t>
            </a:r>
            <a:r>
              <a:rPr kumimoji="0" lang="ru-RU" sz="1800" b="1" i="1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т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а</a:t>
            </a:r>
            <a:r>
              <a:rPr lang="ru-RU" sz="18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kumimoji="0" lang="ru-RU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про</a:t>
            </a:r>
            <a:r>
              <a:rPr kumimoji="0" lang="ru-RU" sz="1800" b="1" i="1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в</a:t>
            </a:r>
            <a:r>
              <a:rPr kumimoji="0" lang="ru-RU" sz="1800" b="1" i="1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е</a:t>
            </a:r>
            <a:r>
              <a:rPr kumimoji="0" lang="ru-RU" sz="1800" b="1" i="1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д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ения</a:t>
            </a:r>
            <a:r>
              <a:rPr lang="ru-RU" sz="18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kumimoji="0" lang="ru-RU" sz="18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ИС-9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в</a:t>
            </a:r>
            <a:r>
              <a:rPr kumimoji="0" lang="ru-RU" sz="18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800" b="1" i="1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аудитории»</a:t>
            </a:r>
            <a:r>
              <a:rPr lang="ru-RU" sz="18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kumimoji="0" lang="ru-RU" sz="1800" b="1" i="1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cs typeface="Times New Roman"/>
            </a:endParaRPr>
          </a:p>
          <a:p>
            <a:pPr marL="355600" marR="7620" lvl="0" indent="-342900" algn="just" defTabSz="914400" rtl="0" eaLnBrk="1" fontAlgn="auto" latinLnBrk="0" hangingPunct="1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372745" algn="l"/>
                <a:tab pos="1797050" algn="l"/>
                <a:tab pos="3908425" algn="l"/>
                <a:tab pos="5185410" algn="l"/>
                <a:tab pos="7247890" algn="l"/>
              </a:tabLst>
              <a:defRPr/>
            </a:pPr>
            <a:r>
              <a:rPr kumimoji="0" lang="ru-RU" sz="1800" b="1" i="1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ИС-04 «Форма черновика для внесения первичной информации по оцениванию ответов участников ИС экспертами»</a:t>
            </a:r>
          </a:p>
          <a:p>
            <a:pPr marL="355600" marR="7620" lvl="0" indent="-342900" algn="just" defTabSz="914400" rtl="0" eaLnBrk="1" fontAlgn="auto" latinLnBrk="0" hangingPunct="1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372745" algn="l"/>
                <a:tab pos="1797050" algn="l"/>
                <a:tab pos="3908425" algn="l"/>
                <a:tab pos="5185410" algn="l"/>
                <a:tab pos="7247890" algn="l"/>
              </a:tabLst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ИС-08 «Акт о досрочном завершении ИС-9 по объективным причинам» </a:t>
            </a:r>
          </a:p>
          <a:p>
            <a:pPr marL="355600" marR="7620" algn="just" defTabSz="914400">
              <a:spcBef>
                <a:spcPts val="994"/>
              </a:spcBef>
              <a:buClrTx/>
              <a:buSzTx/>
              <a:buFont typeface="Wingdings" panose="05000000000000000000" pitchFamily="2" charset="2"/>
              <a:buChar char="Ø"/>
              <a:tabLst>
                <a:tab pos="372745" algn="l"/>
                <a:tab pos="1797050" algn="l"/>
                <a:tab pos="3908425" algn="l"/>
                <a:tab pos="5185410" algn="l"/>
                <a:tab pos="7247890" algn="l"/>
              </a:tabLst>
              <a:defRPr/>
            </a:pPr>
            <a:r>
              <a:rPr lang="ru-RU" sz="1800" b="1" i="1" spc="-5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ИС</a:t>
            </a:r>
            <a:r>
              <a:rPr lang="ru-RU" sz="1800" b="1" i="1" spc="-15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-09 «Акт об удалении участника итогового собеседования»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29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482FF-B0B9-4E54-8889-54D5792F9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410" y="360202"/>
            <a:ext cx="9601200" cy="1485900"/>
          </a:xfrm>
        </p:spPr>
        <p:txBody>
          <a:bodyPr>
            <a:normAutofit/>
          </a:bodyPr>
          <a:lstStyle/>
          <a:p>
            <a:r>
              <a:rPr kumimoji="0" lang="ru-RU" sz="2400" b="1" i="0" u="none" strike="noStrike" kern="0" cap="none" spc="-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ИС-01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400" b="1" i="0" u="none" strike="noStrike" kern="0" cap="none" spc="-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Список</a:t>
            </a:r>
            <a:r>
              <a:rPr kumimoji="0" lang="ru-RU" sz="2400" b="1" i="0" u="none" strike="noStrike" kern="0" cap="none" spc="2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400" b="1" i="0" u="none" strike="noStrike" kern="0" cap="none" spc="-1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участников</a:t>
            </a:r>
            <a:r>
              <a:rPr kumimoji="0" lang="ru-RU" sz="2400" b="1" i="0" u="none" strike="noStrike" kern="0" cap="none" spc="1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ИС </a:t>
            </a:r>
            <a:r>
              <a:rPr kumimoji="0" lang="ru-RU" sz="2400" b="1" i="0" u="none" strike="noStrike" kern="0" cap="none" spc="-58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400" b="1" i="0" u="none" strike="noStrike" kern="0" cap="none" spc="-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по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ОО</a:t>
            </a:r>
            <a:r>
              <a:rPr kumimoji="0" lang="ru-RU" sz="2400" b="1" i="0" u="none" strike="noStrike" kern="0" cap="none" spc="-2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400" b="1" i="0" u="none" strike="noStrike" kern="0" cap="none" spc="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(местам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400" b="1" i="0" u="none" strike="noStrike" kern="0" cap="none" spc="-1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cs typeface="Times New Roman"/>
              </a:rPr>
              <a:t>проведения)</a:t>
            </a:r>
            <a:endParaRPr lang="ru-RU" sz="24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685EBF-3AC5-4D80-BF45-250960ED9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866" y="1846102"/>
            <a:ext cx="6726913" cy="3961309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D19C302-32F3-48B0-AF2F-36FD1A1F2D04}"/>
              </a:ext>
            </a:extLst>
          </p:cNvPr>
          <p:cNvSpPr/>
          <p:nvPr/>
        </p:nvSpPr>
        <p:spPr>
          <a:xfrm>
            <a:off x="1527472" y="1602651"/>
            <a:ext cx="3423487" cy="1482737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Предзаполняемые</a:t>
            </a:r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поля формы ИС-01 – «Субъект РФ», «Код МСУ», «Код ОО», «ФИО участника», «Серия и номер документа», «Класс»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ABC5F62-E326-4A67-BA40-58CCCD9140C4}"/>
              </a:ext>
            </a:extLst>
          </p:cNvPr>
          <p:cNvSpPr/>
          <p:nvPr/>
        </p:nvSpPr>
        <p:spPr>
          <a:xfrm>
            <a:off x="1467296" y="4513980"/>
            <a:ext cx="3423486" cy="1482737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Ответственный </a:t>
            </a:r>
            <a:r>
              <a:rPr lang="ru-RU" sz="1400" b="1" i="1" u="sng" spc="5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1400" b="1" i="1" u="sng" spc="-1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организатор</a:t>
            </a:r>
            <a:r>
              <a:rPr lang="ru-RU" sz="1400" b="1" i="1" u="sng" spc="1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1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ОО </a:t>
            </a:r>
            <a:r>
              <a:rPr lang="ru-RU" sz="1400" b="1" i="1" u="sng" spc="5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распределяет</a:t>
            </a:r>
            <a:r>
              <a:rPr lang="ru-RU" sz="1400" b="1" spc="-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участников </a:t>
            </a:r>
            <a:r>
              <a:rPr lang="ru-RU" sz="1400" b="1" spc="-43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ИС</a:t>
            </a:r>
            <a:r>
              <a:rPr lang="ru-RU"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по</a:t>
            </a:r>
            <a:r>
              <a:rPr lang="ru-RU"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аудиториям</a:t>
            </a:r>
            <a:r>
              <a:rPr lang="ru-RU" sz="1400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проведения </a:t>
            </a:r>
            <a:r>
              <a:rPr lang="ru-RU" sz="1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ИС, </a:t>
            </a:r>
            <a:r>
              <a:rPr lang="ru-RU" sz="14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заполняет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1400" b="1" spc="-1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«Номер </a:t>
            </a:r>
            <a:r>
              <a:rPr lang="ru-RU" sz="1400" b="1" spc="-2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аудитории/отметка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о</a:t>
            </a:r>
            <a:r>
              <a:rPr lang="ru-RU" sz="1400" b="1" spc="-5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1400" b="1" spc="-1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неявке»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3BF711DE-E955-44CE-B333-1FAFE74EFED1}"/>
              </a:ext>
            </a:extLst>
          </p:cNvPr>
          <p:cNvCxnSpPr/>
          <p:nvPr/>
        </p:nvCxnSpPr>
        <p:spPr>
          <a:xfrm>
            <a:off x="3431097" y="6073629"/>
            <a:ext cx="0" cy="46139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CA5ABBAC-710B-4236-A82F-57F319882D81}"/>
              </a:ext>
            </a:extLst>
          </p:cNvPr>
          <p:cNvCxnSpPr/>
          <p:nvPr/>
        </p:nvCxnSpPr>
        <p:spPr>
          <a:xfrm>
            <a:off x="3431097" y="6535024"/>
            <a:ext cx="762559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2401655E-9CEC-456E-B5E7-C1A4935410C0}"/>
              </a:ext>
            </a:extLst>
          </p:cNvPr>
          <p:cNvCxnSpPr/>
          <p:nvPr/>
        </p:nvCxnSpPr>
        <p:spPr>
          <a:xfrm flipV="1">
            <a:off x="11048301" y="5704514"/>
            <a:ext cx="0" cy="83051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30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C8E3A30-5940-42F3-859D-84BE39F23EFD}"/>
              </a:ext>
            </a:extLst>
          </p:cNvPr>
          <p:cNvSpPr txBox="1">
            <a:spLocks/>
          </p:cNvSpPr>
          <p:nvPr/>
        </p:nvSpPr>
        <p:spPr>
          <a:xfrm>
            <a:off x="254322" y="250062"/>
            <a:ext cx="10315807" cy="8718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kern="0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ИС-02 </a:t>
            </a:r>
            <a:r>
              <a:rPr lang="ru-RU" sz="2400" b="1" kern="0" spc="-15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Ведомость </a:t>
            </a:r>
            <a:r>
              <a:rPr lang="ru-RU" sz="2400" b="1" kern="0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учета </a:t>
            </a:r>
            <a:r>
              <a:rPr lang="ru-RU" sz="2400" b="1" kern="0" spc="-15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проведения </a:t>
            </a:r>
            <a:r>
              <a:rPr lang="ru-RU" sz="2400" b="1" kern="0" spc="-10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2400" b="1" kern="0" spc="-30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ИС-9 </a:t>
            </a:r>
            <a:r>
              <a:rPr lang="ru-RU" sz="2400" b="1" kern="0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в</a:t>
            </a:r>
            <a:r>
              <a:rPr lang="en-US" sz="2400" b="1" kern="0" spc="-10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2400" b="1" kern="0" spc="-40" dirty="0"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аудитории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F828AA-F4CC-45D6-8BEA-AFD6B3D9F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178" y="950403"/>
            <a:ext cx="6667500" cy="54102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59B6789-2225-470D-8901-4B53237143D4}"/>
              </a:ext>
            </a:extLst>
          </p:cNvPr>
          <p:cNvSpPr/>
          <p:nvPr/>
        </p:nvSpPr>
        <p:spPr>
          <a:xfrm>
            <a:off x="1527471" y="1225147"/>
            <a:ext cx="3423487" cy="1482737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Предзаполняемые</a:t>
            </a:r>
            <a:r>
              <a:rPr lang="ru-RU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поля формы ИС-02 – «Субъект РФ», «Код МСУ», «Код ОО»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131C5D2-CAF8-44FE-8843-1E0759990986}"/>
              </a:ext>
            </a:extLst>
          </p:cNvPr>
          <p:cNvSpPr/>
          <p:nvPr/>
        </p:nvSpPr>
        <p:spPr>
          <a:xfrm>
            <a:off x="1527471" y="3318023"/>
            <a:ext cx="3423486" cy="1762860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Собеседником </a:t>
            </a: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заполняется</a:t>
            </a:r>
            <a:r>
              <a:rPr lang="ru-RU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«ФИО участника», «Серия и номер документа», «Класс»</a:t>
            </a: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 «Аудитория», «Время начала и завершения ИС-9», «Не завершил по объективным причинам», «Удален за нарушения требований»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A0A9556-849D-455F-BC5F-65E2C16DA128}"/>
              </a:ext>
            </a:extLst>
          </p:cNvPr>
          <p:cNvSpPr/>
          <p:nvPr/>
        </p:nvSpPr>
        <p:spPr>
          <a:xfrm>
            <a:off x="1527471" y="5410899"/>
            <a:ext cx="3423486" cy="1091620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Участник ИС-9 ставит подпись в поле «Подпись участника»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D99A9CE-B361-470D-A984-094A815B34B3}"/>
              </a:ext>
            </a:extLst>
          </p:cNvPr>
          <p:cNvCxnSpPr>
            <a:cxnSpLocks/>
          </p:cNvCxnSpPr>
          <p:nvPr/>
        </p:nvCxnSpPr>
        <p:spPr>
          <a:xfrm>
            <a:off x="4950957" y="5848178"/>
            <a:ext cx="652518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C0012FC2-C1AB-47C1-A8CC-4C4078B09A3E}"/>
              </a:ext>
            </a:extLst>
          </p:cNvPr>
          <p:cNvCxnSpPr>
            <a:cxnSpLocks/>
          </p:cNvCxnSpPr>
          <p:nvPr/>
        </p:nvCxnSpPr>
        <p:spPr>
          <a:xfrm flipV="1">
            <a:off x="11476139" y="5410899"/>
            <a:ext cx="0" cy="43727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97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15B9B-2141-418C-A423-E2F66215C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928" y="109756"/>
            <a:ext cx="9601200" cy="62288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ИС-04 Форма черновика для внесения первичной информации по оцениванию ответов участников ИС экспертами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D380D2B-7D01-4E41-8D7D-CB93E067C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499" y="1167575"/>
            <a:ext cx="7372742" cy="5187117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C5645E5-18CE-4FAB-8295-4B444F77804F}"/>
              </a:ext>
            </a:extLst>
          </p:cNvPr>
          <p:cNvSpPr/>
          <p:nvPr/>
        </p:nvSpPr>
        <p:spPr>
          <a:xfrm>
            <a:off x="910205" y="1243834"/>
            <a:ext cx="3423486" cy="1482737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«ИС-04 Форма черновика для внесения первичной информации по оцениванию ответов участников ИС экспертами» заполняется </a:t>
            </a:r>
            <a:r>
              <a:rPr lang="ru-RU" sz="1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ЭКСПЕРТОМ!</a:t>
            </a:r>
            <a:endParaRPr lang="ru-RU" sz="14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2CC8CA7-7DFC-4580-B0D4-00F311172DF2}"/>
              </a:ext>
            </a:extLst>
          </p:cNvPr>
          <p:cNvSpPr/>
          <p:nvPr/>
        </p:nvSpPr>
        <p:spPr>
          <a:xfrm>
            <a:off x="910205" y="5364791"/>
            <a:ext cx="3423486" cy="998290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Ответы участников ИС оцениваются экспертом </a:t>
            </a:r>
            <a:r>
              <a:rPr lang="ru-RU" sz="14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по 13 критериям!</a:t>
            </a:r>
            <a:endParaRPr lang="ru-RU" sz="1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C6C20FD-6768-4A36-90F8-E50A870C04DB}"/>
              </a:ext>
            </a:extLst>
          </p:cNvPr>
          <p:cNvSpPr/>
          <p:nvPr/>
        </p:nvSpPr>
        <p:spPr>
          <a:xfrm>
            <a:off x="910205" y="3124968"/>
            <a:ext cx="3423486" cy="1841315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ВАЖНО</a:t>
            </a: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: Исключён критерий оценивания </a:t>
            </a:r>
            <a:r>
              <a:rPr lang="ru-RU" sz="1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«Богатство речи» (ранее Р4), </a:t>
            </a: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при этом обозначенные ранее подходы к оцениванию речевых повторов сохраняются при оценивании соблюдения речевых норм.</a:t>
            </a:r>
          </a:p>
        </p:txBody>
      </p:sp>
    </p:spTree>
    <p:extLst>
      <p:ext uri="{BB962C8B-B14F-4D97-AF65-F5344CB8AC3E}">
        <p14:creationId xmlns:p14="http://schemas.microsoft.com/office/powerpoint/2010/main" val="288486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D380D2B-7D01-4E41-8D7D-CB93E067C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124" y="202841"/>
            <a:ext cx="9320169" cy="6557236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C5645E5-18CE-4FAB-8295-4B444F77804F}"/>
              </a:ext>
            </a:extLst>
          </p:cNvPr>
          <p:cNvSpPr/>
          <p:nvPr/>
        </p:nvSpPr>
        <p:spPr>
          <a:xfrm>
            <a:off x="6096000" y="2413981"/>
            <a:ext cx="2194498" cy="1015019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Максимальный балл за оценивание диалога увеличен до 3 баллов</a:t>
            </a:r>
            <a:r>
              <a:rPr lang="ru-RU" sz="1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404F014D-3ED5-4043-B648-B315AFC7F5DC}"/>
              </a:ext>
            </a:extLst>
          </p:cNvPr>
          <p:cNvCxnSpPr/>
          <p:nvPr/>
        </p:nvCxnSpPr>
        <p:spPr>
          <a:xfrm flipV="1">
            <a:off x="7130642" y="1954635"/>
            <a:ext cx="0" cy="4194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7F9D644-0610-4422-92D9-4E5F5FDE6F9D}"/>
              </a:ext>
            </a:extLst>
          </p:cNvPr>
          <p:cNvSpPr/>
          <p:nvPr/>
        </p:nvSpPr>
        <p:spPr>
          <a:xfrm>
            <a:off x="7394196" y="3649239"/>
            <a:ext cx="2462169" cy="1702965"/>
          </a:xfrm>
          <a:prstGeom prst="rect">
            <a:avLst/>
          </a:prstGeo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08279" marR="203835" indent="1270" algn="ctr" defTabSz="914400">
              <a:spcBef>
                <a:spcPts val="300"/>
              </a:spcBef>
            </a:pPr>
            <a:r>
              <a:rPr lang="ru-RU" sz="11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Убрали критерий Р5  «Соблюдение фактологической точности» переименован по аналогии с тем, как подобный критерий представлен в ОГЭ и ЕГЭ по русскому языку: «Фактическая точность речи» (Р4).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1802EA8D-3B7B-4629-8F15-311C20ADA611}"/>
              </a:ext>
            </a:extLst>
          </p:cNvPr>
          <p:cNvCxnSpPr>
            <a:cxnSpLocks/>
          </p:cNvCxnSpPr>
          <p:nvPr/>
        </p:nvCxnSpPr>
        <p:spPr>
          <a:xfrm flipV="1">
            <a:off x="8625280" y="2021748"/>
            <a:ext cx="1" cy="16274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69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31105-125C-C254-DB8C-7B23FEA6C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443" y="378620"/>
            <a:ext cx="10555525" cy="1320800"/>
          </a:xfrm>
        </p:spPr>
        <p:txBody>
          <a:bodyPr/>
          <a:lstStyle/>
          <a:p>
            <a:pPr algn="ctr"/>
            <a:r>
              <a:rPr kumimoji="0" lang="ru-RU" sz="2400" b="1" i="0" u="none" strike="noStrike" kern="0" cap="none" spc="-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ИС-08 Акт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о </a:t>
            </a:r>
            <a:r>
              <a:rPr kumimoji="0" lang="ru-RU" sz="2400" b="1" i="0" u="none" strike="noStrike" kern="0" cap="none" spc="-1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досрочном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завершении </a:t>
            </a:r>
            <a:r>
              <a:rPr kumimoji="0" lang="ru-RU" sz="2400" b="1" i="0" u="none" strike="noStrike" kern="0" cap="none" spc="-58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400" b="1" i="0" u="none" strike="noStrike" kern="0" cap="none" spc="-3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итогового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cs typeface="Times New Roman"/>
              </a:rPr>
              <a:t> собеседования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F8547F-0737-8F86-FFF3-9CEE3E3B6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6345" y="2390862"/>
            <a:ext cx="5402510" cy="1870745"/>
          </a:xfr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152401" marR="147955" lvl="0" indent="0" algn="ctr" defTabSz="914400" rtl="0" eaLnBrk="1" fontAlgn="auto" latinLnBrk="0" hangingPunct="1">
              <a:lnSpc>
                <a:spcPct val="100000"/>
              </a:lnSpc>
              <a:spcBef>
                <a:spcPts val="309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Заполняется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в случае, 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если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участник </a:t>
            </a:r>
            <a:r>
              <a:rPr kumimoji="0" lang="ru-RU" sz="1400" b="1" i="1" u="none" strike="noStrike" kern="1200" cap="none" spc="-38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по </a:t>
            </a: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состоянию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здоровья </a:t>
            </a: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или другим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объективным</a:t>
            </a:r>
            <a:r>
              <a:rPr kumimoji="0" lang="ru-RU" sz="1400" b="1" i="1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причинам</a:t>
            </a:r>
            <a:r>
              <a:rPr kumimoji="0" lang="ru-RU" sz="1400" b="1" i="1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не </a:t>
            </a:r>
            <a:r>
              <a:rPr kumimoji="0" lang="ru-RU" sz="1400" b="1" i="1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может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завершить</a:t>
            </a:r>
            <a:r>
              <a:rPr kumimoji="0" lang="ru-RU" sz="1400" b="1" i="1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ИС-9 !</a:t>
            </a:r>
          </a:p>
          <a:p>
            <a:pPr marL="152401" marR="147955" lvl="0" indent="0" algn="ctr" defTabSz="914400" rtl="0" eaLnBrk="1" fontAlgn="auto" latinLnBrk="0" hangingPunct="1">
              <a:lnSpc>
                <a:spcPct val="100000"/>
              </a:lnSpc>
              <a:spcBef>
                <a:spcPts val="309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ru-RU" sz="1400" b="1" i="1" spc="-1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Экзаменатор-собеседник вносит соответствующую отметку «Х» в ведомость ИС-02</a:t>
            </a:r>
            <a:endParaRPr kumimoji="0" lang="ru-RU" sz="1400" b="1" i="1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6" name="object 14">
            <a:extLst>
              <a:ext uri="{FF2B5EF4-FFF2-40B4-BE49-F238E27FC236}">
                <a16:creationId xmlns:a16="http://schemas.microsoft.com/office/drawing/2014/main" id="{3482B6D8-7789-66D8-7583-00B3B6009B2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9842" y="1039020"/>
            <a:ext cx="5134969" cy="5615940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6708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31105-125C-C254-DB8C-7B23FEA6C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345" y="285615"/>
            <a:ext cx="8596668" cy="1320800"/>
          </a:xfrm>
        </p:spPr>
        <p:txBody>
          <a:bodyPr/>
          <a:lstStyle/>
          <a:p>
            <a:pPr algn="ctr"/>
            <a:r>
              <a:rPr kumimoji="0" lang="ru-RU" sz="2400" b="1" i="0" u="none" strike="noStrike" kern="0" cap="none" spc="-5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ИС-09 Акт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AB30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Times New Roman"/>
              </a:rPr>
              <a:t>об удалении участника итогового собеседования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F8547F-0737-8F86-FFF3-9CEE3E3B6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6345" y="2390862"/>
            <a:ext cx="5402510" cy="1870745"/>
          </a:xfrm>
          <a:solidFill>
            <a:srgbClr val="EFEDE3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152401" marR="147955" lvl="0" indent="0" algn="ctr" defTabSz="914400" rtl="0" eaLnBrk="1" fontAlgn="auto" latinLnBrk="0" hangingPunct="1">
              <a:lnSpc>
                <a:spcPct val="100000"/>
              </a:lnSpc>
              <a:spcBef>
                <a:spcPts val="309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Заполняется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в случае, 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если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участник </a:t>
            </a:r>
            <a:r>
              <a:rPr kumimoji="0" lang="ru-RU" sz="1400" b="1" i="1" u="none" strike="noStrike" kern="1200" cap="none" spc="-38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14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во время проведения ИС нарушил установленные требования Порядка </a:t>
            </a:r>
            <a:r>
              <a:rPr kumimoji="0" lang="ru-RU" sz="14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!</a:t>
            </a:r>
          </a:p>
          <a:p>
            <a:pPr marL="152401" marR="147955" lvl="0" indent="0" algn="ctr" defTabSz="914400" rtl="0" eaLnBrk="1" fontAlgn="auto" latinLnBrk="0" hangingPunct="1">
              <a:lnSpc>
                <a:spcPct val="100000"/>
              </a:lnSpc>
              <a:spcBef>
                <a:spcPts val="309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ru-RU" sz="1400" b="1" i="1" spc="-1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152401" marR="147955" lvl="0" indent="0" algn="ctr" defTabSz="914400" rtl="0" eaLnBrk="1" fontAlgn="auto" latinLnBrk="0" hangingPunct="1">
              <a:lnSpc>
                <a:spcPct val="100000"/>
              </a:lnSpc>
              <a:spcBef>
                <a:spcPts val="309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ru-RU" sz="1400" b="1" i="1" spc="-1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Экзаменатор-собеседник вносит соответствующую отметку «Х» в ведомость ИС-02 «Ведомость учета проведения ИС в аудитории»</a:t>
            </a:r>
            <a:endParaRPr kumimoji="0" lang="ru-RU" sz="1400" b="1" i="1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5CD0A8-A428-4864-A521-CCDD012D9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238" y="755008"/>
            <a:ext cx="4334417" cy="596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8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868570" y="1233524"/>
            <a:ext cx="8596668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spcBef>
                <a:spcPct val="0"/>
              </a:spcBef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КОНТАКТЫ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868570" y="2623657"/>
            <a:ext cx="8596668" cy="261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ct val="20000"/>
              </a:spcBef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ГОРЯЧАЯ ЛИНИЯ БУ РК «ЦОКО» РЦОИ:</a:t>
            </a:r>
          </a:p>
          <a:p>
            <a:pPr algn="ctr" defTabSz="914400">
              <a:spcBef>
                <a:spcPct val="20000"/>
              </a:spcBef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Телефоны: 8-84722-3-90-90</a:t>
            </a:r>
          </a:p>
          <a:p>
            <a:pPr algn="ctr" defTabSz="914400">
              <a:spcBef>
                <a:spcPct val="2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coko08@mail.ru</a:t>
            </a:r>
            <a:endParaRPr lang="ru-RU" sz="3200" b="1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681280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2428</TotalTime>
  <Words>413</Words>
  <Application>Microsoft Office PowerPoint</Application>
  <PresentationFormat>Широкоэкранный</PresentationFormat>
  <Paragraphs>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Franklin Gothic Book</vt:lpstr>
      <vt:lpstr>Times New Roman</vt:lpstr>
      <vt:lpstr>Wingdings</vt:lpstr>
      <vt:lpstr>Уголки</vt:lpstr>
      <vt:lpstr>Инструкция заполнения форм итогового  собеседования по русскому языку 2025 г.</vt:lpstr>
      <vt:lpstr>ФОРМЫ ИТОГОВОГО СОБЕСЕДОВАНИЯ ПО РУССКОМУ ЯЗЫКУ</vt:lpstr>
      <vt:lpstr>ИС-01 Список участников ИС  по ОО (местам проведения)</vt:lpstr>
      <vt:lpstr>Презентация PowerPoint</vt:lpstr>
      <vt:lpstr>ИС-04 Форма черновика для внесения первичной информации по оцениванию ответов участников ИС экспертами</vt:lpstr>
      <vt:lpstr>Презентация PowerPoint</vt:lpstr>
      <vt:lpstr>ИС-08 Акт о досрочном завершении  итогового собеседования</vt:lpstr>
      <vt:lpstr>ИС-09 Акт об удалении участника итогового собеседования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заполнения форм, бланков итогового собеседования по русскому языку</dc:title>
  <dc:creator>user</dc:creator>
  <cp:lastModifiedBy>TavkhaevEV</cp:lastModifiedBy>
  <cp:revision>126</cp:revision>
  <dcterms:created xsi:type="dcterms:W3CDTF">2022-12-06T07:46:11Z</dcterms:created>
  <dcterms:modified xsi:type="dcterms:W3CDTF">2025-01-27T06:59:29Z</dcterms:modified>
</cp:coreProperties>
</file>