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85" r:id="rId3"/>
    <p:sldId id="334" r:id="rId4"/>
    <p:sldId id="335" r:id="rId5"/>
    <p:sldId id="268" r:id="rId6"/>
    <p:sldId id="286" r:id="rId7"/>
    <p:sldId id="338" r:id="rId8"/>
    <p:sldId id="337" r:id="rId9"/>
    <p:sldId id="278" r:id="rId10"/>
    <p:sldId id="280" r:id="rId11"/>
    <p:sldId id="341" r:id="rId12"/>
    <p:sldId id="339" r:id="rId13"/>
    <p:sldId id="272" r:id="rId14"/>
    <p:sldId id="273" r:id="rId15"/>
    <p:sldId id="277" r:id="rId16"/>
    <p:sldId id="343" r:id="rId17"/>
    <p:sldId id="279" r:id="rId18"/>
    <p:sldId id="344" r:id="rId19"/>
    <p:sldId id="281" r:id="rId20"/>
    <p:sldId id="282" r:id="rId21"/>
    <p:sldId id="287" r:id="rId22"/>
    <p:sldId id="345" r:id="rId23"/>
    <p:sldId id="346" r:id="rId24"/>
    <p:sldId id="284" r:id="rId25"/>
    <p:sldId id="283" r:id="rId26"/>
    <p:sldId id="288" r:id="rId27"/>
    <p:sldId id="289" r:id="rId28"/>
    <p:sldId id="290" r:id="rId29"/>
    <p:sldId id="260" r:id="rId30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F5050"/>
    <a:srgbClr val="F95D82"/>
    <a:srgbClr val="403767"/>
    <a:srgbClr val="594D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62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40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AD163-6673-4B01-A1B3-39C983268A8F}" type="datetimeFigureOut">
              <a:rPr lang="ru-RU" smtClean="0"/>
              <a:pPr/>
              <a:t>07.05.2025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31983-4854-4B50-82E3-0B07263DE1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069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31983-4854-4B50-82E3-0B07263DE17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905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8EA13-D9A6-4BAE-B522-FC219645DE9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327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6854F6-0772-4A82-8E5A-AE581C88C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847E8F-AA34-4072-BD5C-E2C1C2978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78994A-B2AF-4936-9FAB-C9C8C2CD8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21F48B-6364-45C1-826F-9767AC40B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659E77-7D6F-4D32-AC9F-E1947124A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796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14A095-D287-4981-8A20-2DC7CB095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2E0C89-B8F5-4CBF-A348-309D8253DB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7C4B2D-C3F9-4EFB-8D8E-92974D94E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579F23-B5F5-43D5-8A84-CB8FEDBB2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36B9E0-D079-4518-AB2D-B9CD90A5B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761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887A8DA-4C85-44C9-9207-F9F18345DD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4612DFA-76F6-4077-B432-F2F1B614E7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64DA12-487E-4869-B2F3-73B0708FE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53ADF4-A03B-44FB-8DEE-5AEB1AA6F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154C37-67D8-469A-B410-1E68FA221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20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9F049-60B9-427F-BCD5-89A4C281B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36F6A2-479F-4277-8CF3-E71165C1C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B9BFBC-B4AE-4CBC-8968-6680E5E50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244D85-7CDF-4044-950E-D1FF773DB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90E174-1E8F-403A-A97A-4E10387F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09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1AF7A-CEAD-4679-9081-3FC56C1E8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2E3DD-101B-48DF-BE76-B674434F1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3742C0-3859-4D03-812B-EC5095827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59C9D0-4A9F-49F2-BF88-ABC5ED2B9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481B11-71FB-4D05-83F5-666C1990C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780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007F58-1904-44BF-94C9-0419A0A7D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016DFC-30DE-4FEB-A7DE-846253FB50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16E90E-D023-4E0E-ACFD-68120DD7AA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85AE70-BA75-453E-9570-588FD0D02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B42174-65F3-42F7-91F8-7B4CB4D7E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63C6BD-0538-4506-B8D6-717B4DECB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324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9AC5A0-4A3A-4D80-BFF8-667F5F7A8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1FCDD2-2712-4E66-8B40-89355B6A7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665BC0-BF09-4E70-AC64-748F0B761B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6FBA65D-10B5-4E7E-BD49-B32821BD28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CA8ABA2-4640-46B4-98FC-EADD9F81C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8987526-A282-44AA-8A7B-129C6C98D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07.05.2025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83B0CA5-DD32-41C2-9177-0DEFA9E3B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9C0838C-823D-41B0-9450-9F53287F1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1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A1CBCD-BF63-4D23-B77B-366825C1B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504CB0A-C9B6-4EC7-B270-9085037A4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07.05.2025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A9CF21-F501-4318-A4B8-F0B00D6FD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C2230C5-CDA6-4E59-B805-E562B92E8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051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FE490B-3301-47B2-8A0E-DD3B207B9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07.05.2025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D648FF5-D11A-4CE6-9EB9-38E7B9DF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595BCB-5F07-4468-BB4A-226007DA1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902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D05C7-F202-4678-A206-4880E58C9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6C674B-A5F8-43A3-9279-1B4C91CEF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3EDA56-A250-4F30-B608-97D9A0549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473F83-17BF-4975-9524-0E0BD19D6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CFA327-C553-4A7F-BB5D-9FBC1FDA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12F685-C293-4ACA-A3A0-DEB898C82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37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17D4A6-A7DB-40DA-9C23-C58911577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B3BC285-FF02-44E4-822A-CE0207E30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19C0AA-B431-484A-9F17-862088639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0D1235-F093-4027-B4EE-D1741487F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B93B7C-727F-4595-82DB-3030C5C4D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1B3BC9-34F6-4144-9AD4-649A770DE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551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3BE002-C003-456F-8B2B-DB330B545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79BF49-DDE1-42AD-B934-D90CC123C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C81EB3-99A1-42AF-B52E-DD328D43A1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52C80-8002-4DFC-B6C8-4DEBB294F3B0}" type="datetimeFigureOut">
              <a:rPr lang="ru-RU" smtClean="0"/>
              <a:pPr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41508F-6B78-46B2-B51F-D19EECABDA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09B709-E90A-4D99-9EAD-10CC80128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911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554616-C4FF-4886-9F8B-516FBCE9D8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FCA5330-6B4A-41AC-8E0F-5B3DE0EEF2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A4A9E0-BA43-49E6-A983-7DE973202E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7" descr="Маленький логотип.png">
            <a:extLst>
              <a:ext uri="{FF2B5EF4-FFF2-40B4-BE49-F238E27FC236}">
                <a16:creationId xmlns:a16="http://schemas.microsoft.com/office/drawing/2014/main" id="{7EB4ACF2-8D27-4253-8A1E-99D920D28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07" y="211979"/>
            <a:ext cx="2826886" cy="163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A37617-2264-4F40-80FC-FC00D0D68E06}"/>
              </a:ext>
            </a:extLst>
          </p:cNvPr>
          <p:cNvSpPr txBox="1"/>
          <p:nvPr/>
        </p:nvSpPr>
        <p:spPr>
          <a:xfrm>
            <a:off x="326663" y="2644170"/>
            <a:ext cx="115386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ПРОЦЕДУРА ПРОВЕДЕНИЯ 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ЕДИНОГО ГОСУДАРСТВЕННОГО ЭКЗАМЕНА В ППЭ</a:t>
            </a:r>
          </a:p>
          <a:p>
            <a:pPr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в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2025 ГОДУ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270968-0EF4-4535-99A6-309A146994A9}"/>
              </a:ext>
            </a:extLst>
          </p:cNvPr>
          <p:cNvSpPr txBox="1"/>
          <p:nvPr/>
        </p:nvSpPr>
        <p:spPr>
          <a:xfrm>
            <a:off x="5097677" y="5873234"/>
            <a:ext cx="1855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ahnschrift SemiCondensed" panose="020B0502040204020203" pitchFamily="34" charset="0"/>
              </a:rPr>
              <a:t>г. Элиста,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AD969C-7200-41F9-8AC2-9509273BDFE8}"/>
              </a:ext>
            </a:extLst>
          </p:cNvPr>
          <p:cNvSpPr txBox="1"/>
          <p:nvPr/>
        </p:nvSpPr>
        <p:spPr>
          <a:xfrm>
            <a:off x="3126834" y="522457"/>
            <a:ext cx="78104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МИНИСТЕРСТВО ОБРАЗОВАНИЯ И НАУКИ РЕСПУБЛИКИ КАЛМЫКИЯ</a:t>
            </a: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ЦЕНТР ОЦЕНКИ И КАЧЕСТВА ОБРАЗОВАНИЯ</a:t>
            </a: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РЕСПУБЛИКА КАЛМЫКИЯ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F5721F8-1A3B-49E4-9598-776953E0A9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15" y="407526"/>
            <a:ext cx="949486" cy="109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08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454E22-603B-EC5B-A2F1-D495D7C55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E44759D5-10F9-4C06-AF43-5894C04A83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787" y="1224834"/>
            <a:ext cx="3104174" cy="4351338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423ADA-7679-038B-5DCB-A46E389EFE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3AD6FE-D30D-EB68-AB7B-8E029CE3B211}"/>
              </a:ext>
            </a:extLst>
          </p:cNvPr>
          <p:cNvSpPr txBox="1"/>
          <p:nvPr/>
        </p:nvSpPr>
        <p:spPr>
          <a:xfrm>
            <a:off x="2009239" y="325827"/>
            <a:ext cx="8173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УДАЛЕНИЕ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УЧАСТНИКА С ЭКЗАМЕНА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B4A940-CD5B-8211-1E17-0537AFA0FAF8}"/>
              </a:ext>
            </a:extLst>
          </p:cNvPr>
          <p:cNvSpPr txBox="1"/>
          <p:nvPr/>
        </p:nvSpPr>
        <p:spPr>
          <a:xfrm>
            <a:off x="4435716" y="1217153"/>
            <a:ext cx="3220329" cy="378059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Ответственный организатор в 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аудитории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совместно с членом (членами) ГЭК, руководителем ППЭ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должен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заполнить форму ППЭ-21 в Штабе ППЭ в зоне видимости камер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видеонаблюдения</a:t>
            </a:r>
            <a:endParaRPr lang="ru-RU" sz="2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53AEB2B7-3C1B-0D4A-63D5-17A7613DF9B0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7656045" y="2800565"/>
            <a:ext cx="705729" cy="306884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D6AA494-5D51-1334-68B0-DEF915EDB42E}"/>
              </a:ext>
            </a:extLst>
          </p:cNvPr>
          <p:cNvSpPr txBox="1"/>
          <p:nvPr/>
        </p:nvSpPr>
        <p:spPr>
          <a:xfrm>
            <a:off x="8360017" y="808071"/>
            <a:ext cx="3502855" cy="502777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В аудитории </a:t>
            </a:r>
            <a:r>
              <a:rPr lang="ru-RU" sz="20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внести соответствующую запись в форму ППЭ-05-02</a:t>
            </a:r>
            <a:r>
              <a:rPr lang="ru-RU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; поставить </a:t>
            </a:r>
            <a:r>
              <a:rPr 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в бланке </a:t>
            </a:r>
            <a:r>
              <a:rPr lang="ru-RU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регистрации участника экзамена </a:t>
            </a:r>
            <a:r>
              <a:rPr lang="ru-RU" sz="20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в поле «Удален с экзамена в связи с нарушением порядка проведения ЕГЭ» </a:t>
            </a:r>
            <a:r>
              <a:rPr lang="ru-RU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соответствующую отметку </a:t>
            </a:r>
            <a:r>
              <a:rPr lang="ru-RU" sz="2000" b="1" i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и поставить свою подпись </a:t>
            </a:r>
            <a:r>
              <a:rPr lang="ru-RU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в соответствующем поле.</a:t>
            </a:r>
          </a:p>
        </p:txBody>
      </p:sp>
      <p:pic>
        <p:nvPicPr>
          <p:cNvPr id="11" name="Рисунок 7" descr="Маленький логотип.png">
            <a:extLst>
              <a:ext uri="{FF2B5EF4-FFF2-40B4-BE49-F238E27FC236}">
                <a16:creationId xmlns:a16="http://schemas.microsoft.com/office/drawing/2014/main" id="{8E26E78A-C456-08A0-76E9-5ADFB3EE82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50" y="-52671"/>
            <a:ext cx="2078979" cy="123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E10F670-CD6F-2501-243E-D7D20877F4B7}"/>
              </a:ext>
            </a:extLst>
          </p:cNvPr>
          <p:cNvSpPr txBox="1"/>
          <p:nvPr/>
        </p:nvSpPr>
        <p:spPr>
          <a:xfrm>
            <a:off x="193285" y="1099681"/>
            <a:ext cx="400328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600" i="1" dirty="0">
                <a:solidFill>
                  <a:srgbClr val="C00000"/>
                </a:solidFill>
                <a:latin typeface="Arial Black" panose="020B0A04020102020204" pitchFamily="34" charset="0"/>
              </a:rPr>
              <a:t>Рекомендуется </a:t>
            </a:r>
            <a:r>
              <a:rPr lang="ru-RU" sz="1600" dirty="0">
                <a:solidFill>
                  <a:srgbClr val="C00000"/>
                </a:solidFill>
                <a:latin typeface="Arial Black" panose="020B0A04020102020204" pitchFamily="34" charset="0"/>
              </a:rPr>
              <a:t>продемонстрировать на камеру видеонаблюдения средства хранения и передачи информации, обнаруженные у участника экзамена. На камеру проговорить, какой именно предмет обнаружен и его содержание </a:t>
            </a:r>
          </a:p>
          <a:p>
            <a:pPr algn="r"/>
            <a:r>
              <a:rPr lang="ru-RU" sz="1400" i="1" dirty="0">
                <a:solidFill>
                  <a:srgbClr val="C00000"/>
                </a:solidFill>
                <a:latin typeface="Arial Black" panose="020B0A04020102020204" pitchFamily="34" charset="0"/>
              </a:rPr>
              <a:t>(письменные заметки)</a:t>
            </a:r>
            <a:endParaRPr lang="ru-RU" sz="16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CB93D4-8544-4D5F-A39C-9514BEC0B753}"/>
              </a:ext>
            </a:extLst>
          </p:cNvPr>
          <p:cNvSpPr txBox="1"/>
          <p:nvPr/>
        </p:nvSpPr>
        <p:spPr>
          <a:xfrm>
            <a:off x="2319775" y="5721984"/>
            <a:ext cx="578939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ППЭ-21 «Акт об удалении участника экзамена»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9B0B1EA-C718-4607-AB04-65A0A8099E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78" y="3558012"/>
            <a:ext cx="2211620" cy="322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19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E1616FA-FD8C-4288-9646-356494566D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13792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219390"/>
            <a:ext cx="10972800" cy="557424"/>
          </a:xfrm>
        </p:spPr>
        <p:txBody>
          <a:bodyPr>
            <a:noAutofit/>
          </a:bodyPr>
          <a:lstStyle/>
          <a:p>
            <a:pPr algn="ctr"/>
            <a:r>
              <a:rPr lang="ru-RU" sz="2800" b="1" cap="all" dirty="0">
                <a:solidFill>
                  <a:srgbClr val="8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Завершение экзамена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694" y="2549829"/>
            <a:ext cx="172276" cy="102158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415725" y="871200"/>
            <a:ext cx="7632848" cy="14289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Передает запечатанные ВДП с комплектами бланков участников, использованными КИМ, бракованными</a:t>
            </a:r>
            <a:r>
              <a:rPr lang="en-US" sz="1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испорченными комплектами ЭМ, формы ППЭ-05-02, ППЭ-12-02, ППЭ-12-03, ППЭ-12-04-МАШ, ППЭ-05-01 (2 экземпляра) руководителю ППЭ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Штабе ППЭ в зоне видимости камер видеонаблюдения.</a:t>
            </a:r>
            <a:endParaRPr lang="ru-RU" sz="16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783033" y="1233607"/>
            <a:ext cx="2688299" cy="65562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Ответственный организатор в аудитории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flipH="1" flipV="1">
            <a:off x="8041909" y="1573942"/>
            <a:ext cx="720080" cy="205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415725" y="2481434"/>
            <a:ext cx="7632848" cy="5215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Принимает все экзаменационные материалы из аудитории от ответственного организатора в присутствии членов ГЭК.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761989" y="2487301"/>
            <a:ext cx="2688299" cy="52150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Руководитель ППЭ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flipH="1" flipV="1">
            <a:off x="8038087" y="2748054"/>
            <a:ext cx="720080" cy="205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415725" y="3280612"/>
            <a:ext cx="7632848" cy="149469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- Вскрывают полученные ВДП с бланками</a:t>
            </a:r>
          </a:p>
          <a:p>
            <a:pPr>
              <a:buFontTx/>
              <a:buChar char="-"/>
            </a:pPr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Пересчитывают бланки</a:t>
            </a:r>
          </a:p>
          <a:p>
            <a:pPr>
              <a:buFontTx/>
              <a:buChar char="-"/>
            </a:pPr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Заполняют все необходимые формы</a:t>
            </a:r>
          </a:p>
          <a:p>
            <a:pPr>
              <a:buFontTx/>
              <a:buChar char="-"/>
            </a:pPr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Передает техническому специалисту ВДП с бланками, формы ППЭ для сканирования</a:t>
            </a:r>
            <a:endParaRPr lang="ru-RU" sz="16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783032" y="3748895"/>
            <a:ext cx="2688299" cy="52150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Руководитель ППЭ</a:t>
            </a:r>
          </a:p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Член ГЭК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H="1" flipV="1">
            <a:off x="8016138" y="4020006"/>
            <a:ext cx="720080" cy="205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405239" y="5072398"/>
            <a:ext cx="7632848" cy="165142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Осуществляет сканирование бланков, форм: </a:t>
            </a:r>
            <a:r>
              <a:rPr lang="ru-RU" sz="1600" b="0" i="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ППЭ-07, ППЭ-14-01, ППЭ-13-02-МАШ, ППЭ-18-МАШ (при наличии), ППЭ-19 (при наличии), ППЭ-21, ППЭ-22 (при наличии). 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sz="16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сканируются материалы апелляций о нарушении установленного порядка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ГИА </a:t>
            </a:r>
            <a:r>
              <a:rPr lang="ru-RU" sz="16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(формы ППЭ-02 и ППЭ-03 (при наличии) в</a:t>
            </a:r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присутствии членов ГЭК, руководителей ППЭ и общественных наблюдателей (при наличии)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783032" y="5608556"/>
            <a:ext cx="2688299" cy="52150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Технический специалист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 flipH="1" flipV="1">
            <a:off x="8038087" y="5880426"/>
            <a:ext cx="720080" cy="205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13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2530" y="500042"/>
            <a:ext cx="7827212" cy="72008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altLang="ru-RU" sz="2200" b="1" cap="all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Завершение экзамена:</a:t>
            </a:r>
            <a:br>
              <a:rPr lang="ru-RU" altLang="ru-RU" sz="2200" b="1" cap="all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cap="all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Передача материалов в РЦОИ</a:t>
            </a:r>
            <a:endParaRPr lang="ru-RU" altLang="ru-RU" sz="2200" b="1" cap="all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07369" y="1357298"/>
            <a:ext cx="10924660" cy="132802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Руководитель ППЭ, Член ГЭК, Технический специалист </a:t>
            </a:r>
            <a:r>
              <a:rPr lang="ru-RU" sz="2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ожидают в  Штабе ППЭ 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подтверждения от РЦОИ </a:t>
            </a:r>
            <a:r>
              <a:rPr lang="ru-RU" sz="2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факта 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успешного получения и расшифровки </a:t>
            </a:r>
            <a:r>
              <a:rPr lang="ru-RU" sz="2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переданного пакетов с электронными образами бланков и форм ППЭ (</a:t>
            </a:r>
            <a:r>
              <a:rPr lang="ru-RU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пакетов </a:t>
            </a:r>
            <a:r>
              <a:rPr lang="ru-RU" sz="2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электронными образами бланков и форм ППЭ </a:t>
            </a:r>
            <a:r>
              <a:rPr lang="ru-RU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 значение «подтвержден»).</a:t>
            </a:r>
            <a:endParaRPr lang="ru-RU" sz="20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5228880" y="2728010"/>
            <a:ext cx="672075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352661" y="3232066"/>
            <a:ext cx="11358033" cy="78319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Руководитель ППЭ, Член ГЭК </a:t>
            </a:r>
            <a:r>
              <a:rPr lang="ru-RU" sz="2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ещё раз пересчитывают все ВДП с бланками ЕГЭ и упаковывают их для хранения и транспортировки в РЦОИ.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3-9.jpg"/>
          <p:cNvPicPr>
            <a:picLocks noChangeAspect="1"/>
          </p:cNvPicPr>
          <p:nvPr/>
        </p:nvPicPr>
        <p:blipFill>
          <a:blip r:embed="rId2" cstate="print"/>
          <a:srcRect r="44452"/>
          <a:stretch>
            <a:fillRect/>
          </a:stretch>
        </p:blipFill>
        <p:spPr>
          <a:xfrm>
            <a:off x="2922954" y="4248854"/>
            <a:ext cx="2172914" cy="2336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bratishkiegye2.png"/>
          <p:cNvPicPr>
            <a:picLocks noChangeAspect="1"/>
          </p:cNvPicPr>
          <p:nvPr/>
        </p:nvPicPr>
        <p:blipFill>
          <a:blip r:embed="rId3" cstate="print"/>
          <a:srcRect b="43750"/>
          <a:stretch>
            <a:fillRect/>
          </a:stretch>
        </p:blipFill>
        <p:spPr>
          <a:xfrm>
            <a:off x="8167702" y="357166"/>
            <a:ext cx="2383094" cy="1000132"/>
          </a:xfrm>
          <a:prstGeom prst="rect">
            <a:avLst/>
          </a:prstGeom>
        </p:spPr>
      </p:pic>
      <p:pic>
        <p:nvPicPr>
          <p:cNvPr id="11" name="Рисунок 10" descr="6300f94bd87dac695c5449ed72e0a337.jpeg"/>
          <p:cNvPicPr>
            <a:picLocks noChangeAspect="1"/>
          </p:cNvPicPr>
          <p:nvPr/>
        </p:nvPicPr>
        <p:blipFill>
          <a:blip r:embed="rId4" cstate="print"/>
          <a:srcRect r="24823"/>
          <a:stretch>
            <a:fillRect/>
          </a:stretch>
        </p:blipFill>
        <p:spPr>
          <a:xfrm>
            <a:off x="5381622" y="4304920"/>
            <a:ext cx="3429024" cy="2280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0033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F6CA7-80F3-4538-A47C-09F618A66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10E656-7F8E-4A7F-98EE-7871F7459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5928AF-CF0A-4D88-A9BF-8461E76A5CE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AE6B2A8F-F39F-4F8F-BC8C-EA59617E7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264" y="5955272"/>
            <a:ext cx="1307928" cy="747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7819C25-D1D3-4DC6-8A15-E54207EBC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16" y="920026"/>
            <a:ext cx="7691221" cy="54582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37D6E80-3E28-4CAD-9580-1B9146685D5C}"/>
              </a:ext>
            </a:extLst>
          </p:cNvPr>
          <p:cNvSpPr txBox="1"/>
          <p:nvPr/>
        </p:nvSpPr>
        <p:spPr>
          <a:xfrm>
            <a:off x="1502062" y="252585"/>
            <a:ext cx="1001116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ППЭ-05-02 Протокол проведения ГИА-9 в аудитории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5159E46-856A-4C6C-B82D-EA44F30B3858}"/>
              </a:ext>
            </a:extLst>
          </p:cNvPr>
          <p:cNvSpPr/>
          <p:nvPr/>
        </p:nvSpPr>
        <p:spPr>
          <a:xfrm>
            <a:off x="8769193" y="1277276"/>
            <a:ext cx="2282536" cy="2018791"/>
          </a:xfrm>
          <a:prstGeom prst="rect">
            <a:avLst/>
          </a:prstGeom>
          <a:solidFill>
            <a:srgbClr val="C62324"/>
          </a:solidFill>
          <a:ln w="28575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поле «Отметка о явке, удалении и т.п.» проставляются «Х»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категориям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участников: 1. явился в аудиторию, 2. удален из ППЭ, 3. не завершил экзамен, 4. ошибка в документе, 5. подал апелляцию о нарушении порядка проведения ГИА-9, 6. замена ИК (брак, испорченные).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D7D166DB-16CB-4F62-96BF-CBBB60D33D9E}"/>
              </a:ext>
            </a:extLst>
          </p:cNvPr>
          <p:cNvSpPr/>
          <p:nvPr/>
        </p:nvSpPr>
        <p:spPr>
          <a:xfrm>
            <a:off x="8273674" y="2192176"/>
            <a:ext cx="255747" cy="227428"/>
          </a:xfrm>
          <a:prstGeom prst="ellipse">
            <a:avLst/>
          </a:prstGeom>
          <a:solidFill>
            <a:sysClr val="window" lastClr="FFFFFF"/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4D799D87-185A-44AF-9950-4CA024941BE4}"/>
              </a:ext>
            </a:extLst>
          </p:cNvPr>
          <p:cNvSpPr/>
          <p:nvPr/>
        </p:nvSpPr>
        <p:spPr>
          <a:xfrm>
            <a:off x="8273673" y="4744591"/>
            <a:ext cx="255748" cy="227428"/>
          </a:xfrm>
          <a:prstGeom prst="ellipse">
            <a:avLst/>
          </a:prstGeom>
          <a:solidFill>
            <a:sysClr val="window" lastClr="FFFFFF"/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29A48E0-2A00-4054-AE05-E056481BF5C6}"/>
              </a:ext>
            </a:extLst>
          </p:cNvPr>
          <p:cNvSpPr/>
          <p:nvPr/>
        </p:nvSpPr>
        <p:spPr>
          <a:xfrm>
            <a:off x="8771789" y="3962624"/>
            <a:ext cx="2289176" cy="2018791"/>
          </a:xfrm>
          <a:prstGeom prst="rect">
            <a:avLst/>
          </a:prstGeom>
          <a:solidFill>
            <a:srgbClr val="C62324"/>
          </a:solidFill>
          <a:ln w="28575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поле «Количество материалов, полученных от участника» проставляется количество: бланк ответов №1, бланк ответов №2 лист 1, бланк ответов №2 лист 2, ДБО №2, КИМ, черновики.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15D2EAC-01E2-4F9C-BD6C-5A016E0BBA49}"/>
              </a:ext>
            </a:extLst>
          </p:cNvPr>
          <p:cNvSpPr/>
          <p:nvPr/>
        </p:nvSpPr>
        <p:spPr>
          <a:xfrm>
            <a:off x="3808101" y="4279256"/>
            <a:ext cx="2371949" cy="845351"/>
          </a:xfrm>
          <a:prstGeom prst="rect">
            <a:avLst/>
          </a:prstGeom>
          <a:solidFill>
            <a:srgbClr val="C62324"/>
          </a:solidFill>
          <a:ln w="28575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ФИО участников, документ (серия и номер), место в аудитории заполнено автоматически</a:t>
            </a:r>
          </a:p>
        </p:txBody>
      </p:sp>
      <p:sp>
        <p:nvSpPr>
          <p:cNvPr id="22" name="Левая фигурная скобка 21">
            <a:extLst>
              <a:ext uri="{FF2B5EF4-FFF2-40B4-BE49-F238E27FC236}">
                <a16:creationId xmlns:a16="http://schemas.microsoft.com/office/drawing/2014/main" id="{2D45CA63-26E5-4855-89B1-59A1845EFDC2}"/>
              </a:ext>
            </a:extLst>
          </p:cNvPr>
          <p:cNvSpPr/>
          <p:nvPr/>
        </p:nvSpPr>
        <p:spPr>
          <a:xfrm rot="16200000">
            <a:off x="2137494" y="2269526"/>
            <a:ext cx="153950" cy="3614200"/>
          </a:xfrm>
          <a:prstGeom prst="leftBrace">
            <a:avLst>
              <a:gd name="adj1" fmla="val 8333"/>
              <a:gd name="adj2" fmla="val 53263"/>
            </a:avLst>
          </a:prstGeom>
          <a:noFill/>
          <a:ln w="38100" cap="rnd" cmpd="sng" algn="ctr">
            <a:solidFill>
              <a:srgbClr val="C00000">
                <a:alpha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C091CEAC-D9FB-4AA8-AD72-7B07D604AD5D}"/>
              </a:ext>
            </a:extLst>
          </p:cNvPr>
          <p:cNvCxnSpPr>
            <a:cxnSpLocks/>
          </p:cNvCxnSpPr>
          <p:nvPr/>
        </p:nvCxnSpPr>
        <p:spPr>
          <a:xfrm>
            <a:off x="2589740" y="4208750"/>
            <a:ext cx="1097177" cy="285370"/>
          </a:xfrm>
          <a:prstGeom prst="straightConnector1">
            <a:avLst/>
          </a:prstGeom>
          <a:noFill/>
          <a:ln w="28575" cap="rnd" cmpd="sng" algn="ctr">
            <a:solidFill>
              <a:srgbClr val="C62324"/>
            </a:solidFill>
            <a:prstDash val="solid"/>
            <a:tailEnd type="triangle"/>
          </a:ln>
          <a:effectLst>
            <a:innerShdw blurRad="25400" dist="12700" dir="13500000">
              <a:srgbClr val="000000">
                <a:alpha val="45000"/>
              </a:srgbClr>
            </a:innerShdw>
          </a:effectLst>
        </p:spPr>
      </p:cxnSp>
      <p:sp>
        <p:nvSpPr>
          <p:cNvPr id="26" name="Правая фигурная скобка 25">
            <a:extLst>
              <a:ext uri="{FF2B5EF4-FFF2-40B4-BE49-F238E27FC236}">
                <a16:creationId xmlns:a16="http://schemas.microsoft.com/office/drawing/2014/main" id="{49CFC770-E397-4789-B124-6E7175350CA0}"/>
              </a:ext>
            </a:extLst>
          </p:cNvPr>
          <p:cNvSpPr/>
          <p:nvPr/>
        </p:nvSpPr>
        <p:spPr>
          <a:xfrm rot="16200000">
            <a:off x="4492674" y="1746154"/>
            <a:ext cx="140870" cy="1083080"/>
          </a:xfrm>
          <a:prstGeom prst="rightBrace">
            <a:avLst/>
          </a:prstGeom>
          <a:noFill/>
          <a:ln w="28575" cap="rnd" cmpd="sng" algn="ctr">
            <a:solidFill>
              <a:srgbClr val="C62324"/>
            </a:solidFill>
            <a:prstDash val="solid"/>
          </a:ln>
          <a:effectLst>
            <a:innerShdw blurRad="25400" dist="12700" dir="13500000">
              <a:srgbClr val="000000">
                <a:alpha val="45000"/>
              </a:srgbClr>
            </a:innerShdw>
          </a:effectLst>
        </p:spPr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7" name="Правая фигурная скобка 26">
            <a:extLst>
              <a:ext uri="{FF2B5EF4-FFF2-40B4-BE49-F238E27FC236}">
                <a16:creationId xmlns:a16="http://schemas.microsoft.com/office/drawing/2014/main" id="{706EB61C-69B6-4E96-833F-F80F821B63CF}"/>
              </a:ext>
            </a:extLst>
          </p:cNvPr>
          <p:cNvSpPr/>
          <p:nvPr/>
        </p:nvSpPr>
        <p:spPr>
          <a:xfrm rot="16200000">
            <a:off x="5688427" y="1746155"/>
            <a:ext cx="140868" cy="1083079"/>
          </a:xfrm>
          <a:prstGeom prst="rightBrace">
            <a:avLst/>
          </a:prstGeom>
          <a:noFill/>
          <a:ln w="28575" cap="rnd" cmpd="sng" algn="ctr">
            <a:solidFill>
              <a:srgbClr val="C62324"/>
            </a:solidFill>
            <a:prstDash val="solid"/>
          </a:ln>
          <a:effectLst>
            <a:innerShdw blurRad="25400" dist="12700" dir="13500000">
              <a:srgbClr val="000000">
                <a:alpha val="45000"/>
              </a:srgbClr>
            </a:innerShdw>
          </a:effectLst>
        </p:spPr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B23BD7C7-F10E-6ADF-AAAC-D2E9149BC225}"/>
              </a:ext>
            </a:extLst>
          </p:cNvPr>
          <p:cNvSpPr/>
          <p:nvPr/>
        </p:nvSpPr>
        <p:spPr>
          <a:xfrm>
            <a:off x="4435235" y="1942374"/>
            <a:ext cx="255747" cy="227428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69862E74-A7B9-EACE-27F4-B6464DF744B3}"/>
              </a:ext>
            </a:extLst>
          </p:cNvPr>
          <p:cNvSpPr/>
          <p:nvPr/>
        </p:nvSpPr>
        <p:spPr>
          <a:xfrm>
            <a:off x="5630987" y="1968609"/>
            <a:ext cx="255748" cy="22742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4329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6" grpId="0" animBg="1"/>
      <p:bldP spid="27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7586F-975D-45B5-A7CB-CE609A5E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960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C0E530-BC83-44ED-8F60-F54E335B5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B49396-667D-4E97-B718-B28C48037C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B126B3-DEA6-4F57-850E-D95D3A290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6" y="806736"/>
            <a:ext cx="7863258" cy="54746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8A04A4-0570-496B-BB8A-E191B6A33F0E}"/>
              </a:ext>
            </a:extLst>
          </p:cNvPr>
          <p:cNvSpPr txBox="1"/>
          <p:nvPr/>
        </p:nvSpPr>
        <p:spPr>
          <a:xfrm>
            <a:off x="7800542" y="1666341"/>
            <a:ext cx="45009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ППЭ-12-02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Ведомость коррекции персональных данных участников ГИА-9 в аудитории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60088F0D-C674-4E9B-93D5-9EBFED848285}"/>
              </a:ext>
            </a:extLst>
          </p:cNvPr>
          <p:cNvSpPr/>
          <p:nvPr/>
        </p:nvSpPr>
        <p:spPr>
          <a:xfrm>
            <a:off x="46746" y="5185782"/>
            <a:ext cx="3328868" cy="317633"/>
          </a:xfrm>
          <a:prstGeom prst="ellipse">
            <a:avLst/>
          </a:prstGeom>
          <a:solidFill>
            <a:schemeClr val="lt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35921A2-0A3D-45A7-BB21-EB5EC17821A6}"/>
              </a:ext>
            </a:extLst>
          </p:cNvPr>
          <p:cNvSpPr/>
          <p:nvPr/>
        </p:nvSpPr>
        <p:spPr>
          <a:xfrm>
            <a:off x="3693110" y="1825625"/>
            <a:ext cx="3249229" cy="1004872"/>
          </a:xfrm>
          <a:prstGeom prst="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50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7586F-975D-45B5-A7CB-CE609A5E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960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C0E530-BC83-44ED-8F60-F54E335B5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B49396-667D-4E97-B718-B28C48037C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12B1AC4-8DB7-4022-9267-5B65D0C40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694738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78EA19-E571-4CF9-AE9E-29C691F41415}"/>
              </a:ext>
            </a:extLst>
          </p:cNvPr>
          <p:cNvSpPr txBox="1"/>
          <p:nvPr/>
        </p:nvSpPr>
        <p:spPr>
          <a:xfrm>
            <a:off x="6224588" y="386820"/>
            <a:ext cx="5129212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ППЭ-12-03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Ведомость использования дополнительных бланков ответов №2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4CBF587-D64A-407A-98E4-CE6A0DAF8AC6}"/>
              </a:ext>
            </a:extLst>
          </p:cNvPr>
          <p:cNvSpPr/>
          <p:nvPr/>
        </p:nvSpPr>
        <p:spPr>
          <a:xfrm>
            <a:off x="7793273" y="1772816"/>
            <a:ext cx="3024336" cy="1800197"/>
          </a:xfrm>
          <a:prstGeom prst="rect">
            <a:avLst/>
          </a:prstGeom>
          <a:solidFill>
            <a:srgbClr val="C62324"/>
          </a:solidFill>
          <a:ln w="28575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Знак «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ставить!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141FBD2-78C1-4A1D-8DF9-37EF22C3ABC8}"/>
              </a:ext>
            </a:extLst>
          </p:cNvPr>
          <p:cNvSpPr/>
          <p:nvPr/>
        </p:nvSpPr>
        <p:spPr>
          <a:xfrm>
            <a:off x="7793273" y="5555730"/>
            <a:ext cx="3343287" cy="969613"/>
          </a:xfrm>
          <a:prstGeom prst="rect">
            <a:avLst/>
          </a:prstGeom>
          <a:solidFill>
            <a:srgbClr val="C62324"/>
          </a:solidFill>
          <a:ln w="28575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Обязательно проставить общее количество выданных ДБО №2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200087D5-12AD-43BA-95DB-9036F53C87C2}"/>
              </a:ext>
            </a:extLst>
          </p:cNvPr>
          <p:cNvCxnSpPr/>
          <p:nvPr/>
        </p:nvCxnSpPr>
        <p:spPr>
          <a:xfrm>
            <a:off x="4809887" y="2754295"/>
            <a:ext cx="2304256" cy="0"/>
          </a:xfrm>
          <a:prstGeom prst="straightConnector1">
            <a:avLst/>
          </a:prstGeom>
          <a:noFill/>
          <a:ln w="28575" cap="rnd" cmpd="sng" algn="ctr">
            <a:solidFill>
              <a:srgbClr val="C62324"/>
            </a:solidFill>
            <a:prstDash val="solid"/>
            <a:tailEnd type="triangle"/>
          </a:ln>
          <a:effectLst>
            <a:innerShdw blurRad="25400" dist="12700" dir="13500000">
              <a:srgbClr val="000000">
                <a:alpha val="45000"/>
              </a:srgbClr>
            </a:innerShdw>
          </a:effectLst>
        </p:spPr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607B6545-5E57-4C87-8045-F2F6DAACCA90}"/>
              </a:ext>
            </a:extLst>
          </p:cNvPr>
          <p:cNvCxnSpPr/>
          <p:nvPr/>
        </p:nvCxnSpPr>
        <p:spPr>
          <a:xfrm>
            <a:off x="4809887" y="6026478"/>
            <a:ext cx="2304256" cy="0"/>
          </a:xfrm>
          <a:prstGeom prst="straightConnector1">
            <a:avLst/>
          </a:prstGeom>
          <a:noFill/>
          <a:ln w="28575" cap="rnd" cmpd="sng" algn="ctr">
            <a:solidFill>
              <a:srgbClr val="C62324"/>
            </a:solidFill>
            <a:prstDash val="solid"/>
            <a:tailEnd type="triangle"/>
          </a:ln>
          <a:effectLst>
            <a:innerShdw blurRad="25400" dist="12700" dir="13500000">
              <a:srgbClr val="000000">
                <a:alpha val="45000"/>
              </a:srgbClr>
            </a:innerShdw>
          </a:effectLst>
        </p:spPr>
      </p:cxnSp>
      <p:sp>
        <p:nvSpPr>
          <p:cNvPr id="5" name="Овал 4">
            <a:extLst>
              <a:ext uri="{FF2B5EF4-FFF2-40B4-BE49-F238E27FC236}">
                <a16:creationId xmlns:a16="http://schemas.microsoft.com/office/drawing/2014/main" id="{15CFC446-B5A8-44A3-9532-3A20C3807F99}"/>
              </a:ext>
            </a:extLst>
          </p:cNvPr>
          <p:cNvSpPr/>
          <p:nvPr/>
        </p:nvSpPr>
        <p:spPr>
          <a:xfrm>
            <a:off x="0" y="5930283"/>
            <a:ext cx="4243526" cy="29948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9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7586F-975D-45B5-A7CB-CE609A5E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960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C0E530-BC83-44ED-8F60-F54E335B5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B49396-667D-4E97-B718-B28C48037C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78EA19-E571-4CF9-AE9E-29C691F41415}"/>
              </a:ext>
            </a:extLst>
          </p:cNvPr>
          <p:cNvSpPr txBox="1"/>
          <p:nvPr/>
        </p:nvSpPr>
        <p:spPr>
          <a:xfrm>
            <a:off x="6033493" y="571168"/>
            <a:ext cx="60497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ППЭ-12-04-МАШ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Ведомость учета времени отсутствия участников экзамена в аудитории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4CBF587-D64A-407A-98E4-CE6A0DAF8AC6}"/>
              </a:ext>
            </a:extLst>
          </p:cNvPr>
          <p:cNvSpPr/>
          <p:nvPr/>
        </p:nvSpPr>
        <p:spPr>
          <a:xfrm>
            <a:off x="7546216" y="2251089"/>
            <a:ext cx="3024336" cy="1800197"/>
          </a:xfrm>
          <a:prstGeom prst="rect">
            <a:avLst/>
          </a:prstGeom>
          <a:solidFill>
            <a:srgbClr val="C62324"/>
          </a:solidFill>
          <a:ln w="28575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Знак «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ставить!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200087D5-12AD-43BA-95DB-9036F53C87C2}"/>
              </a:ext>
            </a:extLst>
          </p:cNvPr>
          <p:cNvCxnSpPr/>
          <p:nvPr/>
        </p:nvCxnSpPr>
        <p:spPr>
          <a:xfrm>
            <a:off x="4827613" y="3070179"/>
            <a:ext cx="2304256" cy="0"/>
          </a:xfrm>
          <a:prstGeom prst="straightConnector1">
            <a:avLst/>
          </a:prstGeom>
          <a:noFill/>
          <a:ln w="28575" cap="rnd" cmpd="sng" algn="ctr">
            <a:solidFill>
              <a:srgbClr val="C62324"/>
            </a:solidFill>
            <a:prstDash val="solid"/>
            <a:tailEnd type="triangle"/>
          </a:ln>
          <a:effectLst>
            <a:innerShdw blurRad="25400" dist="12700" dir="13500000">
              <a:srgbClr val="000000">
                <a:alpha val="45000"/>
              </a:srgbClr>
            </a:innerShdw>
          </a:effectLst>
        </p:spPr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AA0757-AF16-418A-8053-7CF411AC7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41541" cy="685800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E8A559D6-64F3-4FA0-BF9F-FAE417F90E6C}"/>
              </a:ext>
            </a:extLst>
          </p:cNvPr>
          <p:cNvSpPr/>
          <p:nvPr/>
        </p:nvSpPr>
        <p:spPr>
          <a:xfrm>
            <a:off x="4340712" y="828541"/>
            <a:ext cx="790112" cy="25045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02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7586F-975D-45B5-A7CB-CE609A5E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960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C0E530-BC83-44ED-8F60-F54E335B5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B49396-667D-4E97-B718-B28C48037C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200087D5-12AD-43BA-95DB-9036F53C87C2}"/>
              </a:ext>
            </a:extLst>
          </p:cNvPr>
          <p:cNvCxnSpPr/>
          <p:nvPr/>
        </p:nvCxnSpPr>
        <p:spPr>
          <a:xfrm>
            <a:off x="4827613" y="3070179"/>
            <a:ext cx="2304256" cy="0"/>
          </a:xfrm>
          <a:prstGeom prst="straightConnector1">
            <a:avLst/>
          </a:prstGeom>
          <a:noFill/>
          <a:ln w="28575" cap="rnd" cmpd="sng" algn="ctr">
            <a:solidFill>
              <a:srgbClr val="C62324"/>
            </a:solidFill>
            <a:prstDash val="solid"/>
            <a:tailEnd type="triangle"/>
          </a:ln>
          <a:effectLst>
            <a:innerShdw blurRad="25400" dist="12700" dir="13500000">
              <a:srgbClr val="000000">
                <a:alpha val="45000"/>
              </a:srgbClr>
            </a:innerShdw>
          </a:effectLst>
        </p:spPr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9AF2095-1A97-4960-BCF5-778DE8798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3" y="607955"/>
            <a:ext cx="8632420" cy="60516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EFFB541-E235-4F2A-8100-E6A40559D040}"/>
              </a:ext>
            </a:extLst>
          </p:cNvPr>
          <p:cNvSpPr txBox="1"/>
          <p:nvPr/>
        </p:nvSpPr>
        <p:spPr>
          <a:xfrm>
            <a:off x="-531181" y="40243"/>
            <a:ext cx="132543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ППЭ-13-02-МАШ Сводная ведомость учета участников и использования экзаменационных материалов в ППЭ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86A2BE4-8569-483A-B2A6-D79DFC329A83}"/>
              </a:ext>
            </a:extLst>
          </p:cNvPr>
          <p:cNvSpPr/>
          <p:nvPr/>
        </p:nvSpPr>
        <p:spPr>
          <a:xfrm>
            <a:off x="9027958" y="626820"/>
            <a:ext cx="3168065" cy="1584176"/>
          </a:xfrm>
          <a:prstGeom prst="rect">
            <a:avLst/>
          </a:prstGeom>
          <a:solidFill>
            <a:srgbClr val="C62324"/>
          </a:solidFill>
          <a:ln w="28575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Указывается количество ЭМ, принятых руководителем ППЭ от организатора в аудитории отдельно по типам: бланк регистрации, бланк ответов №1, бланк ответов №2 лист 1, бланк ответов №2 лист 2 , ДБО №2 и КИМ. 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FAB22FDA-D5A4-4496-8E02-5BAED08E7B6D}"/>
              </a:ext>
            </a:extLst>
          </p:cNvPr>
          <p:cNvSpPr/>
          <p:nvPr/>
        </p:nvSpPr>
        <p:spPr>
          <a:xfrm>
            <a:off x="8701436" y="1321418"/>
            <a:ext cx="279295" cy="265614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C3F9FA8A-8DBC-4316-8093-397A34882E45}"/>
              </a:ext>
            </a:extLst>
          </p:cNvPr>
          <p:cNvSpPr/>
          <p:nvPr/>
        </p:nvSpPr>
        <p:spPr>
          <a:xfrm>
            <a:off x="1398857" y="1825625"/>
            <a:ext cx="185731" cy="154095"/>
          </a:xfrm>
          <a:prstGeom prst="ellipse">
            <a:avLst/>
          </a:prstGeom>
          <a:solidFill>
            <a:schemeClr val="accent2">
              <a:alpha val="0"/>
            </a:schemeClr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F282E50-5265-43DE-B6BC-388631BEC210}"/>
              </a:ext>
            </a:extLst>
          </p:cNvPr>
          <p:cNvSpPr/>
          <p:nvPr/>
        </p:nvSpPr>
        <p:spPr>
          <a:xfrm>
            <a:off x="9027958" y="2505052"/>
            <a:ext cx="3168065" cy="1512168"/>
          </a:xfrm>
          <a:prstGeom prst="rect">
            <a:avLst/>
          </a:prstGeom>
          <a:solidFill>
            <a:srgbClr val="C62324"/>
          </a:solidFill>
          <a:ln w="28575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Проставляется количество участников: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количество распределенных в аудиторию участников заполняется автоматически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количество не явившихся участников, удаленных в связи с нарушение Порядка ГИА-9, не завершивших экзамен по уважительной причине проставляется руководителем ППЭ.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8FBE59C6-1DF4-4AA8-B8AD-FE62871D8811}"/>
              </a:ext>
            </a:extLst>
          </p:cNvPr>
          <p:cNvSpPr/>
          <p:nvPr/>
        </p:nvSpPr>
        <p:spPr>
          <a:xfrm>
            <a:off x="8677745" y="3134971"/>
            <a:ext cx="279295" cy="252329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9E057181-1123-4ED8-BAE5-80FE1E80EBC7}"/>
              </a:ext>
            </a:extLst>
          </p:cNvPr>
          <p:cNvSpPr/>
          <p:nvPr/>
        </p:nvSpPr>
        <p:spPr>
          <a:xfrm>
            <a:off x="4886657" y="1783656"/>
            <a:ext cx="185731" cy="238032"/>
          </a:xfrm>
          <a:prstGeom prst="ellipse">
            <a:avLst/>
          </a:prstGeom>
          <a:solidFill>
            <a:schemeClr val="accent2">
              <a:alpha val="0"/>
            </a:schemeClr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4BCDFF5-2E8C-4882-BFCA-A1D8A76E6BEF}"/>
              </a:ext>
            </a:extLst>
          </p:cNvPr>
          <p:cNvSpPr/>
          <p:nvPr/>
        </p:nvSpPr>
        <p:spPr>
          <a:xfrm>
            <a:off x="8992190" y="4282682"/>
            <a:ext cx="3168065" cy="2304256"/>
          </a:xfrm>
          <a:prstGeom prst="rect">
            <a:avLst/>
          </a:prstGeom>
          <a:solidFill>
            <a:srgbClr val="C62324"/>
          </a:solidFill>
          <a:ln w="28575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Указывается общее количество материалов, полученных от участников экзамена (сумма строк на странице), а также общее количество участников (по каждой категории отдельно). Общее количество распределенных в аудитории заполняется автоматически. </a:t>
            </a:r>
          </a:p>
          <a:p>
            <a:pPr marL="0" marR="0" lvl="0" indent="0" algn="just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Важно: если форма состоит из двух и более листов, то просчитывается и указывается общее количество материалов (участников) на каждом листе отдельно.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2C4169F5-04E0-4413-B7CE-3042C8597238}"/>
              </a:ext>
            </a:extLst>
          </p:cNvPr>
          <p:cNvSpPr/>
          <p:nvPr/>
        </p:nvSpPr>
        <p:spPr>
          <a:xfrm>
            <a:off x="8665651" y="5182481"/>
            <a:ext cx="279295" cy="252329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A4A9192D-11E7-4797-9AA1-2B8C9A6BE120}"/>
              </a:ext>
            </a:extLst>
          </p:cNvPr>
          <p:cNvSpPr/>
          <p:nvPr/>
        </p:nvSpPr>
        <p:spPr>
          <a:xfrm>
            <a:off x="248029" y="4873841"/>
            <a:ext cx="216387" cy="177256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83D4287-BC43-4963-9B8B-E37B1D44D407}"/>
              </a:ext>
            </a:extLst>
          </p:cNvPr>
          <p:cNvSpPr/>
          <p:nvPr/>
        </p:nvSpPr>
        <p:spPr>
          <a:xfrm>
            <a:off x="6961391" y="1344277"/>
            <a:ext cx="1624613" cy="46223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4D977D3-B13F-3409-DFA4-198E797EB803}"/>
              </a:ext>
            </a:extLst>
          </p:cNvPr>
          <p:cNvSpPr/>
          <p:nvPr/>
        </p:nvSpPr>
        <p:spPr>
          <a:xfrm>
            <a:off x="834177" y="5182480"/>
            <a:ext cx="7751827" cy="25232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8856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7586F-975D-45B5-A7CB-CE609A5E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960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C0E530-BC83-44ED-8F60-F54E335B5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B49396-667D-4E97-B718-B28C48037C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200087D5-12AD-43BA-95DB-9036F53C87C2}"/>
              </a:ext>
            </a:extLst>
          </p:cNvPr>
          <p:cNvCxnSpPr/>
          <p:nvPr/>
        </p:nvCxnSpPr>
        <p:spPr>
          <a:xfrm>
            <a:off x="4827613" y="3070179"/>
            <a:ext cx="2304256" cy="0"/>
          </a:xfrm>
          <a:prstGeom prst="straightConnector1">
            <a:avLst/>
          </a:prstGeom>
          <a:noFill/>
          <a:ln w="28575" cap="rnd" cmpd="sng" algn="ctr">
            <a:solidFill>
              <a:srgbClr val="C62324"/>
            </a:solidFill>
            <a:prstDash val="solid"/>
            <a:tailEnd type="triangle"/>
          </a:ln>
          <a:effectLst>
            <a:innerShdw blurRad="25400" dist="12700" dir="13500000">
              <a:srgbClr val="000000">
                <a:alpha val="45000"/>
              </a:srgbClr>
            </a:innerShdw>
          </a:effec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EFFB541-E235-4F2A-8100-E6A40559D040}"/>
              </a:ext>
            </a:extLst>
          </p:cNvPr>
          <p:cNvSpPr txBox="1"/>
          <p:nvPr/>
        </p:nvSpPr>
        <p:spPr>
          <a:xfrm>
            <a:off x="179187" y="110650"/>
            <a:ext cx="86734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ППЭ-14-02 Ведомость учета экзаменационных материалов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FAB22FDA-D5A4-4496-8E02-5BAED08E7B6D}"/>
              </a:ext>
            </a:extLst>
          </p:cNvPr>
          <p:cNvSpPr/>
          <p:nvPr/>
        </p:nvSpPr>
        <p:spPr>
          <a:xfrm>
            <a:off x="8774138" y="1199635"/>
            <a:ext cx="229930" cy="232443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8FBE59C6-1DF4-4AA8-B8AD-FE62871D8811}"/>
              </a:ext>
            </a:extLst>
          </p:cNvPr>
          <p:cNvSpPr/>
          <p:nvPr/>
        </p:nvSpPr>
        <p:spPr>
          <a:xfrm>
            <a:off x="8774138" y="2460014"/>
            <a:ext cx="202108" cy="239377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2C4169F5-04E0-4413-B7CE-3042C8597238}"/>
              </a:ext>
            </a:extLst>
          </p:cNvPr>
          <p:cNvSpPr/>
          <p:nvPr/>
        </p:nvSpPr>
        <p:spPr>
          <a:xfrm>
            <a:off x="8801960" y="3928399"/>
            <a:ext cx="202108" cy="239378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7619F4D-1264-4DF2-8F6E-EFE72A61B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" y="621410"/>
            <a:ext cx="8447190" cy="6048159"/>
          </a:xfrm>
          <a:prstGeom prst="rect">
            <a:avLst/>
          </a:prstGeom>
        </p:spPr>
      </p:pic>
      <p:sp>
        <p:nvSpPr>
          <p:cNvPr id="19" name="Овал 18">
            <a:extLst>
              <a:ext uri="{FF2B5EF4-FFF2-40B4-BE49-F238E27FC236}">
                <a16:creationId xmlns:a16="http://schemas.microsoft.com/office/drawing/2014/main" id="{75DDE5E8-F742-44F3-842C-DC52FF05CE26}"/>
              </a:ext>
            </a:extLst>
          </p:cNvPr>
          <p:cNvSpPr/>
          <p:nvPr/>
        </p:nvSpPr>
        <p:spPr>
          <a:xfrm>
            <a:off x="2123209" y="1432078"/>
            <a:ext cx="222439" cy="140137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637C9DF7-EF55-4E29-9D4D-1E4E2F4FFB7F}"/>
              </a:ext>
            </a:extLst>
          </p:cNvPr>
          <p:cNvSpPr/>
          <p:nvPr/>
        </p:nvSpPr>
        <p:spPr>
          <a:xfrm>
            <a:off x="4827613" y="1432078"/>
            <a:ext cx="222439" cy="149652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B44CAE1-FDF7-4EB8-80CE-725D9D683E63}"/>
              </a:ext>
            </a:extLst>
          </p:cNvPr>
          <p:cNvSpPr/>
          <p:nvPr/>
        </p:nvSpPr>
        <p:spPr>
          <a:xfrm>
            <a:off x="9039465" y="902266"/>
            <a:ext cx="2952328" cy="720079"/>
          </a:xfrm>
          <a:prstGeom prst="rect">
            <a:avLst/>
          </a:prstGeom>
          <a:solidFill>
            <a:srgbClr val="C62324"/>
          </a:solidFill>
          <a:ln w="28575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Указывается количество материалов, выданных ответственным организатором в аудитории в день проведения экзамена.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C7CAC6D-3BA7-4C6B-BE67-0931B9544E98}"/>
              </a:ext>
            </a:extLst>
          </p:cNvPr>
          <p:cNvSpPr/>
          <p:nvPr/>
        </p:nvSpPr>
        <p:spPr>
          <a:xfrm>
            <a:off x="9046232" y="2109325"/>
            <a:ext cx="2952328" cy="954105"/>
          </a:xfrm>
          <a:prstGeom prst="rect">
            <a:avLst/>
          </a:prstGeom>
          <a:solidFill>
            <a:srgbClr val="C62324"/>
          </a:solidFill>
          <a:ln w="28575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Указывается количество неиспользованных материалов, возвращенных ответственными организаторами из аудитории после проведения экзамена.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EA1AF80-B16F-4602-9245-19335F395B34}"/>
              </a:ext>
            </a:extLst>
          </p:cNvPr>
          <p:cNvSpPr/>
          <p:nvPr/>
        </p:nvSpPr>
        <p:spPr>
          <a:xfrm>
            <a:off x="9039465" y="3540874"/>
            <a:ext cx="2952328" cy="954105"/>
          </a:xfrm>
          <a:prstGeom prst="rect">
            <a:avLst/>
          </a:prstGeom>
          <a:solidFill>
            <a:srgbClr val="C62324"/>
          </a:solidFill>
          <a:ln w="28575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Отражается количество материалов на ППЭ, оставшихся в резерве.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B5182A9D-DD2B-471F-AE33-126A96E7E95A}"/>
              </a:ext>
            </a:extLst>
          </p:cNvPr>
          <p:cNvSpPr/>
          <p:nvPr/>
        </p:nvSpPr>
        <p:spPr>
          <a:xfrm>
            <a:off x="9039465" y="4838093"/>
            <a:ext cx="2952328" cy="954105"/>
          </a:xfrm>
          <a:prstGeom prst="rect">
            <a:avLst/>
          </a:prstGeom>
          <a:solidFill>
            <a:srgbClr val="C62324"/>
          </a:solidFill>
          <a:ln w="28575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Указывается количество материалов в ППЭ, включая резервные.</a:t>
            </a: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AD9BA110-FAFD-42BA-8395-A48ECF7BF72E}"/>
              </a:ext>
            </a:extLst>
          </p:cNvPr>
          <p:cNvSpPr/>
          <p:nvPr/>
        </p:nvSpPr>
        <p:spPr>
          <a:xfrm>
            <a:off x="8791398" y="5157407"/>
            <a:ext cx="156303" cy="239378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45B6BCBD-87AE-4F25-B09A-0409E0D36F4F}"/>
              </a:ext>
            </a:extLst>
          </p:cNvPr>
          <p:cNvSpPr/>
          <p:nvPr/>
        </p:nvSpPr>
        <p:spPr>
          <a:xfrm>
            <a:off x="400773" y="3220534"/>
            <a:ext cx="180167" cy="119690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B2BA8C9F-6DD0-4E3D-A1A3-F38CE7DC33E8}"/>
              </a:ext>
            </a:extLst>
          </p:cNvPr>
          <p:cNvSpPr/>
          <p:nvPr/>
        </p:nvSpPr>
        <p:spPr>
          <a:xfrm>
            <a:off x="170329" y="2950489"/>
            <a:ext cx="180167" cy="119690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04912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7586F-975D-45B5-A7CB-CE609A5E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960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C0E530-BC83-44ED-8F60-F54E335B5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B49396-667D-4E97-B718-B28C48037C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4237F2-882C-486F-9A11-9DD2BE9D3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23" y="1144588"/>
            <a:ext cx="10068667" cy="502286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EDE0CED-49D7-4D65-905B-C1C158B36AE8}"/>
              </a:ext>
            </a:extLst>
          </p:cNvPr>
          <p:cNvSpPr txBox="1"/>
          <p:nvPr/>
        </p:nvSpPr>
        <p:spPr>
          <a:xfrm>
            <a:off x="129373" y="177984"/>
            <a:ext cx="112244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Изменения в формах отчетности ППЭ ГИА-9 в 2025 году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8500246-4A68-4058-AD57-C528D918090F}"/>
              </a:ext>
            </a:extLst>
          </p:cNvPr>
          <p:cNvSpPr/>
          <p:nvPr/>
        </p:nvSpPr>
        <p:spPr>
          <a:xfrm>
            <a:off x="3373514" y="2387362"/>
            <a:ext cx="506028" cy="2929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ОГЭ</a:t>
            </a:r>
          </a:p>
        </p:txBody>
      </p:sp>
    </p:spTree>
    <p:extLst>
      <p:ext uri="{BB962C8B-B14F-4D97-AF65-F5344CB8AC3E}">
        <p14:creationId xmlns:p14="http://schemas.microsoft.com/office/powerpoint/2010/main" val="1908483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C4F10-7B83-46C9-AB91-0AC34F211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01" y="404801"/>
            <a:ext cx="11076753" cy="121752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1F132E-9B1A-4DC6-8C7F-D658DD4D5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801" y="1865301"/>
            <a:ext cx="11076753" cy="3996682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04063D-44C9-4A29-9B45-0EC4E60BFF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id="{1BC24877-978E-4756-B259-1C6C5612CC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787" y="5584054"/>
            <a:ext cx="1743543" cy="100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8C5311-E96D-407D-A3D0-ED3903526A2D}"/>
              </a:ext>
            </a:extLst>
          </p:cNvPr>
          <p:cNvSpPr txBox="1"/>
          <p:nvPr/>
        </p:nvSpPr>
        <p:spPr>
          <a:xfrm>
            <a:off x="555440" y="1320078"/>
            <a:ext cx="10990771" cy="7150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В день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проведения ЕГЭ </a:t>
            </a:r>
            <a:r>
              <a:rPr lang="ru-RU" sz="18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руководитель ППЭ и руководитель ОО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должны явиться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в ППЭ</a:t>
            </a:r>
          </a:p>
          <a:p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не позднее 07:30 </a:t>
            </a:r>
            <a:r>
              <a:rPr lang="ru-RU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по местному времени. 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CF7828-BDD1-433C-AB5A-A001488B6B14}"/>
              </a:ext>
            </a:extLst>
          </p:cNvPr>
          <p:cNvSpPr txBox="1"/>
          <p:nvPr/>
        </p:nvSpPr>
        <p:spPr>
          <a:xfrm>
            <a:off x="555439" y="2589119"/>
            <a:ext cx="10990771" cy="1328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С 08:00 ответственный организатор вне аудитории 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на входе проверяет наличие документов, устанавливает соответствие личности представленным документам, проверяет наличие указанных лиц в форме ППЭ-07 «Список работников ППЭ и общественных наблюдателей»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23434A-4EC5-432A-98FB-64DFAB8AE7AC}"/>
              </a:ext>
            </a:extLst>
          </p:cNvPr>
          <p:cNvSpPr txBox="1"/>
          <p:nvPr/>
        </p:nvSpPr>
        <p:spPr>
          <a:xfrm>
            <a:off x="555438" y="4471094"/>
            <a:ext cx="10990771" cy="1328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В случае неявки распределенных в ППЭ работников руководителем ППЭ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проводится замена работников (только 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из числа, распределенных в данный ППЭ в день экзамена)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в соответствии с формой ППЭ-19 «Контроль изменения состава работников в день экзамена». </a:t>
            </a:r>
            <a:endParaRPr lang="ru-RU" b="1" i="1" dirty="0"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A5F8D0-AC60-4E0B-9FFA-5B6203D1E9D0}"/>
              </a:ext>
            </a:extLst>
          </p:cNvPr>
          <p:cNvSpPr txBox="1"/>
          <p:nvPr/>
        </p:nvSpPr>
        <p:spPr>
          <a:xfrm>
            <a:off x="2786512" y="418921"/>
            <a:ext cx="5909081" cy="4086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Вход лиц, привлекаемых к проведению ЕГЭ</a:t>
            </a:r>
          </a:p>
        </p:txBody>
      </p:sp>
    </p:spTree>
    <p:extLst>
      <p:ext uri="{BB962C8B-B14F-4D97-AF65-F5344CB8AC3E}">
        <p14:creationId xmlns:p14="http://schemas.microsoft.com/office/powerpoint/2010/main" val="3950623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7586F-975D-45B5-A7CB-CE609A5E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960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C0E530-BC83-44ED-8F60-F54E335B5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B49396-667D-4E97-B718-B28C48037C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85AB48-DCC9-4B8D-9CAB-35C48F712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09619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956EB99-7C23-41B1-A67F-92F68D1AD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935" y="1211365"/>
            <a:ext cx="6539749" cy="55798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ECF4E70-B82D-4A30-BC41-57DDD4232EB6}"/>
              </a:ext>
            </a:extLst>
          </p:cNvPr>
          <p:cNvSpPr txBox="1"/>
          <p:nvPr/>
        </p:nvSpPr>
        <p:spPr>
          <a:xfrm>
            <a:off x="5284595" y="126982"/>
            <a:ext cx="62096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ППЭ-21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Акт об удалении участника ГИА из ППЭ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563EED3E-86A9-4880-8B52-972BA937C405}"/>
              </a:ext>
            </a:extLst>
          </p:cNvPr>
          <p:cNvSpPr/>
          <p:nvPr/>
        </p:nvSpPr>
        <p:spPr>
          <a:xfrm>
            <a:off x="0" y="2849732"/>
            <a:ext cx="4554245" cy="184655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CE065E98-C856-4355-8D62-22BE737A2FDE}"/>
              </a:ext>
            </a:extLst>
          </p:cNvPr>
          <p:cNvSpPr/>
          <p:nvPr/>
        </p:nvSpPr>
        <p:spPr>
          <a:xfrm>
            <a:off x="4909351" y="5844566"/>
            <a:ext cx="3480047" cy="4263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9E0FA5-4A05-49D5-B1E1-1C42DF307D2F}"/>
              </a:ext>
            </a:extLst>
          </p:cNvPr>
          <p:cNvSpPr txBox="1"/>
          <p:nvPr/>
        </p:nvSpPr>
        <p:spPr>
          <a:xfrm>
            <a:off x="11246366" y="3473187"/>
            <a:ext cx="2478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151844C1-96F5-42C9-B431-4E339BC93E18}"/>
              </a:ext>
            </a:extLst>
          </p:cNvPr>
          <p:cNvSpPr/>
          <p:nvPr/>
        </p:nvSpPr>
        <p:spPr>
          <a:xfrm>
            <a:off x="5264903" y="3750825"/>
            <a:ext cx="6004929" cy="4048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7432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7586F-975D-45B5-A7CB-CE609A5E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960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C0E530-BC83-44ED-8F60-F54E335B5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B49396-667D-4E97-B718-B28C48037C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8FD6F8D-B1E3-4360-8065-A19F02A3E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71001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E500BB-F399-431D-A1F0-1A23BAAA90CF}"/>
              </a:ext>
            </a:extLst>
          </p:cNvPr>
          <p:cNvSpPr txBox="1"/>
          <p:nvPr/>
        </p:nvSpPr>
        <p:spPr>
          <a:xfrm>
            <a:off x="5789350" y="1410126"/>
            <a:ext cx="62096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ППЭ-21С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Сопроводительный лист к Акту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131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7586F-975D-45B5-A7CB-CE609A5E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960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C0E530-BC83-44ED-8F60-F54E335B5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B49396-667D-4E97-B718-B28C48037C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187E6C-5573-4025-A128-7CD1BB2DC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0"/>
            <a:ext cx="5043587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45D6C4-2537-47A5-8A48-1561F4AB6D92}"/>
              </a:ext>
            </a:extLst>
          </p:cNvPr>
          <p:cNvSpPr txBox="1"/>
          <p:nvPr/>
        </p:nvSpPr>
        <p:spPr>
          <a:xfrm>
            <a:off x="5958561" y="1465157"/>
            <a:ext cx="61566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ППЭ-21-П1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Приложение №1 к Акту №21 об удалении участника ГИА из ППЭ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EBE0D988-9941-41C9-8570-FD22501CAD55}"/>
              </a:ext>
            </a:extLst>
          </p:cNvPr>
          <p:cNvSpPr/>
          <p:nvPr/>
        </p:nvSpPr>
        <p:spPr>
          <a:xfrm>
            <a:off x="1839857" y="1831328"/>
            <a:ext cx="2974020" cy="2339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301DF10-83FF-45C7-97D7-903F66632BEB}"/>
              </a:ext>
            </a:extLst>
          </p:cNvPr>
          <p:cNvSpPr/>
          <p:nvPr/>
        </p:nvSpPr>
        <p:spPr>
          <a:xfrm>
            <a:off x="761426" y="6107837"/>
            <a:ext cx="5043586" cy="3728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837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7586F-975D-45B5-A7CB-CE609A5E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960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C0E530-BC83-44ED-8F60-F54E335B5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B49396-667D-4E97-B718-B28C48037C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4D7955-DC21-4EF3-B5FB-7786CC9B8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53" y="0"/>
            <a:ext cx="4766499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A63DCD-F447-401B-8152-0ADD49A5E776}"/>
              </a:ext>
            </a:extLst>
          </p:cNvPr>
          <p:cNvSpPr txBox="1"/>
          <p:nvPr/>
        </p:nvSpPr>
        <p:spPr>
          <a:xfrm>
            <a:off x="6133405" y="1747741"/>
            <a:ext cx="61566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ППЭ-21-П2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Приложение № к Акту №21 об удалении участника ГИА из ППЭ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8425B26-3C5A-492B-AA44-06B2EF3ED829}"/>
              </a:ext>
            </a:extLst>
          </p:cNvPr>
          <p:cNvSpPr/>
          <p:nvPr/>
        </p:nvSpPr>
        <p:spPr>
          <a:xfrm>
            <a:off x="1660124" y="1278404"/>
            <a:ext cx="3941686" cy="12426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22F5C2F-CA10-40E7-9092-9A3EF4D9A1DF}"/>
              </a:ext>
            </a:extLst>
          </p:cNvPr>
          <p:cNvSpPr/>
          <p:nvPr/>
        </p:nvSpPr>
        <p:spPr>
          <a:xfrm>
            <a:off x="2145273" y="2814905"/>
            <a:ext cx="2681057" cy="26633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192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7586F-975D-45B5-A7CB-CE609A5E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960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C0E530-BC83-44ED-8F60-F54E335B5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B49396-667D-4E97-B718-B28C48037C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CB1EC8-BF14-4B23-A52C-AAD1DEE94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0"/>
            <a:ext cx="499049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69E607-D8C7-4B8C-8E88-8AE57BEC0349}"/>
              </a:ext>
            </a:extLst>
          </p:cNvPr>
          <p:cNvSpPr txBox="1"/>
          <p:nvPr/>
        </p:nvSpPr>
        <p:spPr>
          <a:xfrm>
            <a:off x="6138659" y="1562276"/>
            <a:ext cx="61566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ППЭ-21-П3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Приложение № к Акту №21 об удалении участника ГИА из ППЭ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E66E8E8-A8D2-47C2-B6DA-CCF74D69E3EF}"/>
              </a:ext>
            </a:extLst>
          </p:cNvPr>
          <p:cNvSpPr/>
          <p:nvPr/>
        </p:nvSpPr>
        <p:spPr>
          <a:xfrm>
            <a:off x="1660124" y="2347106"/>
            <a:ext cx="3329126" cy="2574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0271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7586F-975D-45B5-A7CB-CE609A5E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960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C0E530-BC83-44ED-8F60-F54E335B5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B49396-667D-4E97-B718-B28C48037C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0CFA5B-5E9E-4F93-9FD6-CEB25F815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341" y="0"/>
            <a:ext cx="4628053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F64296-3033-439B-9E1B-C3D36AEAEEF6}"/>
              </a:ext>
            </a:extLst>
          </p:cNvPr>
          <p:cNvSpPr txBox="1"/>
          <p:nvPr/>
        </p:nvSpPr>
        <p:spPr>
          <a:xfrm>
            <a:off x="5829707" y="1505144"/>
            <a:ext cx="61566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ППЭ-22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Акт о досрочном завершении экзамена по объективным причинам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2171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7586F-975D-45B5-A7CB-CE609A5E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960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C0E530-BC83-44ED-8F60-F54E335B5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B49396-667D-4E97-B718-B28C48037C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6059AA-4856-463E-B1DF-391FAD8DE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97" y="0"/>
            <a:ext cx="4782263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5FB784-5747-4964-8E16-B2DE9A633E26}"/>
              </a:ext>
            </a:extLst>
          </p:cNvPr>
          <p:cNvSpPr txBox="1"/>
          <p:nvPr/>
        </p:nvSpPr>
        <p:spPr>
          <a:xfrm>
            <a:off x="6035336" y="1747741"/>
            <a:ext cx="61566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ППЭ-24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Акт о недопуске участника ГИА в ППЭ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E658776D-3CDA-4BDF-BF68-AB6E99F90636}"/>
              </a:ext>
            </a:extLst>
          </p:cNvPr>
          <p:cNvSpPr/>
          <p:nvPr/>
        </p:nvSpPr>
        <p:spPr>
          <a:xfrm>
            <a:off x="1040409" y="2503503"/>
            <a:ext cx="2155686" cy="2663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6751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7586F-975D-45B5-A7CB-CE609A5E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960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C0E530-BC83-44ED-8F60-F54E335B5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B49396-667D-4E97-B718-B28C48037C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24DAAC-24C9-4AFA-BD0E-F7DC9D550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0"/>
            <a:ext cx="4728093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102FC1-ABE6-4A24-A5BD-3CB4C6F9B665}"/>
              </a:ext>
            </a:extLst>
          </p:cNvPr>
          <p:cNvSpPr txBox="1"/>
          <p:nvPr/>
        </p:nvSpPr>
        <p:spPr>
          <a:xfrm>
            <a:off x="5800814" y="1131126"/>
            <a:ext cx="61566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ППЭ-25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Акт об отказе участника ГИА от подписания акта об удалении из ППЭ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548A01-3F06-4263-A3D3-A50017728E09}"/>
              </a:ext>
            </a:extLst>
          </p:cNvPr>
          <p:cNvSpPr txBox="1"/>
          <p:nvPr/>
        </p:nvSpPr>
        <p:spPr>
          <a:xfrm>
            <a:off x="7972062" y="888218"/>
            <a:ext cx="4011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5DB4C0C2-3556-446E-BFD0-C37A0A7F3AD9}"/>
              </a:ext>
            </a:extLst>
          </p:cNvPr>
          <p:cNvSpPr/>
          <p:nvPr/>
        </p:nvSpPr>
        <p:spPr>
          <a:xfrm>
            <a:off x="1486186" y="310718"/>
            <a:ext cx="3462291" cy="2929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5925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7586F-975D-45B5-A7CB-CE609A5E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960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C0E530-BC83-44ED-8F60-F54E335B5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B49396-667D-4E97-B718-B28C48037C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C57081-966A-4F05-9C94-6015CE7AC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0"/>
            <a:ext cx="4981238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E0B813-E4A6-4E55-A30D-98BE9F28AD33}"/>
              </a:ext>
            </a:extLst>
          </p:cNvPr>
          <p:cNvSpPr txBox="1"/>
          <p:nvPr/>
        </p:nvSpPr>
        <p:spPr>
          <a:xfrm>
            <a:off x="6035336" y="1657963"/>
            <a:ext cx="61566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ППЭ-26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Объяснительная записка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2129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E866F-5CE9-8AB4-DC53-A86EC61D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A3089E-1DF1-58D7-CAF4-83E35FF96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F38F46-CA0D-5470-085F-AFAC9F0B904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806D0007-C268-4F91-16AC-28D5E93DA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74" y="1010820"/>
            <a:ext cx="3875122" cy="2076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ject 4">
            <a:extLst>
              <a:ext uri="{FF2B5EF4-FFF2-40B4-BE49-F238E27FC236}">
                <a16:creationId xmlns:a16="http://schemas.microsoft.com/office/drawing/2014/main" id="{3BCF2DD1-DAC0-A0E1-8856-E10AD0CC85FB}"/>
              </a:ext>
            </a:extLst>
          </p:cNvPr>
          <p:cNvSpPr txBox="1"/>
          <p:nvPr/>
        </p:nvSpPr>
        <p:spPr>
          <a:xfrm>
            <a:off x="422596" y="3068662"/>
            <a:ext cx="4753879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UEWPJC+Roboto Bold"/>
              </a:rPr>
              <a:t>Контакт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UEWPJC+Roboto Bold"/>
              </a:rPr>
              <a:t>ы РЦОИ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UEWPJC+Roboto Bold"/>
              </a:rPr>
              <a:t>Республика Калмыкия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UEWPJC+Roboto Bold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57654841-5E8E-28CE-F213-E614B2524729}"/>
              </a:ext>
            </a:extLst>
          </p:cNvPr>
          <p:cNvSpPr txBox="1"/>
          <p:nvPr/>
        </p:nvSpPr>
        <p:spPr>
          <a:xfrm>
            <a:off x="5389213" y="1283558"/>
            <a:ext cx="6802787" cy="1785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419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ICSILK+Evolventa Bold"/>
              </a:rPr>
              <a:t>САЙТ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ICSILK+Evolventa Bold"/>
              </a:rPr>
              <a:t>: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ICSILK+Evolventa Bold"/>
              </a:rPr>
              <a:t> </a:t>
            </a:r>
            <a:r>
              <a:rPr kumimoji="0" sz="2800" b="1" i="0" u="sng" strike="noStrike" kern="1200" cap="none" spc="419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ICSILK+Evolventa Bold"/>
              </a:rPr>
              <a:t>COKO08.RU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419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ICSILK+Evolventa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419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ICSILK+Evolventa Bold"/>
              </a:rPr>
              <a:t>ЭЛ.ПОЧТА:</a:t>
            </a:r>
            <a:r>
              <a:rPr kumimoji="0" lang="en-US" sz="2800" b="1" i="0" u="sng" strike="noStrike" kern="1200" cap="none" spc="419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ICSILK+Evolventa Bold"/>
              </a:rPr>
              <a:t>COKO08@MAIL.RU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1" i="0" u="none" strike="noStrike" kern="1200" cap="none" spc="419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ICSILK+Evolventa Bold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2BA312C3-FD00-F20A-1D2D-937ECA8DBE2A}"/>
              </a:ext>
            </a:extLst>
          </p:cNvPr>
          <p:cNvSpPr txBox="1"/>
          <p:nvPr/>
        </p:nvSpPr>
        <p:spPr>
          <a:xfrm>
            <a:off x="5323542" y="2644941"/>
            <a:ext cx="6462703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419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ICSILK+Evolventa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419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ICSILK+Evolventa Bold"/>
              </a:rPr>
              <a:t>Горячая линия РЦОИ</a:t>
            </a:r>
            <a:r>
              <a:rPr kumimoji="0" sz="3200" b="0" i="0" u="none" strike="noStrike" kern="1200" cap="none" spc="419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ICSILK+Evolventa Bold"/>
              </a:rPr>
              <a:t>: </a:t>
            </a:r>
            <a:r>
              <a:rPr kumimoji="0" sz="3200" b="1" i="0" u="none" strike="noStrike" kern="1200" cap="none" spc="419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ICSILK+Evolventa Bold"/>
              </a:rPr>
              <a:t>8(84722)39090</a:t>
            </a:r>
            <a:endParaRPr kumimoji="0" lang="ru-RU" sz="3200" b="1" i="0" u="none" strike="noStrike" kern="1200" cap="none" spc="419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ICSILK+Evolventa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419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ICSILK+Evolventa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419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ICSILK+Evolventa Bold"/>
              </a:rPr>
              <a:t>Техническая поддержка: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419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ICSILK+Evolventa Bold"/>
              </a:rPr>
              <a:t>8-999-259-90-00</a:t>
            </a:r>
            <a:endParaRPr kumimoji="0" sz="3200" b="1" i="0" u="none" strike="noStrike" kern="1200" cap="none" spc="419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ICSILK+Evolventa Bold"/>
            </a:endParaRPr>
          </a:p>
        </p:txBody>
      </p:sp>
    </p:spTree>
    <p:extLst>
      <p:ext uri="{BB962C8B-B14F-4D97-AF65-F5344CB8AC3E}">
        <p14:creationId xmlns:p14="http://schemas.microsoft.com/office/powerpoint/2010/main" val="2684717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97D8DD-88A1-4A44-8E0C-12D3533C10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F52472-3C79-499D-A7D6-DC2E278278E3}"/>
              </a:ext>
            </a:extLst>
          </p:cNvPr>
          <p:cNvSpPr txBox="1"/>
          <p:nvPr/>
        </p:nvSpPr>
        <p:spPr>
          <a:xfrm>
            <a:off x="600615" y="867715"/>
            <a:ext cx="10990770" cy="10215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Допуск участников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экзаменов в ППЭ осуществляется 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с 09:00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по местному времени при наличии у них документов, удостоверяющих личность, и при наличии их в списках распределения в данный ППЭ.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F536E0-790A-4206-9865-FF1DEF752527}"/>
              </a:ext>
            </a:extLst>
          </p:cNvPr>
          <p:cNvSpPr txBox="1"/>
          <p:nvPr/>
        </p:nvSpPr>
        <p:spPr>
          <a:xfrm>
            <a:off x="600615" y="2171931"/>
            <a:ext cx="10990770" cy="1328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Член ГЭК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присутствует при организации входа участников экзаменов в ППЭ</a:t>
            </a:r>
            <a:br>
              <a:rPr lang="ru-RU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осуществляет контроль за соблюдением требований Порядка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в том числе осуществляет контроль за организацией сдачи иных вещей в специально выделенном месте для хранения личных вещей участников экзаменов,</a:t>
            </a:r>
            <a:r>
              <a:rPr lang="ru-RU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расположенном до входа в ППЭ.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E7486E-AA0C-4D69-9700-653CBACF6758}"/>
              </a:ext>
            </a:extLst>
          </p:cNvPr>
          <p:cNvSpPr txBox="1"/>
          <p:nvPr/>
        </p:nvSpPr>
        <p:spPr>
          <a:xfrm>
            <a:off x="600615" y="5404966"/>
            <a:ext cx="10990770" cy="10215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При отсутствии участника экзамена в списках распределения в данный ППЭ участник экзамена в ППЭ не допускается, член ГЭК фиксирует данный факт, заполняя «Акт о недопуске участника экзамена в ППЭ» (ППЭ-24)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F99DD3-E3D3-4F0E-939C-8BF2012B3D0C}"/>
              </a:ext>
            </a:extLst>
          </p:cNvPr>
          <p:cNvSpPr txBox="1"/>
          <p:nvPr/>
        </p:nvSpPr>
        <p:spPr>
          <a:xfrm>
            <a:off x="600615" y="3821220"/>
            <a:ext cx="10990770" cy="1328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В случае отсутствия по объективным причинам у участника ГИА документа, удостоверяющего личность, он допускается в ППЭ после письменного подтверждения его личности сопровождающим (форма ППЭ-20 «Акт об идентификации личности участника ГИА»).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7815E1-8041-4412-A4D7-C8F5E4FA8B61}"/>
              </a:ext>
            </a:extLst>
          </p:cNvPr>
          <p:cNvSpPr txBox="1"/>
          <p:nvPr/>
        </p:nvSpPr>
        <p:spPr>
          <a:xfrm>
            <a:off x="3553787" y="245732"/>
            <a:ext cx="4538653" cy="4086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Вход участников экзаменов в ППЭ</a:t>
            </a:r>
          </a:p>
        </p:txBody>
      </p:sp>
    </p:spTree>
    <p:extLst>
      <p:ext uri="{BB962C8B-B14F-4D97-AF65-F5344CB8AC3E}">
        <p14:creationId xmlns:p14="http://schemas.microsoft.com/office/powerpoint/2010/main" val="2147503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6FF98E7-B2FE-43B8-831F-15DC7121E5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DFD772-DD9F-4A9B-91B5-B5998E47E073}"/>
              </a:ext>
            </a:extLst>
          </p:cNvPr>
          <p:cNvSpPr txBox="1"/>
          <p:nvPr/>
        </p:nvSpPr>
        <p:spPr>
          <a:xfrm>
            <a:off x="3735595" y="231090"/>
            <a:ext cx="4190293" cy="4086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Действия руководитель ППЭ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C93533-9F91-40C0-AD3B-F9641F4A411A}"/>
              </a:ext>
            </a:extLst>
          </p:cNvPr>
          <p:cNvSpPr txBox="1"/>
          <p:nvPr/>
        </p:nvSpPr>
        <p:spPr>
          <a:xfrm>
            <a:off x="218587" y="841127"/>
            <a:ext cx="8117693" cy="59250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1. С 8:00 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по местному времени обеспечить вход работников ППЭ;</a:t>
            </a:r>
          </a:p>
          <a:p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2. Провести инструктаж работников ППЭ (Не ранее 8:15) </a:t>
            </a:r>
          </a:p>
          <a:p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3. </a:t>
            </a:r>
            <a:r>
              <a:rPr lang="ru-RU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Выдать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ответственному организатору вне аудитории формы ППЭ-06-01 и ППЭ-06-02 для размещения на информационном стенде при входе в ППЭ;</a:t>
            </a:r>
          </a:p>
          <a:p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4. </a:t>
            </a:r>
            <a:r>
              <a:rPr lang="ru-RU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Назначить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ответственного организатора в каждой аудитории и направить организаторов всех категорий на рабочие места в соответствии с формой ППЭ-07 «Список работников и общественных наблюдателей»;</a:t>
            </a:r>
          </a:p>
          <a:p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5. </a:t>
            </a:r>
            <a:r>
              <a:rPr lang="ru-RU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Выдать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ответственным организаторам формы (ППЭ-05-01 (2 экземпляра), ППЭ-05-02, ППЭ-12-02, ППЭ-12-03, ППЭ-12-04-</a:t>
            </a:r>
          </a:p>
          <a:p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МАШ, ППЭ-16), инструкцию для участников, таблички с номерами аудиторий, черновики, конверты для упаковки использованных черновиков.</a:t>
            </a:r>
          </a:p>
          <a:p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6. </a:t>
            </a:r>
            <a:r>
              <a:rPr lang="ru-RU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Выдать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ответственным организаторам в аудиториях: </a:t>
            </a:r>
            <a:r>
              <a:rPr lang="ru-RU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ВДП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для упаковки бланков, КИМ и испорченных и бракованных ЭМ. </a:t>
            </a: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Не позднее 9:45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выдать в Штабе ППЭ ответственным</a:t>
            </a:r>
          </a:p>
          <a:p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организаторам в аудиториях ДБО № 2 по форме ППЭ-14-02.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B2AB0F-0FBB-4C69-BA22-4E578F687E6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r="51242"/>
          <a:stretch>
            <a:fillRect/>
          </a:stretch>
        </p:blipFill>
        <p:spPr>
          <a:xfrm>
            <a:off x="8554867" y="1279427"/>
            <a:ext cx="3357586" cy="5164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4960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C4F10-7B83-46C9-AB91-0AC34F211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04063D-44C9-4A29-9B45-0EC4E60BFF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20DD0AB-C9F9-4DDF-AEE2-C86334663C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9" r="-1" b="10414"/>
          <a:stretch/>
        </p:blipFill>
        <p:spPr>
          <a:xfrm>
            <a:off x="551029" y="892374"/>
            <a:ext cx="3434298" cy="410655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7517AE4-5E5C-4949-8967-565D289233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 b="7022"/>
          <a:stretch/>
        </p:blipFill>
        <p:spPr>
          <a:xfrm>
            <a:off x="164731" y="2525474"/>
            <a:ext cx="4465350" cy="2829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19B5E5C-E5E2-46FF-BF05-8C79909F14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533" y="683864"/>
            <a:ext cx="5033483" cy="356811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0C9F816-95CE-4A33-BBB8-B131546CAB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492" y="2643660"/>
            <a:ext cx="2808930" cy="3854114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DF73F0E-5F86-4AA6-80CE-2DE0511650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030" y="1591464"/>
            <a:ext cx="2836027" cy="40605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F1520F4-B8CC-43E9-87E0-11BA667F7A6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3" t="1031" r="1132" b="48944"/>
          <a:stretch/>
        </p:blipFill>
        <p:spPr>
          <a:xfrm>
            <a:off x="362562" y="4453971"/>
            <a:ext cx="3260203" cy="23083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3A39FB5-0E97-443A-8EE1-2870F9CCEB05}"/>
              </a:ext>
            </a:extLst>
          </p:cNvPr>
          <p:cNvSpPr txBox="1"/>
          <p:nvPr/>
        </p:nvSpPr>
        <p:spPr>
          <a:xfrm>
            <a:off x="3014918" y="1244411"/>
            <a:ext cx="1762143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ППЭ-05-01 (2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экз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F01C88E-A107-4EAA-A68E-4B4D18CEA07C}"/>
              </a:ext>
            </a:extLst>
          </p:cNvPr>
          <p:cNvSpPr txBox="1"/>
          <p:nvPr/>
        </p:nvSpPr>
        <p:spPr>
          <a:xfrm>
            <a:off x="3495372" y="2548735"/>
            <a:ext cx="1865392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ППЭ-05-02 (К,У)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870BA4C-33D2-43F1-93C2-69FB86C0BB50}"/>
              </a:ext>
            </a:extLst>
          </p:cNvPr>
          <p:cNvSpPr txBox="1"/>
          <p:nvPr/>
        </p:nvSpPr>
        <p:spPr>
          <a:xfrm>
            <a:off x="3495372" y="5889019"/>
            <a:ext cx="98668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ППЭ-16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FDD80DF-AD48-459F-9BA7-9222CB4DB26F}"/>
              </a:ext>
            </a:extLst>
          </p:cNvPr>
          <p:cNvSpPr txBox="1"/>
          <p:nvPr/>
        </p:nvSpPr>
        <p:spPr>
          <a:xfrm>
            <a:off x="9243746" y="858294"/>
            <a:ext cx="139516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ППЭ-12-02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2E1459D-5EA4-4596-A071-18F590386360}"/>
              </a:ext>
            </a:extLst>
          </p:cNvPr>
          <p:cNvSpPr txBox="1"/>
          <p:nvPr/>
        </p:nvSpPr>
        <p:spPr>
          <a:xfrm>
            <a:off x="6082809" y="5438862"/>
            <a:ext cx="139516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ППЭ-12-03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938ADEB-CC2A-4357-A926-7E5CACA8503D}"/>
              </a:ext>
            </a:extLst>
          </p:cNvPr>
          <p:cNvSpPr txBox="1"/>
          <p:nvPr/>
        </p:nvSpPr>
        <p:spPr>
          <a:xfrm>
            <a:off x="10760103" y="1530281"/>
            <a:ext cx="139516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ППЭ-12-04</a:t>
            </a:r>
          </a:p>
        </p:txBody>
      </p:sp>
      <p:pic>
        <p:nvPicPr>
          <p:cNvPr id="37" name="Рисунок 7" descr="Маленький логотип.png">
            <a:extLst>
              <a:ext uri="{FF2B5EF4-FFF2-40B4-BE49-F238E27FC236}">
                <a16:creationId xmlns:a16="http://schemas.microsoft.com/office/drawing/2014/main" id="{E63B1AA4-0033-452E-8658-E166FCCB1D8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702" y="5940237"/>
            <a:ext cx="1307357" cy="75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6E6DAFD8-CA2C-478E-9529-783CC213FCF7}"/>
              </a:ext>
            </a:extLst>
          </p:cNvPr>
          <p:cNvSpPr txBox="1"/>
          <p:nvPr/>
        </p:nvSpPr>
        <p:spPr>
          <a:xfrm>
            <a:off x="568683" y="179874"/>
            <a:ext cx="11074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ВЫДАЧА МАТЕРИАЛОВ РУКОВОДИТЕЛЕМ ППЭ ОРГАНИЗАТОРАМ В АУДИТОРИИ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9AB7E68-B526-419B-AC92-CBF12D9FEB8D}"/>
              </a:ext>
            </a:extLst>
          </p:cNvPr>
          <p:cNvSpPr txBox="1"/>
          <p:nvPr/>
        </p:nvSpPr>
        <p:spPr>
          <a:xfrm>
            <a:off x="431534" y="1624965"/>
            <a:ext cx="393174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Вывесить у входа в аудиторию один экземпляр формы ППЭ-05-01.</a:t>
            </a:r>
            <a:r>
              <a:rPr lang="ru-RU" sz="1600" b="1" i="1" dirty="0">
                <a:latin typeface="Century Gothic" panose="020B0502020202020204" pitchFamily="34" charset="0"/>
              </a:rPr>
              <a:t> 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51808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C4F10-7B83-46C9-AB91-0AC34F211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1F132E-9B1A-4DC6-8C7F-D658DD4D5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04063D-44C9-4A29-9B45-0EC4E60BFF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id="{1BC24877-978E-4756-B259-1C6C5612CC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787" y="5584054"/>
            <a:ext cx="1743543" cy="100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534A27-C396-4F94-89B5-18A9A9EC6C4D}"/>
              </a:ext>
            </a:extLst>
          </p:cNvPr>
          <p:cNvSpPr txBox="1"/>
          <p:nvPr/>
        </p:nvSpPr>
        <p:spPr>
          <a:xfrm>
            <a:off x="475759" y="2078696"/>
            <a:ext cx="7698539" cy="7831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Вывесить на дверь аудитории 1 экземпляр формы ППЭ-05-01 «Список участников экзамена в аудитории»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E693D8-902E-4B22-80B9-38FD1425A9E4}"/>
              </a:ext>
            </a:extLst>
          </p:cNvPr>
          <p:cNvSpPr txBox="1"/>
          <p:nvPr/>
        </p:nvSpPr>
        <p:spPr>
          <a:xfrm>
            <a:off x="995536" y="1110536"/>
            <a:ext cx="6505858" cy="7150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НЕ ПОЗДНЕЕ 08:45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ДЕЙСТВИЯ ОРГАНИЗАТОРА В АУДИТОРИИ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A0276A-82D7-4C9F-B687-5CC54B34789E}"/>
              </a:ext>
            </a:extLst>
          </p:cNvPr>
          <p:cNvSpPr txBox="1"/>
          <p:nvPr/>
        </p:nvSpPr>
        <p:spPr>
          <a:xfrm>
            <a:off x="387587" y="5082241"/>
            <a:ext cx="7796509" cy="1328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8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Ответственному организатору распределить роли организаторов в аудитории </a:t>
            </a:r>
            <a:r>
              <a:rPr lang="ru-RU" sz="180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на процедуру </a:t>
            </a:r>
            <a:r>
              <a:rPr lang="ru-RU" sz="18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печати ЭМ:</a:t>
            </a:r>
          </a:p>
          <a:p>
            <a:pPr algn="just"/>
            <a:r>
              <a:rPr lang="ru-RU" sz="180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организатор, ответственный за печать ЭМ; </a:t>
            </a:r>
          </a:p>
          <a:p>
            <a:pPr algn="just"/>
            <a:r>
              <a:rPr lang="ru-RU" sz="180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организатор, ответственный за проверку качества ЭМ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BFA703-B92D-4BEF-B183-5D76251FFA5F}"/>
              </a:ext>
            </a:extLst>
          </p:cNvPr>
          <p:cNvSpPr txBox="1"/>
          <p:nvPr/>
        </p:nvSpPr>
        <p:spPr>
          <a:xfrm>
            <a:off x="2180942" y="370629"/>
            <a:ext cx="7359298" cy="5107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Подготовка аудитории ППЭ в день экзамена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F1AD65-1A2B-49B7-9E37-9464A1368F0D}"/>
              </a:ext>
            </a:extLst>
          </p:cNvPr>
          <p:cNvSpPr txBox="1"/>
          <p:nvPr/>
        </p:nvSpPr>
        <p:spPr>
          <a:xfrm>
            <a:off x="465963" y="2976046"/>
            <a:ext cx="7683853" cy="11237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Подготовить на доске информацию для проведения инструктажа по заполнению регистрационных полей бланков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CC4B33-D129-4345-A3E2-AFFCCAA4C8FD}"/>
              </a:ext>
            </a:extLst>
          </p:cNvPr>
          <p:cNvSpPr txBox="1"/>
          <p:nvPr/>
        </p:nvSpPr>
        <p:spPr>
          <a:xfrm>
            <a:off x="465963" y="4184891"/>
            <a:ext cx="7718133" cy="7831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Раздать черновики на рабочие места участников экзамена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A839721-2351-44C6-B8B1-3FCEEDBC113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l="45139" r="6944"/>
          <a:stretch>
            <a:fillRect/>
          </a:stretch>
        </p:blipFill>
        <p:spPr>
          <a:xfrm>
            <a:off x="8536739" y="1084214"/>
            <a:ext cx="3357586" cy="5381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9806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2A631F3-30B9-4E49-AB19-91D75A0E6B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105C26-1BF3-40B8-A13D-2BCD8DB702BC}"/>
              </a:ext>
            </a:extLst>
          </p:cNvPr>
          <p:cNvSpPr txBox="1"/>
          <p:nvPr/>
        </p:nvSpPr>
        <p:spPr>
          <a:xfrm>
            <a:off x="2180942" y="370629"/>
            <a:ext cx="7359298" cy="91940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Действия члена ГЭК и технического специалиста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1843EA-7952-42AF-A457-096EF07261B4}"/>
              </a:ext>
            </a:extLst>
          </p:cNvPr>
          <p:cNvSpPr txBox="1"/>
          <p:nvPr/>
        </p:nvSpPr>
        <p:spPr>
          <a:xfrm>
            <a:off x="384800" y="1417968"/>
            <a:ext cx="10951582" cy="50056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09:30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часов в Штабе ППЭ 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член ГЭК, 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используя токен </a:t>
            </a:r>
            <a:r>
              <a:rPr lang="ru-RU" sz="2400" b="1" i="1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ппэ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получает ключ доступа к ЭМ </a:t>
            </a:r>
            <a:r>
              <a:rPr lang="ru-RU" sz="24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станции авторизации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Штабе ППЭ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технический специалист записывает его на </a:t>
            </a:r>
            <a:r>
              <a:rPr lang="ru-RU" sz="240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флеш</a:t>
            </a:r>
            <a:r>
              <a:rPr lang="ru-RU" sz="2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-накопитель для</a:t>
            </a:r>
            <a:r>
              <a:rPr lang="ru-RU" sz="2400" i="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переноса данных между станциями печати в аудиториях ППЭ.</a:t>
            </a:r>
            <a:br>
              <a:rPr lang="ru-RU" sz="2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</a:br>
            <a:endParaRPr lang="ru-RU" sz="24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Получив ключ доступа к ЭМ, технический специалист и член ГЭК обходят все</a:t>
            </a:r>
            <a:r>
              <a:rPr lang="ru-RU" sz="2400" b="0" i="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аудитории ППЭ, где выполняется печать ЭМ. </a:t>
            </a:r>
          </a:p>
          <a:p>
            <a:endParaRPr lang="ru-RU" sz="2400" b="0" i="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В каждой аудитории технический специалист и член ГЭК производят загрузку ключа доступа к ЭМ и его активацию, подключив к станции печати токен ППЭ и введя пароль.</a:t>
            </a:r>
          </a:p>
        </p:txBody>
      </p:sp>
    </p:spTree>
    <p:extLst>
      <p:ext uri="{BB962C8B-B14F-4D97-AF65-F5344CB8AC3E}">
        <p14:creationId xmlns:p14="http://schemas.microsoft.com/office/powerpoint/2010/main" val="4038815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AD08100-52AA-4347-8D20-208CAE8BF2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8597B5-FAA8-4C2A-8A43-BDC1830964DB}"/>
              </a:ext>
            </a:extLst>
          </p:cNvPr>
          <p:cNvSpPr txBox="1"/>
          <p:nvPr/>
        </p:nvSpPr>
        <p:spPr>
          <a:xfrm>
            <a:off x="749247" y="346147"/>
            <a:ext cx="5065399" cy="4086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Проведение ЕГЭ в аудитории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726439-0F75-4329-8238-D52FEE0D7531}"/>
              </a:ext>
            </a:extLst>
          </p:cNvPr>
          <p:cNvSpPr txBox="1"/>
          <p:nvPr/>
        </p:nvSpPr>
        <p:spPr>
          <a:xfrm>
            <a:off x="297022" y="1229877"/>
            <a:ext cx="5267500" cy="458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С 9:50 </a:t>
            </a:r>
            <a:r>
              <a:rPr lang="ru-RU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проводится первая часть инструктажа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9BA0E18-566A-49A0-9680-B993E273E1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74876"/>
            <a:ext cx="5798978" cy="32562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3390FA-2DF3-4873-8B5E-151993309860}"/>
              </a:ext>
            </a:extLst>
          </p:cNvPr>
          <p:cNvSpPr txBox="1"/>
          <p:nvPr/>
        </p:nvSpPr>
        <p:spPr>
          <a:xfrm>
            <a:off x="297022" y="2011959"/>
            <a:ext cx="5642674" cy="9194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Не ранее 10:00 </a:t>
            </a:r>
            <a:r>
              <a:rPr lang="ru-RU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ответственным организатором за печать ЭМ выполняет печать ЭМ с электронного носителя.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9CBF61-346A-41C2-96F7-328CBD0581BD}"/>
              </a:ext>
            </a:extLst>
          </p:cNvPr>
          <p:cNvSpPr txBox="1"/>
          <p:nvPr/>
        </p:nvSpPr>
        <p:spPr>
          <a:xfrm>
            <a:off x="297022" y="3158314"/>
            <a:ext cx="5642674" cy="6469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После печати ЭМ проводится вторая часть инструктажа.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05789F-610D-4B58-95AA-AD040F591932}"/>
              </a:ext>
            </a:extLst>
          </p:cNvPr>
          <p:cNvSpPr txBox="1"/>
          <p:nvPr/>
        </p:nvSpPr>
        <p:spPr>
          <a:xfrm>
            <a:off x="297023" y="4101335"/>
            <a:ext cx="11597956" cy="9194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В случает обнаружения участником экзамена брака, некомплектности, порчи ЭМ участником экзамена или опоздания участника, распечатывают и выдают новый комплект ЭМ. </a:t>
            </a:r>
            <a:r>
              <a:rPr lang="ru-RU" sz="1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Замена комплекта производится полностью, включая КИМ.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98BAC2-2543-4B48-BE17-20151FF606A3}"/>
              </a:ext>
            </a:extLst>
          </p:cNvPr>
          <p:cNvSpPr txBox="1"/>
          <p:nvPr/>
        </p:nvSpPr>
        <p:spPr>
          <a:xfrm>
            <a:off x="297021" y="5168422"/>
            <a:ext cx="11597955" cy="6469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Во время экзамена участники экзамена имеют право выходить и</a:t>
            </a:r>
            <a:r>
              <a:rPr lang="ru-RU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з аудитории и перемещаться по ППЭ только в сопровождении одного из организаторов вне аудитории.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91349A-9E70-4F9B-ACE7-A7DA2CDA1DCD}"/>
              </a:ext>
            </a:extLst>
          </p:cNvPr>
          <p:cNvSpPr txBox="1"/>
          <p:nvPr/>
        </p:nvSpPr>
        <p:spPr>
          <a:xfrm>
            <a:off x="297020" y="5911126"/>
            <a:ext cx="11597955" cy="6469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Каждый выход участника из аудитории фиксируется организатором в ведомости учета времени отс</a:t>
            </a:r>
            <a:r>
              <a:rPr lang="ru-RU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утствия участников экзамена в аудитории (форма ППЭ-12-04-МАШ)</a:t>
            </a:r>
            <a:endParaRPr lang="ru-RU" sz="160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54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AC5430-B65D-FB58-A8FC-23C46F68A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372" y="112001"/>
            <a:ext cx="10515600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A1A25D8D-7584-439C-9861-BC904C31B6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622" y="2078038"/>
            <a:ext cx="3066906" cy="4351337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C9A289-C176-8016-B711-6611801DDB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-22871" y="-5469"/>
            <a:ext cx="12214871" cy="6858000"/>
          </a:xfrm>
          <a:prstGeom prst="rect">
            <a:avLst/>
          </a:prstGeom>
        </p:spPr>
      </p:pic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id="{5A98961E-044D-9D5F-663F-74EC57A5D0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80" y="2151"/>
            <a:ext cx="1761502" cy="104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F70318-BA8D-826C-D893-D87785A5A713}"/>
              </a:ext>
            </a:extLst>
          </p:cNvPr>
          <p:cNvSpPr txBox="1"/>
          <p:nvPr/>
        </p:nvSpPr>
        <p:spPr>
          <a:xfrm>
            <a:off x="1499524" y="266840"/>
            <a:ext cx="1069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СИТУАЦИИ, КОТОРЫЕ МОГУТ ВОЗНИКНУТЬ </a:t>
            </a:r>
            <a:r>
              <a:rPr lang="ru-RU" sz="2000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ВО ВРЕМЯ ЭКЗАМЕНА: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FECE12-D5D2-9982-BF47-914A2BB65352}"/>
              </a:ext>
            </a:extLst>
          </p:cNvPr>
          <p:cNvSpPr txBox="1"/>
          <p:nvPr/>
        </p:nvSpPr>
        <p:spPr>
          <a:xfrm>
            <a:off x="1618313" y="732651"/>
            <a:ext cx="9312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ДОСРОЧНОЕ ЗАВЕРШЕНИЕ ЭКЗАМЕНА ПО СОСТОЯНИЮ ЗДОРОВЬЯ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1F9419-75FD-9BCE-28D5-8AB9D8B0EEFC}"/>
              </a:ext>
            </a:extLst>
          </p:cNvPr>
          <p:cNvSpPr txBox="1"/>
          <p:nvPr/>
        </p:nvSpPr>
        <p:spPr>
          <a:xfrm>
            <a:off x="339809" y="1243329"/>
            <a:ext cx="3124360" cy="17366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Организатор вне аудитории и Член ГЭК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сопровождают участника экзамена к 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медицинскому работнику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 мед кабинет.</a:t>
            </a:r>
            <a:endParaRPr lang="ru-RU" sz="16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E33BE23A-FEC5-7D8C-884F-C11923B0F482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3464169" y="2111652"/>
            <a:ext cx="701112" cy="54483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DC7768C-C270-3810-258A-713F13542F5B}"/>
              </a:ext>
            </a:extLst>
          </p:cNvPr>
          <p:cNvSpPr txBox="1"/>
          <p:nvPr/>
        </p:nvSpPr>
        <p:spPr>
          <a:xfrm>
            <a:off x="4165281" y="1293604"/>
            <a:ext cx="3439551" cy="28263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Ф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орма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ППЭ-22 «Акт о досрочном завершении экзамена» </a:t>
            </a:r>
            <a:r>
              <a:rPr lang="ru-RU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з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аполняется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в медицинском кабинете 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членом ГЭК и медицинским работником. </a:t>
            </a:r>
            <a:endParaRPr lang="ru-RU" sz="1600" b="1" i="1" dirty="0"/>
          </a:p>
          <a:p>
            <a:pPr algn="ctr"/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Ответственный организатор в аудитории и руководитель ППЭ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ставят свою подпись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 акте.</a:t>
            </a:r>
            <a:endParaRPr lang="ru-RU" sz="16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CDC15FFB-8885-F0F7-D79F-3DA201DBDADB}"/>
              </a:ext>
            </a:extLst>
          </p:cNvPr>
          <p:cNvCxnSpPr>
            <a:cxnSpLocks/>
          </p:cNvCxnSpPr>
          <p:nvPr/>
        </p:nvCxnSpPr>
        <p:spPr>
          <a:xfrm>
            <a:off x="7604833" y="2884082"/>
            <a:ext cx="624585" cy="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AE272DC-F7E9-24C4-B2EA-1D55D8B0EB74}"/>
              </a:ext>
            </a:extLst>
          </p:cNvPr>
          <p:cNvSpPr txBox="1"/>
          <p:nvPr/>
        </p:nvSpPr>
        <p:spPr>
          <a:xfrm>
            <a:off x="180274" y="3564243"/>
            <a:ext cx="3439552" cy="28263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 форму ППЭ-05-02 внести соответствующую запись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;</a:t>
            </a:r>
          </a:p>
          <a:p>
            <a:pPr>
              <a:buFontTx/>
              <a:buChar char="-"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Поставить соответствующую 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отметку в бланке </a:t>
            </a:r>
            <a:r>
              <a:rPr kumimoji="0" lang="ru-RU" sz="1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регистрации участника экзамена 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 поле «Не закончил экзамен по уважительной причине» и поставить </a:t>
            </a:r>
            <a:r>
              <a:rPr kumimoji="0" lang="ru-RU" sz="16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подпись 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 соответствующем поле.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AAA5629-0612-472D-96FF-9BD7344EAA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" b="4438"/>
          <a:stretch/>
        </p:blipFill>
        <p:spPr>
          <a:xfrm>
            <a:off x="8229418" y="1132761"/>
            <a:ext cx="3655036" cy="4862704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BC7858BF-8ECB-4E7C-BEEC-053854CDFEBC}"/>
              </a:ext>
            </a:extLst>
          </p:cNvPr>
          <p:cNvCxnSpPr>
            <a:cxnSpLocks/>
          </p:cNvCxnSpPr>
          <p:nvPr/>
        </p:nvCxnSpPr>
        <p:spPr>
          <a:xfrm>
            <a:off x="3540695" y="5206138"/>
            <a:ext cx="500815" cy="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22BC402-8BC0-44BD-84F9-1AFED746D7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1" t="9651" r="1714" b="44817"/>
          <a:stretch/>
        </p:blipFill>
        <p:spPr>
          <a:xfrm>
            <a:off x="4032801" y="4103262"/>
            <a:ext cx="4394322" cy="2642737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id="{04E7BAED-3C09-4C24-800D-C985A93E30FD}"/>
              </a:ext>
            </a:extLst>
          </p:cNvPr>
          <p:cNvSpPr/>
          <p:nvPr/>
        </p:nvSpPr>
        <p:spPr>
          <a:xfrm>
            <a:off x="4815840" y="6465189"/>
            <a:ext cx="130629" cy="87155"/>
          </a:xfrm>
          <a:custGeom>
            <a:avLst/>
            <a:gdLst>
              <a:gd name="connsiteX0" fmla="*/ 0 w 130629"/>
              <a:gd name="connsiteY0" fmla="*/ 17487 h 87155"/>
              <a:gd name="connsiteX1" fmla="*/ 52251 w 130629"/>
              <a:gd name="connsiteY1" fmla="*/ 87155 h 87155"/>
              <a:gd name="connsiteX2" fmla="*/ 69669 w 130629"/>
              <a:gd name="connsiteY2" fmla="*/ 61030 h 87155"/>
              <a:gd name="connsiteX3" fmla="*/ 113211 w 130629"/>
              <a:gd name="connsiteY3" fmla="*/ 26195 h 87155"/>
              <a:gd name="connsiteX4" fmla="*/ 130629 w 130629"/>
              <a:gd name="connsiteY4" fmla="*/ 70 h 8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29" h="87155">
                <a:moveTo>
                  <a:pt x="0" y="17487"/>
                </a:moveTo>
                <a:cubicBezTo>
                  <a:pt x="1048" y="19234"/>
                  <a:pt x="37014" y="87155"/>
                  <a:pt x="52251" y="87155"/>
                </a:cubicBezTo>
                <a:cubicBezTo>
                  <a:pt x="62717" y="87155"/>
                  <a:pt x="63131" y="69203"/>
                  <a:pt x="69669" y="61030"/>
                </a:cubicBezTo>
                <a:cubicBezTo>
                  <a:pt x="83853" y="43300"/>
                  <a:pt x="93809" y="39130"/>
                  <a:pt x="113211" y="26195"/>
                </a:cubicBezTo>
                <a:cubicBezTo>
                  <a:pt x="122838" y="-2684"/>
                  <a:pt x="112741" y="70"/>
                  <a:pt x="130629" y="7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25FE101-3C13-4A3B-8CAA-F55FA2102C6F}"/>
              </a:ext>
            </a:extLst>
          </p:cNvPr>
          <p:cNvSpPr/>
          <p:nvPr/>
        </p:nvSpPr>
        <p:spPr>
          <a:xfrm>
            <a:off x="4774785" y="5220582"/>
            <a:ext cx="212737" cy="1152517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олилиния: фигура 35">
            <a:extLst>
              <a:ext uri="{FF2B5EF4-FFF2-40B4-BE49-F238E27FC236}">
                <a16:creationId xmlns:a16="http://schemas.microsoft.com/office/drawing/2014/main" id="{7495EDDC-1CBA-47E7-A1E6-94F5BA538F68}"/>
              </a:ext>
            </a:extLst>
          </p:cNvPr>
          <p:cNvSpPr/>
          <p:nvPr/>
        </p:nvSpPr>
        <p:spPr>
          <a:xfrm>
            <a:off x="7092043" y="6390310"/>
            <a:ext cx="444137" cy="156754"/>
          </a:xfrm>
          <a:custGeom>
            <a:avLst/>
            <a:gdLst>
              <a:gd name="connsiteX0" fmla="*/ 0 w 444137"/>
              <a:gd name="connsiteY0" fmla="*/ 156754 h 156754"/>
              <a:gd name="connsiteX1" fmla="*/ 121920 w 444137"/>
              <a:gd name="connsiteY1" fmla="*/ 95794 h 156754"/>
              <a:gd name="connsiteX2" fmla="*/ 209006 w 444137"/>
              <a:gd name="connsiteY2" fmla="*/ 26125 h 156754"/>
              <a:gd name="connsiteX3" fmla="*/ 252549 w 444137"/>
              <a:gd name="connsiteY3" fmla="*/ 0 h 156754"/>
              <a:gd name="connsiteX4" fmla="*/ 269966 w 444137"/>
              <a:gd name="connsiteY4" fmla="*/ 113211 h 156754"/>
              <a:gd name="connsiteX5" fmla="*/ 322217 w 444137"/>
              <a:gd name="connsiteY5" fmla="*/ 43543 h 156754"/>
              <a:gd name="connsiteX6" fmla="*/ 330926 w 444137"/>
              <a:gd name="connsiteY6" fmla="*/ 113211 h 156754"/>
              <a:gd name="connsiteX7" fmla="*/ 391886 w 444137"/>
              <a:gd name="connsiteY7" fmla="*/ 78377 h 156754"/>
              <a:gd name="connsiteX8" fmla="*/ 426720 w 444137"/>
              <a:gd name="connsiteY8" fmla="*/ 121920 h 156754"/>
              <a:gd name="connsiteX9" fmla="*/ 444137 w 444137"/>
              <a:gd name="connsiteY9" fmla="*/ 121920 h 15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4137" h="156754">
                <a:moveTo>
                  <a:pt x="0" y="156754"/>
                </a:moveTo>
                <a:cubicBezTo>
                  <a:pt x="40640" y="136434"/>
                  <a:pt x="83390" y="119876"/>
                  <a:pt x="121920" y="95794"/>
                </a:cubicBezTo>
                <a:cubicBezTo>
                  <a:pt x="153444" y="76091"/>
                  <a:pt x="179028" y="48109"/>
                  <a:pt x="209006" y="26125"/>
                </a:cubicBezTo>
                <a:cubicBezTo>
                  <a:pt x="222656" y="16115"/>
                  <a:pt x="238035" y="8708"/>
                  <a:pt x="252549" y="0"/>
                </a:cubicBezTo>
                <a:cubicBezTo>
                  <a:pt x="258355" y="37737"/>
                  <a:pt x="237589" y="92975"/>
                  <a:pt x="269966" y="113211"/>
                </a:cubicBezTo>
                <a:cubicBezTo>
                  <a:pt x="294582" y="128596"/>
                  <a:pt x="293189" y="43543"/>
                  <a:pt x="322217" y="43543"/>
                </a:cubicBezTo>
                <a:cubicBezTo>
                  <a:pt x="345620" y="43543"/>
                  <a:pt x="328023" y="89988"/>
                  <a:pt x="330926" y="113211"/>
                </a:cubicBezTo>
                <a:cubicBezTo>
                  <a:pt x="351246" y="101600"/>
                  <a:pt x="368579" y="76258"/>
                  <a:pt x="391886" y="78377"/>
                </a:cubicBezTo>
                <a:cubicBezTo>
                  <a:pt x="410397" y="80060"/>
                  <a:pt x="412441" y="110021"/>
                  <a:pt x="426720" y="121920"/>
                </a:cubicBezTo>
                <a:cubicBezTo>
                  <a:pt x="431180" y="125637"/>
                  <a:pt x="438331" y="121920"/>
                  <a:pt x="444137" y="12192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олилиния: фигура 36">
            <a:extLst>
              <a:ext uri="{FF2B5EF4-FFF2-40B4-BE49-F238E27FC236}">
                <a16:creationId xmlns:a16="http://schemas.microsoft.com/office/drawing/2014/main" id="{97EE02D6-A154-46A7-A2FE-879F01564B43}"/>
              </a:ext>
            </a:extLst>
          </p:cNvPr>
          <p:cNvSpPr/>
          <p:nvPr/>
        </p:nvSpPr>
        <p:spPr>
          <a:xfrm>
            <a:off x="7802880" y="6398457"/>
            <a:ext cx="391886" cy="163766"/>
          </a:xfrm>
          <a:custGeom>
            <a:avLst/>
            <a:gdLst>
              <a:gd name="connsiteX0" fmla="*/ 0 w 391886"/>
              <a:gd name="connsiteY0" fmla="*/ 132972 h 163766"/>
              <a:gd name="connsiteX1" fmla="*/ 104503 w 391886"/>
              <a:gd name="connsiteY1" fmla="*/ 37177 h 163766"/>
              <a:gd name="connsiteX2" fmla="*/ 121920 w 391886"/>
              <a:gd name="connsiteY2" fmla="*/ 2343 h 163766"/>
              <a:gd name="connsiteX3" fmla="*/ 104503 w 391886"/>
              <a:gd name="connsiteY3" fmla="*/ 28469 h 163766"/>
              <a:gd name="connsiteX4" fmla="*/ 78377 w 391886"/>
              <a:gd name="connsiteY4" fmla="*/ 80720 h 163766"/>
              <a:gd name="connsiteX5" fmla="*/ 104503 w 391886"/>
              <a:gd name="connsiteY5" fmla="*/ 159097 h 163766"/>
              <a:gd name="connsiteX6" fmla="*/ 235131 w 391886"/>
              <a:gd name="connsiteY6" fmla="*/ 89429 h 163766"/>
              <a:gd name="connsiteX7" fmla="*/ 191589 w 391886"/>
              <a:gd name="connsiteY7" fmla="*/ 80720 h 163766"/>
              <a:gd name="connsiteX8" fmla="*/ 174171 w 391886"/>
              <a:gd name="connsiteY8" fmla="*/ 106846 h 163766"/>
              <a:gd name="connsiteX9" fmla="*/ 209006 w 391886"/>
              <a:gd name="connsiteY9" fmla="*/ 132972 h 163766"/>
              <a:gd name="connsiteX10" fmla="*/ 217714 w 391886"/>
              <a:gd name="connsiteY10" fmla="*/ 80720 h 163766"/>
              <a:gd name="connsiteX11" fmla="*/ 209006 w 391886"/>
              <a:gd name="connsiteY11" fmla="*/ 54594 h 163766"/>
              <a:gd name="connsiteX12" fmla="*/ 200297 w 391886"/>
              <a:gd name="connsiteY12" fmla="*/ 115554 h 163766"/>
              <a:gd name="connsiteX13" fmla="*/ 243840 w 391886"/>
              <a:gd name="connsiteY13" fmla="*/ 159097 h 163766"/>
              <a:gd name="connsiteX14" fmla="*/ 322217 w 391886"/>
              <a:gd name="connsiteY14" fmla="*/ 115554 h 163766"/>
              <a:gd name="connsiteX15" fmla="*/ 391886 w 391886"/>
              <a:gd name="connsiteY15" fmla="*/ 106846 h 163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1886" h="163766">
                <a:moveTo>
                  <a:pt x="0" y="132972"/>
                </a:moveTo>
                <a:cubicBezTo>
                  <a:pt x="58231" y="35921"/>
                  <a:pt x="-17545" y="148131"/>
                  <a:pt x="104503" y="37177"/>
                </a:cubicBezTo>
                <a:cubicBezTo>
                  <a:pt x="114109" y="28444"/>
                  <a:pt x="121920" y="15325"/>
                  <a:pt x="121920" y="2343"/>
                </a:cubicBezTo>
                <a:cubicBezTo>
                  <a:pt x="121920" y="-8123"/>
                  <a:pt x="109586" y="19320"/>
                  <a:pt x="104503" y="28469"/>
                </a:cubicBezTo>
                <a:cubicBezTo>
                  <a:pt x="95046" y="45491"/>
                  <a:pt x="87086" y="63303"/>
                  <a:pt x="78377" y="80720"/>
                </a:cubicBezTo>
                <a:cubicBezTo>
                  <a:pt x="87086" y="106846"/>
                  <a:pt x="81270" y="144312"/>
                  <a:pt x="104503" y="159097"/>
                </a:cubicBezTo>
                <a:cubicBezTo>
                  <a:pt x="143379" y="183836"/>
                  <a:pt x="219451" y="102868"/>
                  <a:pt x="235131" y="89429"/>
                </a:cubicBezTo>
                <a:cubicBezTo>
                  <a:pt x="220617" y="86526"/>
                  <a:pt x="205821" y="76654"/>
                  <a:pt x="191589" y="80720"/>
                </a:cubicBezTo>
                <a:cubicBezTo>
                  <a:pt x="181525" y="83595"/>
                  <a:pt x="170861" y="96916"/>
                  <a:pt x="174171" y="106846"/>
                </a:cubicBezTo>
                <a:cubicBezTo>
                  <a:pt x="178761" y="120616"/>
                  <a:pt x="197394" y="124263"/>
                  <a:pt x="209006" y="132972"/>
                </a:cubicBezTo>
                <a:cubicBezTo>
                  <a:pt x="211909" y="115555"/>
                  <a:pt x="217714" y="98378"/>
                  <a:pt x="217714" y="80720"/>
                </a:cubicBezTo>
                <a:cubicBezTo>
                  <a:pt x="217714" y="71540"/>
                  <a:pt x="213111" y="46383"/>
                  <a:pt x="209006" y="54594"/>
                </a:cubicBezTo>
                <a:cubicBezTo>
                  <a:pt x="199826" y="72953"/>
                  <a:pt x="203200" y="95234"/>
                  <a:pt x="200297" y="115554"/>
                </a:cubicBezTo>
                <a:cubicBezTo>
                  <a:pt x="214811" y="130068"/>
                  <a:pt x="223314" y="159097"/>
                  <a:pt x="243840" y="159097"/>
                </a:cubicBezTo>
                <a:cubicBezTo>
                  <a:pt x="273727" y="159097"/>
                  <a:pt x="295485" y="128920"/>
                  <a:pt x="322217" y="115554"/>
                </a:cubicBezTo>
                <a:cubicBezTo>
                  <a:pt x="348812" y="102256"/>
                  <a:pt x="360193" y="106846"/>
                  <a:pt x="391886" y="106846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677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4169</TotalTime>
  <Words>1675</Words>
  <Application>Microsoft Office PowerPoint</Application>
  <PresentationFormat>Широкоэкранный</PresentationFormat>
  <Paragraphs>158</Paragraphs>
  <Slides>29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Arial Black</vt:lpstr>
      <vt:lpstr>Bahnschrift SemiCondensed</vt:lpstr>
      <vt:lpstr>Calibri</vt:lpstr>
      <vt:lpstr>Calibri Light</vt:lpstr>
      <vt:lpstr>Century Gothic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Завершение экзамена</vt:lpstr>
      <vt:lpstr>Завершение экзамена: Передача материалов в РЦОИ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Bulgushka</dc:creator>
  <cp:lastModifiedBy>Пользователь</cp:lastModifiedBy>
  <cp:revision>173</cp:revision>
  <cp:lastPrinted>2023-08-30T06:20:04Z</cp:lastPrinted>
  <dcterms:created xsi:type="dcterms:W3CDTF">2023-03-15T08:47:03Z</dcterms:created>
  <dcterms:modified xsi:type="dcterms:W3CDTF">2025-05-07T08:29:52Z</dcterms:modified>
</cp:coreProperties>
</file>