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3"/>
  </p:notesMasterIdLst>
  <p:sldIdLst>
    <p:sldId id="256" r:id="rId2"/>
    <p:sldId id="264" r:id="rId3"/>
    <p:sldId id="292" r:id="rId4"/>
    <p:sldId id="263" r:id="rId5"/>
    <p:sldId id="272" r:id="rId6"/>
    <p:sldId id="273" r:id="rId7"/>
    <p:sldId id="277" r:id="rId8"/>
    <p:sldId id="278" r:id="rId9"/>
    <p:sldId id="279" r:id="rId10"/>
    <p:sldId id="280" r:id="rId11"/>
    <p:sldId id="281" r:id="rId12"/>
    <p:sldId id="282" r:id="rId13"/>
    <p:sldId id="287" r:id="rId14"/>
    <p:sldId id="286" r:id="rId15"/>
    <p:sldId id="285" r:id="rId16"/>
    <p:sldId id="284" r:id="rId17"/>
    <p:sldId id="283" r:id="rId18"/>
    <p:sldId id="288" r:id="rId19"/>
    <p:sldId id="289" r:id="rId20"/>
    <p:sldId id="290" r:id="rId21"/>
    <p:sldId id="26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992E-C2DD-4D65-9480-1DA0F8F26A53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F3BC-8A64-4DEE-8FBE-31D7E37F3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6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3CC96-A1AA-DD86-C4E4-82FD3AC64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8DBDF-2CBD-270A-438F-2DDD4649A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05773-8E7D-700B-98BE-E8ED1BB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52779-679A-EE39-28F5-F921ED4B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3CC8F-D322-7D18-9317-CB2D0C0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A43FA-8DA7-5F50-678F-318F453F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BF4737-FA1A-6F9A-205A-853703C8E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F1323C-B2BE-137F-D9D3-837589A6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D95E-F152-5B99-3188-FA666530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115EB-2764-6CAA-C270-C8947EF4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47E22F-67BE-5C8B-3E49-ADA6AB60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BA50A1-2E8C-6C7A-71E6-7D5A6F48A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4D7DD-6577-7016-B5B5-71A39C02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39780-1E77-F7EF-A4E5-B2CD5463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35275-8998-25DA-BF9D-3542906E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57D1-1C17-7E57-1593-FE385336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9AF8F-D979-B5F4-E597-4056A0A9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6C83B-C41E-9135-2DA4-9B014E1F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7C200-8D1F-45C5-6CFB-2A6BF2B7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A2FC8-FB96-941C-8167-0293F1E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1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A073D-756B-9C7F-8D2C-343ED66D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0601B-D750-355F-B7C1-D5695783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4B010-3542-776C-808A-710E3CEB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D4D00-91E1-577F-F11A-4C36287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A6175-9A5F-153C-5C0E-CC2ADAA2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9ED68-0E46-690F-1F9F-90D77B4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AE881-6AF6-211E-9BE8-B59A57D0B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6768C-F2DC-4C79-37F6-2C6511250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F7758-32CD-9453-8CF0-E630A8F8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E6B84-0D1B-1D4C-F750-FADB5BC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BB2D20-C5A9-EC86-DE54-84626DC3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633D-7229-DE0F-3AD6-B78AF737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7F8EC-C2BC-7B6B-02CF-983E5098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4B9B47-A58A-7BC1-C7D3-5EFDDB47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566DAC-5FA8-3A0F-0C2A-C937248ED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15472-B8EA-3C49-1986-AFEFB47E4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974BA8-07F1-76B6-81C3-A8BDF5A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89938A-AA52-5794-AA1B-AE26EEDB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C4EEA3-A8B9-917A-6056-2ED6EAC1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9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5BFD-3B21-2312-F0F5-E8724560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1A8E6D-C111-0358-FBB3-DC211657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34B24-293C-D318-BC2A-DFA9AAA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32A589-608F-B1AE-CA3C-294C9F41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63FD0-ABB0-C38B-901A-DCD69B21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C0A68C-4CB3-37A3-FBF7-55EAD594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63D9A5-FC0B-234A-FE62-8A343686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25B7-179F-527D-DF72-3C1018DD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D3081-9F6A-4F90-37F2-9BCD7801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D44F5-BB89-4990-7BE6-234CE267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7955A-F101-337F-B437-5D60EF60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E7ECB-867D-20EC-92B3-2C26F826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21E40-631B-4E03-542A-5B3BE5FD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5C85B-DD4C-03A5-7710-BD4F34C3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7DAD7B-E01C-F0E0-040D-AA48BDC0D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12EBFF-F6DA-0455-C350-F42A1FF9E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E2B12-1E39-61F2-D0CF-7EE12097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295D2-1E26-FD4B-BD9C-C834398D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AA4D3B-B4ED-248D-C292-C6477218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5927-05DA-FB2B-F5A4-791D4079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847A2-DAA1-8B9E-0105-0DCE7A65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E430B-5891-6C3C-8CB3-B4397782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486B7-4B04-34DB-35E5-DC91F226C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8F761-2A17-C2D2-5DF5-12058FBF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0A67CB6-DAD4-DD96-9899-5E8DA805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4" y="190285"/>
            <a:ext cx="3459531" cy="19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P:\Молазаева Н.В\Баннеры\Образец баннера ЦОКО.png">
            <a:extLst>
              <a:ext uri="{FF2B5EF4-FFF2-40B4-BE49-F238E27FC236}">
                <a16:creationId xmlns:a16="http://schemas.microsoft.com/office/drawing/2014/main" id="{3566E741-04D9-99D7-00B3-6F5F1F73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713" b="1455"/>
          <a:stretch>
            <a:fillRect/>
          </a:stretch>
        </p:blipFill>
        <p:spPr bwMode="auto">
          <a:xfrm>
            <a:off x="3612944" y="112837"/>
            <a:ext cx="7622555" cy="213184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3" y="5789565"/>
            <a:ext cx="265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494112" y="2817208"/>
            <a:ext cx="1120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 по русскому языку и биологии 9 апреля 2025г. </a:t>
            </a:r>
          </a:p>
        </p:txBody>
      </p:sp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179187" y="110650"/>
            <a:ext cx="8673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ППЭ-14-02 Ведомость учета экзаменационных материалов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74138" y="1199635"/>
            <a:ext cx="229930" cy="232443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774138" y="2460014"/>
            <a:ext cx="202108" cy="23937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801960" y="3928399"/>
            <a:ext cx="202108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619F4D-1264-4DF2-8F6E-EFE72A61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" y="621410"/>
            <a:ext cx="8447190" cy="6048159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75DDE5E8-F742-44F3-842C-DC52FF05CE26}"/>
              </a:ext>
            </a:extLst>
          </p:cNvPr>
          <p:cNvSpPr/>
          <p:nvPr/>
        </p:nvSpPr>
        <p:spPr>
          <a:xfrm>
            <a:off x="2123209" y="1432078"/>
            <a:ext cx="222439" cy="14013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37C9DF7-EF55-4E29-9D4D-1E4E2F4FFB7F}"/>
              </a:ext>
            </a:extLst>
          </p:cNvPr>
          <p:cNvSpPr/>
          <p:nvPr/>
        </p:nvSpPr>
        <p:spPr>
          <a:xfrm>
            <a:off x="4827613" y="1432078"/>
            <a:ext cx="222439" cy="149652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44CAE1-FDF7-4EB8-80CE-725D9D683E63}"/>
              </a:ext>
            </a:extLst>
          </p:cNvPr>
          <p:cNvSpPr/>
          <p:nvPr/>
        </p:nvSpPr>
        <p:spPr>
          <a:xfrm>
            <a:off x="9039465" y="902266"/>
            <a:ext cx="2952328" cy="720079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C7CAC6D-3BA7-4C6B-BE67-0931B9544E98}"/>
              </a:ext>
            </a:extLst>
          </p:cNvPr>
          <p:cNvSpPr/>
          <p:nvPr/>
        </p:nvSpPr>
        <p:spPr>
          <a:xfrm>
            <a:off x="9046232" y="2109325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A1AF80-B16F-4602-9245-19335F395B34}"/>
              </a:ext>
            </a:extLst>
          </p:cNvPr>
          <p:cNvSpPr/>
          <p:nvPr/>
        </p:nvSpPr>
        <p:spPr>
          <a:xfrm>
            <a:off x="9039465" y="3540874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5182A9D-DD2B-471F-AE33-126A96E7E95A}"/>
              </a:ext>
            </a:extLst>
          </p:cNvPr>
          <p:cNvSpPr/>
          <p:nvPr/>
        </p:nvSpPr>
        <p:spPr>
          <a:xfrm>
            <a:off x="9039465" y="4838093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D9BA110-FAFD-42BA-8395-A48ECF7BF72E}"/>
              </a:ext>
            </a:extLst>
          </p:cNvPr>
          <p:cNvSpPr/>
          <p:nvPr/>
        </p:nvSpPr>
        <p:spPr>
          <a:xfrm>
            <a:off x="8791398" y="5157407"/>
            <a:ext cx="156303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5B6BCBD-87AE-4F25-B09A-0409E0D36F4F}"/>
              </a:ext>
            </a:extLst>
          </p:cNvPr>
          <p:cNvSpPr/>
          <p:nvPr/>
        </p:nvSpPr>
        <p:spPr>
          <a:xfrm>
            <a:off x="400773" y="3220534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2BA8C9F-6DD0-4E3D-A1A3-F38CE7DC33E8}"/>
              </a:ext>
            </a:extLst>
          </p:cNvPr>
          <p:cNvSpPr/>
          <p:nvPr/>
        </p:nvSpPr>
        <p:spPr>
          <a:xfrm>
            <a:off x="170329" y="2950489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491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237F2-882C-486F-9A11-9DD2BE9D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23" y="1144588"/>
            <a:ext cx="10068667" cy="5022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DE0CED-49D7-4D65-905B-C1C158B36AE8}"/>
              </a:ext>
            </a:extLst>
          </p:cNvPr>
          <p:cNvSpPr txBox="1"/>
          <p:nvPr/>
        </p:nvSpPr>
        <p:spPr>
          <a:xfrm>
            <a:off x="129373" y="177984"/>
            <a:ext cx="11224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формах отчетности ППЭ ГИА-9 в 2025 году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500246-4A68-4058-AD57-C528D918090F}"/>
              </a:ext>
            </a:extLst>
          </p:cNvPr>
          <p:cNvSpPr/>
          <p:nvPr/>
        </p:nvSpPr>
        <p:spPr>
          <a:xfrm>
            <a:off x="3373514" y="2387362"/>
            <a:ext cx="506028" cy="292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</p:txBody>
      </p:sp>
    </p:spTree>
    <p:extLst>
      <p:ext uri="{BB962C8B-B14F-4D97-AF65-F5344CB8AC3E}">
        <p14:creationId xmlns:p14="http://schemas.microsoft.com/office/powerpoint/2010/main" val="190848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5AB48-DCC9-4B8D-9CAB-35C48F71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961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56EB99-7C23-41B1-A67F-92F68D1AD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35" y="1211365"/>
            <a:ext cx="6539749" cy="5579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CF4E70-B82D-4A30-BC41-57DDD4232EB6}"/>
              </a:ext>
            </a:extLst>
          </p:cNvPr>
          <p:cNvSpPr txBox="1"/>
          <p:nvPr/>
        </p:nvSpPr>
        <p:spPr>
          <a:xfrm>
            <a:off x="5284595" y="126982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об удалении участника ГИА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63EED3E-86A9-4880-8B52-972BA937C405}"/>
              </a:ext>
            </a:extLst>
          </p:cNvPr>
          <p:cNvSpPr/>
          <p:nvPr/>
        </p:nvSpPr>
        <p:spPr>
          <a:xfrm>
            <a:off x="0" y="2849732"/>
            <a:ext cx="4554245" cy="1846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E065E98-C856-4355-8D62-22BE737A2FDE}"/>
              </a:ext>
            </a:extLst>
          </p:cNvPr>
          <p:cNvSpPr/>
          <p:nvPr/>
        </p:nvSpPr>
        <p:spPr>
          <a:xfrm>
            <a:off x="4909351" y="5844566"/>
            <a:ext cx="3480047" cy="426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E0FA5-4A05-49D5-B1E1-1C42DF307D2F}"/>
              </a:ext>
            </a:extLst>
          </p:cNvPr>
          <p:cNvSpPr txBox="1"/>
          <p:nvPr/>
        </p:nvSpPr>
        <p:spPr>
          <a:xfrm>
            <a:off x="11246366" y="3473187"/>
            <a:ext cx="247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51844C1-96F5-42C9-B431-4E339BC93E18}"/>
              </a:ext>
            </a:extLst>
          </p:cNvPr>
          <p:cNvSpPr/>
          <p:nvPr/>
        </p:nvSpPr>
        <p:spPr>
          <a:xfrm>
            <a:off x="5264903" y="3750825"/>
            <a:ext cx="6004929" cy="4048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3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D6F8D-B1E3-4360-8065-A19F02A3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1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500BB-F399-431D-A1F0-1A23BAAA90CF}"/>
              </a:ext>
            </a:extLst>
          </p:cNvPr>
          <p:cNvSpPr txBox="1"/>
          <p:nvPr/>
        </p:nvSpPr>
        <p:spPr>
          <a:xfrm>
            <a:off x="5789350" y="1410126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ППЭ-21С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Сопроводительный лист к Акту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3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87E6C-5573-4025-A128-7CD1BB2DC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504358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45D6C4-2537-47A5-8A48-1561F4AB6D92}"/>
              </a:ext>
            </a:extLst>
          </p:cNvPr>
          <p:cNvSpPr txBox="1"/>
          <p:nvPr/>
        </p:nvSpPr>
        <p:spPr>
          <a:xfrm>
            <a:off x="5958561" y="1465157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ППЭ-21-П1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к Акту №21 об удалении участника ГИА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BE0D988-9941-41C9-8570-FD22501CAD55}"/>
              </a:ext>
            </a:extLst>
          </p:cNvPr>
          <p:cNvSpPr/>
          <p:nvPr/>
        </p:nvSpPr>
        <p:spPr>
          <a:xfrm>
            <a:off x="1839857" y="1831328"/>
            <a:ext cx="2974020" cy="233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301DF10-83FF-45C7-97D7-903F66632BEB}"/>
              </a:ext>
            </a:extLst>
          </p:cNvPr>
          <p:cNvSpPr/>
          <p:nvPr/>
        </p:nvSpPr>
        <p:spPr>
          <a:xfrm>
            <a:off x="761426" y="6107837"/>
            <a:ext cx="5043586" cy="37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3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4D7955-DC21-4EF3-B5FB-7786CC9B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3" y="0"/>
            <a:ext cx="47664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63DCD-F447-401B-8152-0ADD49A5E776}"/>
              </a:ext>
            </a:extLst>
          </p:cNvPr>
          <p:cNvSpPr txBox="1"/>
          <p:nvPr/>
        </p:nvSpPr>
        <p:spPr>
          <a:xfrm>
            <a:off x="6133405" y="174774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к Акту №21 об удалении участника ГИА из ППЭ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8425B26-3C5A-492B-AA44-06B2EF3ED829}"/>
              </a:ext>
            </a:extLst>
          </p:cNvPr>
          <p:cNvSpPr/>
          <p:nvPr/>
        </p:nvSpPr>
        <p:spPr>
          <a:xfrm>
            <a:off x="1660124" y="1278404"/>
            <a:ext cx="3941686" cy="124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22F5C2F-CA10-40E7-9092-9A3EF4D9A1DF}"/>
              </a:ext>
            </a:extLst>
          </p:cNvPr>
          <p:cNvSpPr/>
          <p:nvPr/>
        </p:nvSpPr>
        <p:spPr>
          <a:xfrm>
            <a:off x="2145273" y="2814905"/>
            <a:ext cx="2681057" cy="266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9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B1EC8-BF14-4B23-A52C-AAD1DEE94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904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9E607-D8C7-4B8C-8E88-8AE57BEC0349}"/>
              </a:ext>
            </a:extLst>
          </p:cNvPr>
          <p:cNvSpPr txBox="1"/>
          <p:nvPr/>
        </p:nvSpPr>
        <p:spPr>
          <a:xfrm>
            <a:off x="6138659" y="1562276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ППЭ-21-П3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к Акту №21 об удалении участника ГИА из ППЭ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E66E8E8-A8D2-47C2-B6DA-CCF74D69E3EF}"/>
              </a:ext>
            </a:extLst>
          </p:cNvPr>
          <p:cNvSpPr/>
          <p:nvPr/>
        </p:nvSpPr>
        <p:spPr>
          <a:xfrm>
            <a:off x="1660124" y="2347106"/>
            <a:ext cx="3329126" cy="257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0CFA5B-5E9E-4F93-9FD6-CEB25F81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41" y="0"/>
            <a:ext cx="462805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64296-3033-439B-9E1B-C3D36AEAEEF6}"/>
              </a:ext>
            </a:extLst>
          </p:cNvPr>
          <p:cNvSpPr txBox="1"/>
          <p:nvPr/>
        </p:nvSpPr>
        <p:spPr>
          <a:xfrm>
            <a:off x="5829707" y="1505144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ППЭ-22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досрочном завершении экзамена по объективным причинам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1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6059AA-4856-463E-B1DF-391FAD8D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97" y="0"/>
            <a:ext cx="478226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FB784-5747-4964-8E16-B2DE9A633E26}"/>
              </a:ext>
            </a:extLst>
          </p:cNvPr>
          <p:cNvSpPr txBox="1"/>
          <p:nvPr/>
        </p:nvSpPr>
        <p:spPr>
          <a:xfrm>
            <a:off x="6035336" y="1747741"/>
            <a:ext cx="615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недопуске участника ГИА в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58776D-3CDA-4BDF-BF68-AB6E99F90636}"/>
              </a:ext>
            </a:extLst>
          </p:cNvPr>
          <p:cNvSpPr/>
          <p:nvPr/>
        </p:nvSpPr>
        <p:spPr>
          <a:xfrm>
            <a:off x="1040409" y="2503503"/>
            <a:ext cx="2155686" cy="266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5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4DAAC-24C9-4AFA-BD0E-F7DC9D55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72809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102FC1-ABE6-4A24-A5BD-3CB4C6F9B665}"/>
              </a:ext>
            </a:extLst>
          </p:cNvPr>
          <p:cNvSpPr txBox="1"/>
          <p:nvPr/>
        </p:nvSpPr>
        <p:spPr>
          <a:xfrm>
            <a:off x="5800814" y="1131126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ППЭ-25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об отказе участника ГИА от подписания акта об удалении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48A01-3F06-4263-A3D3-A50017728E09}"/>
              </a:ext>
            </a:extLst>
          </p:cNvPr>
          <p:cNvSpPr txBox="1"/>
          <p:nvPr/>
        </p:nvSpPr>
        <p:spPr>
          <a:xfrm>
            <a:off x="7972062" y="888218"/>
            <a:ext cx="401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B4C0C2-3556-446E-BFD0-C37A0A7F3AD9}"/>
              </a:ext>
            </a:extLst>
          </p:cNvPr>
          <p:cNvSpPr/>
          <p:nvPr/>
        </p:nvSpPr>
        <p:spPr>
          <a:xfrm>
            <a:off x="1486186" y="310718"/>
            <a:ext cx="3462291" cy="2929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9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8BF31-1DBF-127E-7C86-91BE3C605AFC}"/>
              </a:ext>
            </a:extLst>
          </p:cNvPr>
          <p:cNvSpPr txBox="1"/>
          <p:nvPr/>
        </p:nvSpPr>
        <p:spPr>
          <a:xfrm>
            <a:off x="1981200" y="3903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Порядок действий на технической апробации в ППЭ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Microsoft YaHei" pitchFamily="34" charset="-122"/>
            </a:endParaRPr>
          </a:p>
          <a:p>
            <a:pPr algn="ctr"/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880EE65-15D1-0CF9-A461-7525C33E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7" y="914401"/>
            <a:ext cx="11493121" cy="505030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900" dirty="0">
                <a:effectLst/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Получение, загрузка и активация ключа доступа к ЭМ на основных станциях печати в аудиториях;</a:t>
            </a:r>
          </a:p>
          <a:p>
            <a:pPr algn="just">
              <a:spcAft>
                <a:spcPts val="800"/>
              </a:spcAft>
            </a:pPr>
            <a:r>
              <a:rPr lang="ru-RU" sz="1900" dirty="0">
                <a:effectLst/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Расшифровка и печать полного комплекта ЭМ на основных станциях </a:t>
            </a:r>
            <a:r>
              <a:rPr lang="ru-RU" sz="1900" dirty="0"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печати</a:t>
            </a:r>
            <a:r>
              <a:rPr lang="ru-RU" sz="1900" dirty="0">
                <a:effectLst/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 в аудиториях ППЭ</a:t>
            </a:r>
            <a:r>
              <a:rPr lang="ru-RU" sz="1900" dirty="0"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800"/>
              </a:spcAft>
            </a:pPr>
            <a:r>
              <a:rPr lang="ru-RU" sz="1900" dirty="0"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Информирование руководителя ППЭ об успешном завершении печати в аудитории;</a:t>
            </a:r>
          </a:p>
          <a:p>
            <a:pPr algn="just">
              <a:spcAft>
                <a:spcPts val="800"/>
              </a:spcAft>
            </a:pPr>
            <a:r>
              <a:rPr lang="ru-RU" sz="1900" dirty="0">
                <a:effectLst/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Заполнение регистрационных данных участников в  бланках ответов №1 в соответствии с данными форм ППЭ, полученными из РЦОИ;</a:t>
            </a:r>
          </a:p>
          <a:p>
            <a:pPr algn="just">
              <a:spcAft>
                <a:spcPts val="800"/>
              </a:spcAft>
            </a:pPr>
            <a:r>
              <a:rPr lang="ru-RU" sz="1900" dirty="0"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Воспроизведение материалов задания 1(изложение) в аудиториях ППЭ на станции для печати ГИА-9 (русский язык);</a:t>
            </a:r>
            <a:endParaRPr lang="ru-RU" sz="1900" dirty="0">
              <a:effectLst/>
              <a:latin typeface="Bookman Old Style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900" dirty="0"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Отработка нештатных ситуаций;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7908D90-B76A-4E32-8CD3-38648077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7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57081-966A-4F05-9C94-6015CE7A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812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0B813-E4A6-4E55-A30D-98BE9F28AD33}"/>
              </a:ext>
            </a:extLst>
          </p:cNvPr>
          <p:cNvSpPr txBox="1"/>
          <p:nvPr/>
        </p:nvSpPr>
        <p:spPr>
          <a:xfrm>
            <a:off x="6035336" y="1657963"/>
            <a:ext cx="61566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ППЭ-26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Объяснительная записка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1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8-999-259-90-00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8BF31-1DBF-127E-7C86-91BE3C605AFC}"/>
              </a:ext>
            </a:extLst>
          </p:cNvPr>
          <p:cNvSpPr txBox="1"/>
          <p:nvPr/>
        </p:nvSpPr>
        <p:spPr>
          <a:xfrm>
            <a:off x="1981200" y="3903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Порядок действий на технической апробации в ППЭ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Microsoft YaHei" pitchFamily="34" charset="-122"/>
            </a:endParaRPr>
          </a:p>
          <a:p>
            <a:pPr algn="ctr"/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880EE65-15D1-0CF9-A461-7525C33E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1715958"/>
            <a:ext cx="11081442" cy="3929204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endParaRPr lang="ru-RU" sz="2000" dirty="0">
              <a:latin typeface="Bookman Old Style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Выполнение экзаменационной работы: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2000" dirty="0">
                <a:effectLst/>
                <a:latin typeface="Bookman Old Style" pitchFamily="18" charset="0"/>
                <a:ea typeface="Calibri" panose="020F0502020204030204" pitchFamily="34" charset="0"/>
                <a:cs typeface="Times New Roman" pitchFamily="18" charset="0"/>
              </a:rPr>
              <a:t>- выдайте 1-2 дополнительных бланка ответов №2 условному (условным) участнику (участникам) с заполнением соответствующих форм ППЭ и регистрационных полей бланка.</a:t>
            </a:r>
          </a:p>
          <a:p>
            <a:pPr marL="0" indent="0" algn="just">
              <a:spcAft>
                <a:spcPts val="800"/>
              </a:spcAft>
              <a:buNone/>
            </a:pPr>
            <a:endParaRPr lang="ru-RU" sz="2000" dirty="0">
              <a:latin typeface="Bookman Old Style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7908D90-B76A-4E32-8CD3-38648077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7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3ED5C-8413-1BCF-CDEB-7C918483624B}"/>
              </a:ext>
            </a:extLst>
          </p:cNvPr>
          <p:cNvSpPr txBox="1"/>
          <p:nvPr/>
        </p:nvSpPr>
        <p:spPr>
          <a:xfrm>
            <a:off x="1234439" y="704738"/>
            <a:ext cx="97231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действий на технической апробации в ППЭ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D223A-BBA7-971B-F860-C1A8F375E2F1}"/>
              </a:ext>
            </a:extLst>
          </p:cNvPr>
          <p:cNvSpPr txBox="1"/>
          <p:nvPr/>
        </p:nvSpPr>
        <p:spPr>
          <a:xfrm>
            <a:off x="3726473" y="1440151"/>
            <a:ext cx="48515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Завершение РТМ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CB3270-266B-8A13-A51B-A588563D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52" y="2603604"/>
            <a:ext cx="10522608" cy="4359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921AF-EEE3-AE72-762E-D83439780EBD}"/>
              </a:ext>
            </a:extLst>
          </p:cNvPr>
          <p:cNvSpPr txBox="1"/>
          <p:nvPr/>
        </p:nvSpPr>
        <p:spPr>
          <a:xfrm>
            <a:off x="838201" y="2465200"/>
            <a:ext cx="10699836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соберите заполненные бланки в файл или конверт;</a:t>
            </a:r>
            <a:endParaRPr lang="ru-RU" sz="2400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проинформируйте руководителя ППЭ о завершении экзамена в аудитории;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Bookman Old Style" pitchFamily="18" charset="0"/>
                <a:ea typeface="Calibri" panose="020F0502020204030204" pitchFamily="34" charset="0"/>
              </a:rPr>
              <a:t>Сканирование бланков, форм ППЭ и передача электронных материалов в РЦОИ путем станции авторизации. </a:t>
            </a:r>
          </a:p>
          <a:p>
            <a:pPr marL="285750" indent="-285750" algn="just"/>
            <a:endParaRPr lang="ru-RU" sz="2400" dirty="0">
              <a:effectLst/>
              <a:latin typeface="Bookman Old Style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Заполнение в ППЭ и передача в РЦОИ журнала о результатах  проведения тренировочного экзамена в ППЭ.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BF6F42D-25F6-EE8F-FEB6-BE00CA2D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36" y="5793450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7B0B7A-96D4-000C-6042-26FE34D331C7}"/>
              </a:ext>
            </a:extLst>
          </p:cNvPr>
          <p:cNvSpPr txBox="1"/>
          <p:nvPr/>
        </p:nvSpPr>
        <p:spPr>
          <a:xfrm>
            <a:off x="1161678" y="3611707"/>
            <a:ext cx="10192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F6CA7-80F3-4538-A47C-09F618A6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E656-7F8E-4A7F-98EE-7871F745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928AF-CF0A-4D88-A9BF-8461E76A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E6B2A8F-F39F-4F8F-BC8C-EA59617E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819C25-D1D3-4DC6-8A15-E54207EBC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16" y="920026"/>
            <a:ext cx="7691221" cy="5458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D6E80-3E28-4CAD-9580-1B9146685D5C}"/>
              </a:ext>
            </a:extLst>
          </p:cNvPr>
          <p:cNvSpPr txBox="1"/>
          <p:nvPr/>
        </p:nvSpPr>
        <p:spPr>
          <a:xfrm>
            <a:off x="1502062" y="252585"/>
            <a:ext cx="100111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Протокол проведения ГИА-9 в аудитории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159E46-856A-4C6C-B82D-EA44F30B3858}"/>
              </a:ext>
            </a:extLst>
          </p:cNvPr>
          <p:cNvSpPr/>
          <p:nvPr/>
        </p:nvSpPr>
        <p:spPr>
          <a:xfrm>
            <a:off x="8769193" y="1277276"/>
            <a:ext cx="228253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проставляются «Х»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ППЭ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3. не завершил экзамен, 4. ошибка в документе, 5. подал апелляцию о нарушении порядка проведения ГИА-9, 6. замена ИК (брак, испорченные).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D166DB-16CB-4F62-96BF-CBBB60D33D9E}"/>
              </a:ext>
            </a:extLst>
          </p:cNvPr>
          <p:cNvSpPr/>
          <p:nvPr/>
        </p:nvSpPr>
        <p:spPr>
          <a:xfrm>
            <a:off x="8273674" y="2192176"/>
            <a:ext cx="255747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D799D87-185A-44AF-9950-4CA024941BE4}"/>
              </a:ext>
            </a:extLst>
          </p:cNvPr>
          <p:cNvSpPr/>
          <p:nvPr/>
        </p:nvSpPr>
        <p:spPr>
          <a:xfrm>
            <a:off x="8273673" y="4744591"/>
            <a:ext cx="255748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9A48E0-2A00-4054-AE05-E056481BF5C6}"/>
              </a:ext>
            </a:extLst>
          </p:cNvPr>
          <p:cNvSpPr/>
          <p:nvPr/>
        </p:nvSpPr>
        <p:spPr>
          <a:xfrm>
            <a:off x="8771789" y="3962624"/>
            <a:ext cx="228917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полученных от участника» проставляется количество: бланк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№1,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№2 лист 1, </a:t>
            </a: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№2 лист 2, ДБО №2, КИМ,</a:t>
            </a:r>
            <a:r>
              <a:rPr kumimoji="0" lang="ru-RU" sz="1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черновики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5D2EAC-01E2-4F9C-BD6C-5A016E0BBA49}"/>
              </a:ext>
            </a:extLst>
          </p:cNvPr>
          <p:cNvSpPr/>
          <p:nvPr/>
        </p:nvSpPr>
        <p:spPr>
          <a:xfrm>
            <a:off x="3808101" y="4279256"/>
            <a:ext cx="2371949" cy="84535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заполнено автоматически</a:t>
            </a:r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2D45CA63-26E5-4855-89B1-59A1845EFDC2}"/>
              </a:ext>
            </a:extLst>
          </p:cNvPr>
          <p:cNvSpPr/>
          <p:nvPr/>
        </p:nvSpPr>
        <p:spPr>
          <a:xfrm rot="16200000">
            <a:off x="2137494" y="2269526"/>
            <a:ext cx="153950" cy="3614200"/>
          </a:xfrm>
          <a:prstGeom prst="leftBrace">
            <a:avLst>
              <a:gd name="adj1" fmla="val 8333"/>
              <a:gd name="adj2" fmla="val 53263"/>
            </a:avLst>
          </a:prstGeom>
          <a:noFill/>
          <a:ln w="38100" cap="rnd" cmpd="sng" algn="ctr">
            <a:solidFill>
              <a:srgbClr val="C00000">
                <a:alpha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091CEAC-D9FB-4AA8-AD72-7B07D604AD5D}"/>
              </a:ext>
            </a:extLst>
          </p:cNvPr>
          <p:cNvCxnSpPr>
            <a:cxnSpLocks/>
          </p:cNvCxnSpPr>
          <p:nvPr/>
        </p:nvCxnSpPr>
        <p:spPr>
          <a:xfrm>
            <a:off x="2589740" y="4208750"/>
            <a:ext cx="1097177" cy="28537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id="{49CFC770-E397-4789-B124-6E7175350CA0}"/>
              </a:ext>
            </a:extLst>
          </p:cNvPr>
          <p:cNvSpPr/>
          <p:nvPr/>
        </p:nvSpPr>
        <p:spPr>
          <a:xfrm rot="16200000">
            <a:off x="4492674" y="1746154"/>
            <a:ext cx="140870" cy="1083080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706EB61C-69B6-4E96-833F-F80F821B63CF}"/>
              </a:ext>
            </a:extLst>
          </p:cNvPr>
          <p:cNvSpPr/>
          <p:nvPr/>
        </p:nvSpPr>
        <p:spPr>
          <a:xfrm rot="16200000">
            <a:off x="5688427" y="1746155"/>
            <a:ext cx="140868" cy="1083079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23BD7C7-F10E-6ADF-AAAC-D2E9149BC225}"/>
              </a:ext>
            </a:extLst>
          </p:cNvPr>
          <p:cNvSpPr/>
          <p:nvPr/>
        </p:nvSpPr>
        <p:spPr>
          <a:xfrm>
            <a:off x="4435235" y="1942374"/>
            <a:ext cx="255747" cy="227428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9862E74-A7B9-EACE-27F4-B6464DF744B3}"/>
              </a:ext>
            </a:extLst>
          </p:cNvPr>
          <p:cNvSpPr/>
          <p:nvPr/>
        </p:nvSpPr>
        <p:spPr>
          <a:xfrm>
            <a:off x="5630987" y="1968609"/>
            <a:ext cx="255748" cy="22742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3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126B3-DEA6-4F57-850E-D95D3A29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" y="806736"/>
            <a:ext cx="7863258" cy="547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A04A4-0570-496B-BB8A-E191B6A33F0E}"/>
              </a:ext>
            </a:extLst>
          </p:cNvPr>
          <p:cNvSpPr txBox="1"/>
          <p:nvPr/>
        </p:nvSpPr>
        <p:spPr>
          <a:xfrm>
            <a:off x="7800542" y="1666341"/>
            <a:ext cx="4500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ГИА-9 в аудитории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0088F0D-C674-4E9B-93D5-9EBFED848285}"/>
              </a:ext>
            </a:extLst>
          </p:cNvPr>
          <p:cNvSpPr/>
          <p:nvPr/>
        </p:nvSpPr>
        <p:spPr>
          <a:xfrm>
            <a:off x="46746" y="5185782"/>
            <a:ext cx="3328868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5921A2-0A3D-45A7-BB21-EB5EC17821A6}"/>
              </a:ext>
            </a:extLst>
          </p:cNvPr>
          <p:cNvSpPr/>
          <p:nvPr/>
        </p:nvSpPr>
        <p:spPr>
          <a:xfrm>
            <a:off x="3693110" y="1825625"/>
            <a:ext cx="3249229" cy="100487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2B1AC4-8DB7-4022-9267-5B65D0C40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473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6224588" y="386820"/>
            <a:ext cx="51292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ППЭ-12-03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использования дополнительных бланков ответов №2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793273" y="1772816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41FBD2-78C1-4A1D-8DF9-37EF22C3ABC8}"/>
              </a:ext>
            </a:extLst>
          </p:cNvPr>
          <p:cNvSpPr/>
          <p:nvPr/>
        </p:nvSpPr>
        <p:spPr>
          <a:xfrm>
            <a:off x="7793273" y="5555730"/>
            <a:ext cx="3343287" cy="969613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09887" y="2754295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07B6545-5E57-4C87-8045-F2F6DAACCA90}"/>
              </a:ext>
            </a:extLst>
          </p:cNvPr>
          <p:cNvCxnSpPr/>
          <p:nvPr/>
        </p:nvCxnSpPr>
        <p:spPr>
          <a:xfrm>
            <a:off x="4809887" y="6026478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15CFC446-B5A8-44A3-9532-3A20C3807F99}"/>
              </a:ext>
            </a:extLst>
          </p:cNvPr>
          <p:cNvSpPr/>
          <p:nvPr/>
        </p:nvSpPr>
        <p:spPr>
          <a:xfrm>
            <a:off x="0" y="5930283"/>
            <a:ext cx="4243526" cy="299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6033493" y="571168"/>
            <a:ext cx="6049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546216" y="2251089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A0757-AF16-418A-8053-7CF411AC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1541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8A559D6-64F3-4FA0-BF9F-FAE417F90E6C}"/>
              </a:ext>
            </a:extLst>
          </p:cNvPr>
          <p:cNvSpPr/>
          <p:nvPr/>
        </p:nvSpPr>
        <p:spPr>
          <a:xfrm>
            <a:off x="4340712" y="828541"/>
            <a:ext cx="790112" cy="2504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F2095-1A97-4960-BCF5-778DE879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" y="607955"/>
            <a:ext cx="8632420" cy="6051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-531181" y="40243"/>
            <a:ext cx="1325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ППЭ-13-02-МАШ Сводная ведомость учета участников и использования экзаменационных материалов в ППЭ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2BE4-8569-483A-B2A6-D79DFC329A83}"/>
              </a:ext>
            </a:extLst>
          </p:cNvPr>
          <p:cNvSpPr/>
          <p:nvPr/>
        </p:nvSpPr>
        <p:spPr>
          <a:xfrm>
            <a:off x="9027958" y="626820"/>
            <a:ext cx="3168065" cy="158417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01436" y="1321418"/>
            <a:ext cx="279295" cy="26561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3F9FA8A-8DBC-4316-8093-397A34882E45}"/>
              </a:ext>
            </a:extLst>
          </p:cNvPr>
          <p:cNvSpPr/>
          <p:nvPr/>
        </p:nvSpPr>
        <p:spPr>
          <a:xfrm>
            <a:off x="1398857" y="1825625"/>
            <a:ext cx="185731" cy="154095"/>
          </a:xfrm>
          <a:prstGeom prst="ellipse">
            <a:avLst/>
          </a:prstGeom>
          <a:solidFill>
            <a:schemeClr val="accent2">
              <a:alpha val="0"/>
            </a:scheme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282E50-5265-43DE-B6BC-388631BEC210}"/>
              </a:ext>
            </a:extLst>
          </p:cNvPr>
          <p:cNvSpPr/>
          <p:nvPr/>
        </p:nvSpPr>
        <p:spPr>
          <a:xfrm>
            <a:off x="9027958" y="2505052"/>
            <a:ext cx="3168065" cy="1512168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Проставляется количество участников: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распределенных в аудиторию участников заполняется автоматически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количество не явившихся участников, удаленных в связи с нарушение Порядка ГИА-9, не завершивших экзамен по уважительной причине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677745" y="313497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E057181-1123-4ED8-BAE5-80FE1E80EBC7}"/>
              </a:ext>
            </a:extLst>
          </p:cNvPr>
          <p:cNvSpPr/>
          <p:nvPr/>
        </p:nvSpPr>
        <p:spPr>
          <a:xfrm>
            <a:off x="4886657" y="1783656"/>
            <a:ext cx="185731" cy="238032"/>
          </a:xfrm>
          <a:prstGeom prst="ellipse">
            <a:avLst/>
          </a:prstGeom>
          <a:solidFill>
            <a:schemeClr val="accent2">
              <a:alpha val="0"/>
            </a:scheme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4BCDFF5-2E8C-4882-BFCA-A1D8A76E6BEF}"/>
              </a:ext>
            </a:extLst>
          </p:cNvPr>
          <p:cNvSpPr/>
          <p:nvPr/>
        </p:nvSpPr>
        <p:spPr>
          <a:xfrm>
            <a:off x="8992190" y="4282682"/>
            <a:ext cx="3168065" cy="230425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marL="0" marR="0" lvl="0" indent="0" algn="just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665651" y="518248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A9192D-11E7-4797-9AA1-2B8C9A6BE120}"/>
              </a:ext>
            </a:extLst>
          </p:cNvPr>
          <p:cNvSpPr/>
          <p:nvPr/>
        </p:nvSpPr>
        <p:spPr>
          <a:xfrm>
            <a:off x="248029" y="4873841"/>
            <a:ext cx="216387" cy="177256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3D4287-BC43-4963-9B8B-E37B1D44D407}"/>
              </a:ext>
            </a:extLst>
          </p:cNvPr>
          <p:cNvSpPr/>
          <p:nvPr/>
        </p:nvSpPr>
        <p:spPr>
          <a:xfrm>
            <a:off x="6961391" y="1344277"/>
            <a:ext cx="1624613" cy="4622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4D977D3-B13F-3409-DFA4-198E797EB803}"/>
              </a:ext>
            </a:extLst>
          </p:cNvPr>
          <p:cNvSpPr/>
          <p:nvPr/>
        </p:nvSpPr>
        <p:spPr>
          <a:xfrm>
            <a:off x="834177" y="5182480"/>
            <a:ext cx="7751827" cy="2523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56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1343</TotalTime>
  <Words>717</Words>
  <Application>Microsoft Office PowerPoint</Application>
  <PresentationFormat>Широкоэкранный</PresentationFormat>
  <Paragraphs>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Century Gothic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Пользователь</cp:lastModifiedBy>
  <cp:revision>72</cp:revision>
  <dcterms:created xsi:type="dcterms:W3CDTF">2023-02-21T19:03:34Z</dcterms:created>
  <dcterms:modified xsi:type="dcterms:W3CDTF">2025-04-04T08:27:37Z</dcterms:modified>
</cp:coreProperties>
</file>