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0"/>
  </p:notesMasterIdLst>
  <p:sldIdLst>
    <p:sldId id="256" r:id="rId2"/>
    <p:sldId id="281" r:id="rId3"/>
    <p:sldId id="272" r:id="rId4"/>
    <p:sldId id="273" r:id="rId5"/>
    <p:sldId id="277" r:id="rId6"/>
    <p:sldId id="278" r:id="rId7"/>
    <p:sldId id="279" r:id="rId8"/>
    <p:sldId id="280" r:id="rId9"/>
    <p:sldId id="282" r:id="rId10"/>
    <p:sldId id="287" r:id="rId11"/>
    <p:sldId id="286" r:id="rId12"/>
    <p:sldId id="285" r:id="rId13"/>
    <p:sldId id="284" r:id="rId14"/>
    <p:sldId id="283" r:id="rId15"/>
    <p:sldId id="288" r:id="rId16"/>
    <p:sldId id="289" r:id="rId17"/>
    <p:sldId id="290" r:id="rId18"/>
    <p:sldId id="26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D00"/>
    <a:srgbClr val="7E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A992E-C2DD-4D65-9480-1DA0F8F26A53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CF3BC-8A64-4DEE-8FBE-31D7E37F3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867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3CC96-A1AA-DD86-C4E4-82FD3AC64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18DBDF-2CBD-270A-438F-2DDD4649A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605773-8E7D-700B-98BE-E8ED1BB7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852779-679A-EE39-28F5-F921ED4BE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43CC8F-D322-7D18-9317-CB2D0C0B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07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A43FA-8DA7-5F50-678F-318F453F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BF4737-FA1A-6F9A-205A-853703C8E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F1323C-B2BE-137F-D9D3-837589A6A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D0D95E-F152-5B99-3188-FA6665307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B115EB-2764-6CAA-C270-C8947EF49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2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47E22F-67BE-5C8B-3E49-ADA6AB60B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BA50A1-2E8C-6C7A-71E6-7D5A6F48A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D4D7DD-6577-7016-B5B5-71A39C021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A39780-1E77-F7EF-A4E5-B2CD5463E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35275-8998-25DA-BF9D-3542906E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0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357D1-1C17-7E57-1593-FE3853365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59AF8F-D979-B5F4-E597-4056A0A91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6C83B-C41E-9135-2DA4-9B014E1FD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B7C200-8D1F-45C5-6CFB-2A6BF2B75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BA2FC8-FB96-941C-8167-0293F1EB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71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A073D-756B-9C7F-8D2C-343ED66D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D0601B-D750-355F-B7C1-D56957834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C4B010-3542-776C-808A-710E3CEBE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3D4D00-91E1-577F-F11A-4C362878C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0A6175-9A5F-153C-5C0E-CC2ADAA2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70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9ED68-0E46-690F-1F9F-90D77B43F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DAE881-6AF6-211E-9BE8-B59A57D0B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96768C-F2DC-4C79-37F6-2C6511250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9F7758-32CD-9453-8CF0-E630A8F8C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0E6B84-0D1B-1D4C-F750-FADB5BC3B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BB2D20-C5A9-EC86-DE54-84626DC31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75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A633D-7229-DE0F-3AD6-B78AF737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07F8EC-C2BC-7B6B-02CF-983E5098F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4B9B47-A58A-7BC1-C7D3-5EFDDB47A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566DAC-5FA8-3A0F-0C2A-C937248ED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415472-B8EA-3C49-1986-AFEFB47E4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974BA8-07F1-76B6-81C3-A8BDF5AD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989938A-AA52-5794-AA1B-AE26EEDB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C4EEA3-A8B9-917A-6056-2ED6EAC1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19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C5BFD-3B21-2312-F0F5-E8724560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1A8E6D-C111-0358-FBB3-DC2116574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F34B24-293C-D318-BC2A-DFA9AAA8A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32A589-608F-B1AE-CA3C-294C9F41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1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763FD0-ABB0-C38B-901A-DCD69B213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C0A68C-4CB3-37A3-FBF7-55EAD594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63D9A5-FC0B-234A-FE62-8A3436865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0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225B7-179F-527D-DF72-3C1018DD1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2D3081-9F6A-4F90-37F2-9BCD78016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D44F5-BB89-4990-7BE6-234CE2671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7955A-F101-337F-B437-5D60EF60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8E7ECB-867D-20EC-92B3-2C26F8260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D21E40-631B-4E03-542A-5B3BE5FD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37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5C85B-DD4C-03A5-7710-BD4F34C3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7DAD7B-E01C-F0E0-040D-AA48BDC0D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12EBFF-F6DA-0455-C350-F42A1FF9E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5E2B12-1E39-61F2-D0CF-7EE120970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8295D2-1E26-FD4B-BD9C-C834398D8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AA4D3B-B4ED-248D-C292-C6477218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92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D5927-05DA-FB2B-F5A4-791D4079F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E847A2-DAA1-8B9E-0105-0DCE7A65A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8E430B-5891-6C3C-8CB3-B4397782C6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12A0A-0801-43E0-8517-9F868D3559B9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A486B7-4B04-34DB-35E5-DC91F226C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8F761-2A17-C2D2-5DF5-12058FBFB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63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62CCF-CCAE-30DB-46CF-9C6CC630CB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C639B3-ECEF-CAA7-5503-335907391C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79D0C2-8EE2-55F9-C496-289469A378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0A67CB6-DAD4-DD96-9899-5E8DA805A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14" y="190285"/>
            <a:ext cx="3459531" cy="197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P:\Молазаева Н.В\Баннеры\Образец баннера ЦОКО.png">
            <a:extLst>
              <a:ext uri="{FF2B5EF4-FFF2-40B4-BE49-F238E27FC236}">
                <a16:creationId xmlns:a16="http://schemas.microsoft.com/office/drawing/2014/main" id="{3566E741-04D9-99D7-00B3-6F5F1F73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7713" b="1455"/>
          <a:stretch>
            <a:fillRect/>
          </a:stretch>
        </p:blipFill>
        <p:spPr bwMode="auto">
          <a:xfrm>
            <a:off x="3612944" y="112837"/>
            <a:ext cx="7622555" cy="213184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955359-BC66-22F1-9E7D-74DE8419512A}"/>
              </a:ext>
            </a:extLst>
          </p:cNvPr>
          <p:cNvSpPr txBox="1"/>
          <p:nvPr/>
        </p:nvSpPr>
        <p:spPr>
          <a:xfrm>
            <a:off x="4767773" y="5789565"/>
            <a:ext cx="2656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Элиста,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FBDD73-5A6E-63CE-845A-92F0DC71733F}"/>
              </a:ext>
            </a:extLst>
          </p:cNvPr>
          <p:cNvSpPr txBox="1"/>
          <p:nvPr/>
        </p:nvSpPr>
        <p:spPr>
          <a:xfrm>
            <a:off x="494112" y="3017392"/>
            <a:ext cx="11203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Правила заполнения форм отчетности ППЭ ГИА-9 г. </a:t>
            </a:r>
          </a:p>
          <a:p>
            <a:pPr algn="ctr"/>
            <a:endParaRPr lang="ru-RU" sz="3200" b="1" dirty="0">
              <a:solidFill>
                <a:srgbClr val="7E6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575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FD6F8D-B1E3-4360-8065-A19F02A3E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71001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E500BB-F399-431D-A1F0-1A23BAAA90CF}"/>
              </a:ext>
            </a:extLst>
          </p:cNvPr>
          <p:cNvSpPr txBox="1"/>
          <p:nvPr/>
        </p:nvSpPr>
        <p:spPr>
          <a:xfrm>
            <a:off x="5789350" y="1410126"/>
            <a:ext cx="6209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ППЭ-21С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«Сопроводительный лист к Акту»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31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187E6C-5573-4025-A128-7CD1BB2DC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504358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45D6C4-2537-47A5-8A48-1561F4AB6D92}"/>
              </a:ext>
            </a:extLst>
          </p:cNvPr>
          <p:cNvSpPr txBox="1"/>
          <p:nvPr/>
        </p:nvSpPr>
        <p:spPr>
          <a:xfrm>
            <a:off x="5958561" y="1465157"/>
            <a:ext cx="61566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ППЭ-21-П1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«Приложение №1 к Акту №21»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BE0D988-9941-41C9-8570-FD22501CAD55}"/>
              </a:ext>
            </a:extLst>
          </p:cNvPr>
          <p:cNvSpPr/>
          <p:nvPr/>
        </p:nvSpPr>
        <p:spPr>
          <a:xfrm>
            <a:off x="1839857" y="1831328"/>
            <a:ext cx="2974020" cy="2339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301DF10-83FF-45C7-97D7-903F66632BEB}"/>
              </a:ext>
            </a:extLst>
          </p:cNvPr>
          <p:cNvSpPr/>
          <p:nvPr/>
        </p:nvSpPr>
        <p:spPr>
          <a:xfrm>
            <a:off x="761426" y="6107837"/>
            <a:ext cx="5043586" cy="3728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837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4D7955-DC21-4EF3-B5FB-7786CC9B8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53" y="0"/>
            <a:ext cx="4766499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A63DCD-F447-401B-8152-0ADD49A5E776}"/>
              </a:ext>
            </a:extLst>
          </p:cNvPr>
          <p:cNvSpPr txBox="1"/>
          <p:nvPr/>
        </p:nvSpPr>
        <p:spPr>
          <a:xfrm>
            <a:off x="6133405" y="1747741"/>
            <a:ext cx="61566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ППЭ-21-П2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«Приложение № 2 к Акту №21»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8425B26-3C5A-492B-AA44-06B2EF3ED829}"/>
              </a:ext>
            </a:extLst>
          </p:cNvPr>
          <p:cNvSpPr/>
          <p:nvPr/>
        </p:nvSpPr>
        <p:spPr>
          <a:xfrm>
            <a:off x="1660124" y="1278404"/>
            <a:ext cx="3941686" cy="1242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22F5C2F-CA10-40E7-9092-9A3EF4D9A1DF}"/>
              </a:ext>
            </a:extLst>
          </p:cNvPr>
          <p:cNvSpPr/>
          <p:nvPr/>
        </p:nvSpPr>
        <p:spPr>
          <a:xfrm>
            <a:off x="2145273" y="2814905"/>
            <a:ext cx="2681057" cy="2663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192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B1EC8-BF14-4B23-A52C-AAD1DEE94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499049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69E607-D8C7-4B8C-8E88-8AE57BEC0349}"/>
              </a:ext>
            </a:extLst>
          </p:cNvPr>
          <p:cNvSpPr txBox="1"/>
          <p:nvPr/>
        </p:nvSpPr>
        <p:spPr>
          <a:xfrm>
            <a:off x="6138659" y="1562276"/>
            <a:ext cx="6156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ППЭ-21-П3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«Приложение №3 к Акту №21»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E66E8E8-A8D2-47C2-B6DA-CCF74D69E3EF}"/>
              </a:ext>
            </a:extLst>
          </p:cNvPr>
          <p:cNvSpPr/>
          <p:nvPr/>
        </p:nvSpPr>
        <p:spPr>
          <a:xfrm>
            <a:off x="1660124" y="2347106"/>
            <a:ext cx="3329126" cy="257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027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0CFA5B-5E9E-4F93-9FD6-CEB25F815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41" y="0"/>
            <a:ext cx="4628053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F64296-3033-439B-9E1B-C3D36AEAEEF6}"/>
              </a:ext>
            </a:extLst>
          </p:cNvPr>
          <p:cNvSpPr txBox="1"/>
          <p:nvPr/>
        </p:nvSpPr>
        <p:spPr>
          <a:xfrm>
            <a:off x="5829707" y="1505144"/>
            <a:ext cx="61566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ППЭ-22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«Акт о досрочном завершении экзамена по объективным причинам»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217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6059AA-4856-463E-B1DF-391FAD8DE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97" y="0"/>
            <a:ext cx="4782263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5FB784-5747-4964-8E16-B2DE9A633E26}"/>
              </a:ext>
            </a:extLst>
          </p:cNvPr>
          <p:cNvSpPr txBox="1"/>
          <p:nvPr/>
        </p:nvSpPr>
        <p:spPr>
          <a:xfrm>
            <a:off x="6035336" y="1747741"/>
            <a:ext cx="61566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ППЭ-24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«Акт о недопуске участника ГИА в ППЭ»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658776D-3CDA-4BDF-BF68-AB6E99F90636}"/>
              </a:ext>
            </a:extLst>
          </p:cNvPr>
          <p:cNvSpPr/>
          <p:nvPr/>
        </p:nvSpPr>
        <p:spPr>
          <a:xfrm>
            <a:off x="1040409" y="2503503"/>
            <a:ext cx="2155686" cy="2663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751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24DAAC-24C9-4AFA-BD0E-F7DC9D550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4728093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102FC1-ABE6-4A24-A5BD-3CB4C6F9B665}"/>
              </a:ext>
            </a:extLst>
          </p:cNvPr>
          <p:cNvSpPr txBox="1"/>
          <p:nvPr/>
        </p:nvSpPr>
        <p:spPr>
          <a:xfrm>
            <a:off x="5800814" y="1131126"/>
            <a:ext cx="6156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ППЭ-25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«Акт об отказе участника ГИА от подписания акта об удалении из ППЭ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548A01-3F06-4263-A3D3-A50017728E09}"/>
              </a:ext>
            </a:extLst>
          </p:cNvPr>
          <p:cNvSpPr txBox="1"/>
          <p:nvPr/>
        </p:nvSpPr>
        <p:spPr>
          <a:xfrm>
            <a:off x="7972062" y="888218"/>
            <a:ext cx="4011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DB4C0C2-3556-446E-BFD0-C37A0A7F3AD9}"/>
              </a:ext>
            </a:extLst>
          </p:cNvPr>
          <p:cNvSpPr/>
          <p:nvPr/>
        </p:nvSpPr>
        <p:spPr>
          <a:xfrm>
            <a:off x="1486186" y="310718"/>
            <a:ext cx="3462291" cy="2929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592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C57081-966A-4F05-9C94-6015CE7AC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498123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E0B813-E4A6-4E55-A30D-98BE9F28AD33}"/>
              </a:ext>
            </a:extLst>
          </p:cNvPr>
          <p:cNvSpPr txBox="1"/>
          <p:nvPr/>
        </p:nvSpPr>
        <p:spPr>
          <a:xfrm>
            <a:off x="6035336" y="1657963"/>
            <a:ext cx="61566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ППЭ-26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«Объяснительная записка»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12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A3089E-1DF1-58D7-CAF4-83E35FF96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06D0007-C268-4F91-16AC-28D5E93DA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74" y="1010820"/>
            <a:ext cx="3875122" cy="207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3BCF2DD1-DAC0-A0E1-8856-E10AD0CC85FB}"/>
              </a:ext>
            </a:extLst>
          </p:cNvPr>
          <p:cNvSpPr txBox="1"/>
          <p:nvPr/>
        </p:nvSpPr>
        <p:spPr>
          <a:xfrm>
            <a:off x="422596" y="3068662"/>
            <a:ext cx="4753879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sz="3600" b="1" dirty="0" err="1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Контакт</a:t>
            </a:r>
            <a:r>
              <a:rPr lang="ru-RU" sz="3600" b="1" dirty="0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ы РЦОИ </a:t>
            </a:r>
            <a:r>
              <a:rPr lang="ru-RU" sz="3600" dirty="0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Республика Калмыкия</a:t>
            </a:r>
            <a:endParaRPr sz="3600" dirty="0">
              <a:solidFill>
                <a:srgbClr val="002060"/>
              </a:solidFill>
              <a:latin typeface="Century Gothic" panose="020B0502020202020204" pitchFamily="34" charset="0"/>
              <a:cs typeface="UEWPJC+Roboto Bold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7654841-5E8E-28CE-F213-E614B2524729}"/>
              </a:ext>
            </a:extLst>
          </p:cNvPr>
          <p:cNvSpPr txBox="1"/>
          <p:nvPr/>
        </p:nvSpPr>
        <p:spPr>
          <a:xfrm>
            <a:off x="5389213" y="1283558"/>
            <a:ext cx="6802787" cy="178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2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САЙТ</a:t>
            </a:r>
            <a:r>
              <a:rPr sz="2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 </a:t>
            </a:r>
            <a:r>
              <a:rPr sz="2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28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r>
              <a:rPr sz="2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ЭЛ.ПОЧТА:</a:t>
            </a:r>
            <a:r>
              <a:rPr lang="en-US" sz="2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COKO08@MAIL.RU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2BA312C3-FD00-F20A-1D2D-937ECA8DBE2A}"/>
              </a:ext>
            </a:extLst>
          </p:cNvPr>
          <p:cNvSpPr txBox="1"/>
          <p:nvPr/>
        </p:nvSpPr>
        <p:spPr>
          <a:xfrm>
            <a:off x="5323542" y="2644941"/>
            <a:ext cx="6462703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Горячая линия РЦОИ</a:t>
            </a:r>
            <a:r>
              <a:rPr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 </a:t>
            </a:r>
            <a:r>
              <a:rPr sz="32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8(84722)39090</a:t>
            </a:r>
            <a:endParaRPr lang="ru-RU"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Техническая поддержка: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8-999-259-90-00</a:t>
            </a:r>
            <a:endParaRPr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</p:txBody>
      </p:sp>
    </p:spTree>
    <p:extLst>
      <p:ext uri="{BB962C8B-B14F-4D97-AF65-F5344CB8AC3E}">
        <p14:creationId xmlns:p14="http://schemas.microsoft.com/office/powerpoint/2010/main" val="268471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4237F2-882C-486F-9A11-9DD2BE9D3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758"/>
            <a:ext cx="12218314" cy="609524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EDE0CED-49D7-4D65-905B-C1C158B36AE8}"/>
              </a:ext>
            </a:extLst>
          </p:cNvPr>
          <p:cNvSpPr txBox="1"/>
          <p:nvPr/>
        </p:nvSpPr>
        <p:spPr>
          <a:xfrm>
            <a:off x="129373" y="177984"/>
            <a:ext cx="112244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Изменения в формах отчетности ППЭ ГИА-9 в 2025 году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8500246-4A68-4058-AD57-C528D918090F}"/>
              </a:ext>
            </a:extLst>
          </p:cNvPr>
          <p:cNvSpPr/>
          <p:nvPr/>
        </p:nvSpPr>
        <p:spPr>
          <a:xfrm>
            <a:off x="3756752" y="2257283"/>
            <a:ext cx="616945" cy="4307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</a:p>
        </p:txBody>
      </p:sp>
    </p:spTree>
    <p:extLst>
      <p:ext uri="{BB962C8B-B14F-4D97-AF65-F5344CB8AC3E}">
        <p14:creationId xmlns:p14="http://schemas.microsoft.com/office/powerpoint/2010/main" val="1908483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F6CA7-80F3-4538-A47C-09F618A6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10E656-7F8E-4A7F-98EE-7871F7459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5928AF-CF0A-4D88-A9BF-8461E76A5C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AE6B2A8F-F39F-4F8F-BC8C-EA59617E7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264" y="5955272"/>
            <a:ext cx="1307928" cy="74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819C25-D1D3-4DC6-8A15-E54207EBC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16" y="920026"/>
            <a:ext cx="7994396" cy="56734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7D6E80-3E28-4CAD-9580-1B9146685D5C}"/>
              </a:ext>
            </a:extLst>
          </p:cNvPr>
          <p:cNvSpPr txBox="1"/>
          <p:nvPr/>
        </p:nvSpPr>
        <p:spPr>
          <a:xfrm>
            <a:off x="1457995" y="233466"/>
            <a:ext cx="100111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ППЭ-05-02 «Протокол проведения ГИА-9 в аудитории»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5159E46-856A-4C6C-B82D-EA44F30B3858}"/>
              </a:ext>
            </a:extLst>
          </p:cNvPr>
          <p:cNvSpPr/>
          <p:nvPr/>
        </p:nvSpPr>
        <p:spPr>
          <a:xfrm>
            <a:off x="8769193" y="1277276"/>
            <a:ext cx="2282536" cy="2018791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поле «Отметка о явке, удалении и т.п.» проставляются «Х»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категориям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участников: 1. явился в аудиторию, 2. удален </a:t>
            </a:r>
            <a:r>
              <a:rPr lang="ru-RU" sz="12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ППЭ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3. не завершил экзамен, 4. ошибка в документе, 5. подал апелляцию о нарушении порядка проведения ГИА-9, 6. замена ИК (брак, испорченные).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7D166DB-16CB-4F62-96BF-CBBB60D33D9E}"/>
              </a:ext>
            </a:extLst>
          </p:cNvPr>
          <p:cNvSpPr/>
          <p:nvPr/>
        </p:nvSpPr>
        <p:spPr>
          <a:xfrm>
            <a:off x="8273674" y="2192176"/>
            <a:ext cx="255747" cy="227428"/>
          </a:xfrm>
          <a:prstGeom prst="ellipse">
            <a:avLst/>
          </a:prstGeom>
          <a:solidFill>
            <a:sysClr val="window" lastClr="FFFFFF"/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D799D87-185A-44AF-9950-4CA024941BE4}"/>
              </a:ext>
            </a:extLst>
          </p:cNvPr>
          <p:cNvSpPr/>
          <p:nvPr/>
        </p:nvSpPr>
        <p:spPr>
          <a:xfrm>
            <a:off x="8273673" y="4744591"/>
            <a:ext cx="255748" cy="227428"/>
          </a:xfrm>
          <a:prstGeom prst="ellipse">
            <a:avLst/>
          </a:prstGeom>
          <a:solidFill>
            <a:sysClr val="window" lastClr="FFFFFF"/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29A48E0-2A00-4054-AE05-E056481BF5C6}"/>
              </a:ext>
            </a:extLst>
          </p:cNvPr>
          <p:cNvSpPr/>
          <p:nvPr/>
        </p:nvSpPr>
        <p:spPr>
          <a:xfrm>
            <a:off x="8771789" y="3962624"/>
            <a:ext cx="2289176" cy="2018791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поле «Количество </a:t>
            </a:r>
            <a:r>
              <a:rPr lang="ru-RU" sz="12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полученных от участника» проставляется количество: бланк</a:t>
            </a:r>
            <a:r>
              <a:rPr kumimoji="0" lang="ru-RU" sz="12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ответов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№1, </a:t>
            </a:r>
            <a:r>
              <a:rPr lang="ru-RU" sz="12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№2 лист 1, </a:t>
            </a:r>
            <a:r>
              <a:rPr lang="ru-RU" sz="12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№2 лист 2, ДБО №2, КИМ,</a:t>
            </a:r>
            <a:r>
              <a:rPr kumimoji="0" lang="ru-RU" sz="12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черновики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15D2EAC-01E2-4F9C-BD6C-5A016E0BBA49}"/>
              </a:ext>
            </a:extLst>
          </p:cNvPr>
          <p:cNvSpPr/>
          <p:nvPr/>
        </p:nvSpPr>
        <p:spPr>
          <a:xfrm>
            <a:off x="3983640" y="4471543"/>
            <a:ext cx="2371949" cy="845351"/>
          </a:xfrm>
          <a:prstGeom prst="rect">
            <a:avLst/>
          </a:prstGeom>
          <a:solidFill>
            <a:srgbClr val="FF0000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ФИО участников, документ (серия и номер), место в аудитории заполнено автоматически</a:t>
            </a:r>
          </a:p>
        </p:txBody>
      </p:sp>
      <p:sp>
        <p:nvSpPr>
          <p:cNvPr id="22" name="Левая фигурная скобка 21">
            <a:extLst>
              <a:ext uri="{FF2B5EF4-FFF2-40B4-BE49-F238E27FC236}">
                <a16:creationId xmlns:a16="http://schemas.microsoft.com/office/drawing/2014/main" id="{2D45CA63-26E5-4855-89B1-59A1845EFDC2}"/>
              </a:ext>
            </a:extLst>
          </p:cNvPr>
          <p:cNvSpPr/>
          <p:nvPr/>
        </p:nvSpPr>
        <p:spPr>
          <a:xfrm rot="16200000">
            <a:off x="2155855" y="2574818"/>
            <a:ext cx="153950" cy="3614200"/>
          </a:xfrm>
          <a:prstGeom prst="leftBrace">
            <a:avLst>
              <a:gd name="adj1" fmla="val 8333"/>
              <a:gd name="adj2" fmla="val 53263"/>
            </a:avLst>
          </a:prstGeom>
          <a:noFill/>
          <a:ln w="38100" cap="rnd" cmpd="sng" algn="ctr">
            <a:solidFill>
              <a:srgbClr val="FF0000">
                <a:alpha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C091CEAC-D9FB-4AA8-AD72-7B07D604AD5D}"/>
              </a:ext>
            </a:extLst>
          </p:cNvPr>
          <p:cNvCxnSpPr>
            <a:cxnSpLocks/>
          </p:cNvCxnSpPr>
          <p:nvPr/>
        </p:nvCxnSpPr>
        <p:spPr>
          <a:xfrm>
            <a:off x="2683170" y="4579602"/>
            <a:ext cx="1185109" cy="136155"/>
          </a:xfrm>
          <a:prstGeom prst="straightConnector1">
            <a:avLst/>
          </a:prstGeom>
          <a:noFill/>
          <a:ln w="28575" cap="rnd" cmpd="sng" algn="ctr">
            <a:solidFill>
              <a:srgbClr val="FF0000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sp>
        <p:nvSpPr>
          <p:cNvPr id="26" name="Правая фигурная скобка 25">
            <a:extLst>
              <a:ext uri="{FF2B5EF4-FFF2-40B4-BE49-F238E27FC236}">
                <a16:creationId xmlns:a16="http://schemas.microsoft.com/office/drawing/2014/main" id="{49CFC770-E397-4789-B124-6E7175350CA0}"/>
              </a:ext>
            </a:extLst>
          </p:cNvPr>
          <p:cNvSpPr/>
          <p:nvPr/>
        </p:nvSpPr>
        <p:spPr>
          <a:xfrm rot="16200000">
            <a:off x="4674062" y="1774483"/>
            <a:ext cx="140870" cy="1083080"/>
          </a:xfrm>
          <a:prstGeom prst="rightBrace">
            <a:avLst/>
          </a:prstGeom>
          <a:noFill/>
          <a:ln w="28575" cap="rnd" cmpd="sng" algn="ctr">
            <a:solidFill>
              <a:srgbClr val="C62324"/>
            </a:solidFill>
            <a:prstDash val="solid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7" name="Правая фигурная скобка 26">
            <a:extLst>
              <a:ext uri="{FF2B5EF4-FFF2-40B4-BE49-F238E27FC236}">
                <a16:creationId xmlns:a16="http://schemas.microsoft.com/office/drawing/2014/main" id="{706EB61C-69B6-4E96-833F-F80F821B63CF}"/>
              </a:ext>
            </a:extLst>
          </p:cNvPr>
          <p:cNvSpPr/>
          <p:nvPr/>
        </p:nvSpPr>
        <p:spPr>
          <a:xfrm rot="16200000">
            <a:off x="5872505" y="1774484"/>
            <a:ext cx="140868" cy="1083079"/>
          </a:xfrm>
          <a:prstGeom prst="rightBrace">
            <a:avLst/>
          </a:prstGeom>
          <a:noFill/>
          <a:ln w="28575" cap="rnd" cmpd="sng" algn="ctr">
            <a:solidFill>
              <a:srgbClr val="C62324"/>
            </a:solidFill>
            <a:prstDash val="solid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23BD7C7-F10E-6ADF-AAAC-D2E9149BC225}"/>
              </a:ext>
            </a:extLst>
          </p:cNvPr>
          <p:cNvSpPr/>
          <p:nvPr/>
        </p:nvSpPr>
        <p:spPr>
          <a:xfrm>
            <a:off x="4616623" y="1950691"/>
            <a:ext cx="255747" cy="227428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9862E74-A7B9-EACE-27F4-B6464DF744B3}"/>
              </a:ext>
            </a:extLst>
          </p:cNvPr>
          <p:cNvSpPr/>
          <p:nvPr/>
        </p:nvSpPr>
        <p:spPr>
          <a:xfrm>
            <a:off x="5797807" y="1964748"/>
            <a:ext cx="255748" cy="22742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4329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B126B3-DEA6-4F57-850E-D95D3A290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6" y="169752"/>
            <a:ext cx="9131691" cy="6357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8A04A4-0570-496B-BB8A-E191B6A33F0E}"/>
              </a:ext>
            </a:extLst>
          </p:cNvPr>
          <p:cNvSpPr txBox="1"/>
          <p:nvPr/>
        </p:nvSpPr>
        <p:spPr>
          <a:xfrm>
            <a:off x="9027090" y="813319"/>
            <a:ext cx="34123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ППЭ-12-02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«Ведомость коррекции ПД участников ГИА-9 в аудитории»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0088F0D-C674-4E9B-93D5-9EBFED848285}"/>
              </a:ext>
            </a:extLst>
          </p:cNvPr>
          <p:cNvSpPr/>
          <p:nvPr/>
        </p:nvSpPr>
        <p:spPr>
          <a:xfrm>
            <a:off x="46746" y="5285370"/>
            <a:ext cx="3538426" cy="317633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35921A2-0A3D-45A7-BB21-EB5EC17821A6}"/>
              </a:ext>
            </a:extLst>
          </p:cNvPr>
          <p:cNvSpPr/>
          <p:nvPr/>
        </p:nvSpPr>
        <p:spPr>
          <a:xfrm>
            <a:off x="4273236" y="1677292"/>
            <a:ext cx="3802455" cy="839571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50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2B1AC4-8DB7-4022-9267-5B65D0C40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658459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78EA19-E571-4CF9-AE9E-29C691F41415}"/>
              </a:ext>
            </a:extLst>
          </p:cNvPr>
          <p:cNvSpPr txBox="1"/>
          <p:nvPr/>
        </p:nvSpPr>
        <p:spPr>
          <a:xfrm>
            <a:off x="5875699" y="203156"/>
            <a:ext cx="54781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ППЭ-12-03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«Ведомость использования ДБО №2»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4CBF587-D64A-407A-98E4-CE6A0DAF8AC6}"/>
              </a:ext>
            </a:extLst>
          </p:cNvPr>
          <p:cNvSpPr/>
          <p:nvPr/>
        </p:nvSpPr>
        <p:spPr>
          <a:xfrm>
            <a:off x="7793273" y="1772816"/>
            <a:ext cx="3024336" cy="1800197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 «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ставить!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141FBD2-78C1-4A1D-8DF9-37EF22C3ABC8}"/>
              </a:ext>
            </a:extLst>
          </p:cNvPr>
          <p:cNvSpPr/>
          <p:nvPr/>
        </p:nvSpPr>
        <p:spPr>
          <a:xfrm>
            <a:off x="7793273" y="5555730"/>
            <a:ext cx="3343287" cy="969613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Обязательно проставить общее количество выданных ДБО №2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00087D5-12AD-43BA-95DB-9036F53C87C2}"/>
              </a:ext>
            </a:extLst>
          </p:cNvPr>
          <p:cNvCxnSpPr/>
          <p:nvPr/>
        </p:nvCxnSpPr>
        <p:spPr>
          <a:xfrm>
            <a:off x="4809887" y="2754295"/>
            <a:ext cx="2304256" cy="0"/>
          </a:xfrm>
          <a:prstGeom prst="straightConnector1">
            <a:avLst/>
          </a:prstGeom>
          <a:noFill/>
          <a:ln w="28575" cap="rnd" cmpd="sng" algn="ctr">
            <a:solidFill>
              <a:srgbClr val="C62324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607B6545-5E57-4C87-8045-F2F6DAACCA90}"/>
              </a:ext>
            </a:extLst>
          </p:cNvPr>
          <p:cNvCxnSpPr/>
          <p:nvPr/>
        </p:nvCxnSpPr>
        <p:spPr>
          <a:xfrm>
            <a:off x="4809887" y="6026478"/>
            <a:ext cx="2304256" cy="0"/>
          </a:xfrm>
          <a:prstGeom prst="straightConnector1">
            <a:avLst/>
          </a:prstGeom>
          <a:noFill/>
          <a:ln w="28575" cap="rnd" cmpd="sng" algn="ctr">
            <a:solidFill>
              <a:srgbClr val="C62324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sp>
        <p:nvSpPr>
          <p:cNvPr id="5" name="Овал 4">
            <a:extLst>
              <a:ext uri="{FF2B5EF4-FFF2-40B4-BE49-F238E27FC236}">
                <a16:creationId xmlns:a16="http://schemas.microsoft.com/office/drawing/2014/main" id="{15CFC446-B5A8-44A3-9532-3A20C3807F99}"/>
              </a:ext>
            </a:extLst>
          </p:cNvPr>
          <p:cNvSpPr/>
          <p:nvPr/>
        </p:nvSpPr>
        <p:spPr>
          <a:xfrm>
            <a:off x="0" y="5930283"/>
            <a:ext cx="3883937" cy="29948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9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78EA19-E571-4CF9-AE9E-29C691F41415}"/>
              </a:ext>
            </a:extLst>
          </p:cNvPr>
          <p:cNvSpPr txBox="1"/>
          <p:nvPr/>
        </p:nvSpPr>
        <p:spPr>
          <a:xfrm>
            <a:off x="6033493" y="571168"/>
            <a:ext cx="60497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ППЭ-12-04-МАШ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«Ведомость учета времени отсутствия участников экзамена в аудитории»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4CBF587-D64A-407A-98E4-CE6A0DAF8AC6}"/>
              </a:ext>
            </a:extLst>
          </p:cNvPr>
          <p:cNvSpPr/>
          <p:nvPr/>
        </p:nvSpPr>
        <p:spPr>
          <a:xfrm>
            <a:off x="7546216" y="2251089"/>
            <a:ext cx="3024336" cy="1800197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 «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ставить!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00087D5-12AD-43BA-95DB-9036F53C87C2}"/>
              </a:ext>
            </a:extLst>
          </p:cNvPr>
          <p:cNvCxnSpPr/>
          <p:nvPr/>
        </p:nvCxnSpPr>
        <p:spPr>
          <a:xfrm>
            <a:off x="4827613" y="3070179"/>
            <a:ext cx="2304256" cy="0"/>
          </a:xfrm>
          <a:prstGeom prst="straightConnector1">
            <a:avLst/>
          </a:prstGeom>
          <a:noFill/>
          <a:ln w="28575" cap="rnd" cmpd="sng" algn="ctr">
            <a:solidFill>
              <a:srgbClr val="C62324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AA0757-AF16-418A-8053-7CF411AC7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41541" cy="685800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E8A559D6-64F3-4FA0-BF9F-FAE417F90E6C}"/>
              </a:ext>
            </a:extLst>
          </p:cNvPr>
          <p:cNvSpPr/>
          <p:nvPr/>
        </p:nvSpPr>
        <p:spPr>
          <a:xfrm>
            <a:off x="4340712" y="828541"/>
            <a:ext cx="790112" cy="25045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2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00087D5-12AD-43BA-95DB-9036F53C87C2}"/>
              </a:ext>
            </a:extLst>
          </p:cNvPr>
          <p:cNvCxnSpPr/>
          <p:nvPr/>
        </p:nvCxnSpPr>
        <p:spPr>
          <a:xfrm>
            <a:off x="4827613" y="3070179"/>
            <a:ext cx="2304256" cy="0"/>
          </a:xfrm>
          <a:prstGeom prst="straightConnector1">
            <a:avLst/>
          </a:prstGeom>
          <a:noFill/>
          <a:ln w="28575" cap="rnd" cmpd="sng" algn="ctr">
            <a:solidFill>
              <a:srgbClr val="C62324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AF2095-1A97-4960-BCF5-778DE8798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3" y="607955"/>
            <a:ext cx="8632420" cy="60516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FFB541-E235-4F2A-8100-E6A40559D040}"/>
              </a:ext>
            </a:extLst>
          </p:cNvPr>
          <p:cNvSpPr txBox="1"/>
          <p:nvPr/>
        </p:nvSpPr>
        <p:spPr>
          <a:xfrm>
            <a:off x="-531181" y="40243"/>
            <a:ext cx="132543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ППЭ-13-02-МАШ «Сводная ведомость учета участников и использования ЭМ в ППЭ»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86A2BE4-8569-483A-B2A6-D79DFC329A83}"/>
              </a:ext>
            </a:extLst>
          </p:cNvPr>
          <p:cNvSpPr/>
          <p:nvPr/>
        </p:nvSpPr>
        <p:spPr>
          <a:xfrm>
            <a:off x="9027958" y="626820"/>
            <a:ext cx="3168065" cy="1584176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Указывается количество ЭМ, принятых руководителем ППЭ от организатора в аудитории отдельно по типам: бланк регистрации, бланк ответов №1, бланк ответов №2 лист 1, бланк ответов №2 лист 2 , ДБО №2 и КИМ. 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FAB22FDA-D5A4-4496-8E02-5BAED08E7B6D}"/>
              </a:ext>
            </a:extLst>
          </p:cNvPr>
          <p:cNvSpPr/>
          <p:nvPr/>
        </p:nvSpPr>
        <p:spPr>
          <a:xfrm>
            <a:off x="8701436" y="1321418"/>
            <a:ext cx="279295" cy="265614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C3F9FA8A-8DBC-4316-8093-397A34882E45}"/>
              </a:ext>
            </a:extLst>
          </p:cNvPr>
          <p:cNvSpPr/>
          <p:nvPr/>
        </p:nvSpPr>
        <p:spPr>
          <a:xfrm>
            <a:off x="1398857" y="1783656"/>
            <a:ext cx="260378" cy="238031"/>
          </a:xfrm>
          <a:prstGeom prst="ellipse">
            <a:avLst/>
          </a:prstGeom>
          <a:solidFill>
            <a:schemeClr val="accent2">
              <a:alpha val="0"/>
            </a:scheme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F282E50-5265-43DE-B6BC-388631BEC210}"/>
              </a:ext>
            </a:extLst>
          </p:cNvPr>
          <p:cNvSpPr/>
          <p:nvPr/>
        </p:nvSpPr>
        <p:spPr>
          <a:xfrm>
            <a:off x="9027958" y="2505052"/>
            <a:ext cx="3168065" cy="1512168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Проставляется количество участников: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количество распределенных в аудиторию участников заполняется автоматически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количество не явившихся участников, удаленных в связи с нарушение Порядка ГИА-9, не завершивших экзамен по уважительной причине проставляется руководителем ППЭ.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8FBE59C6-1DF4-4AA8-B8AD-FE62871D8811}"/>
              </a:ext>
            </a:extLst>
          </p:cNvPr>
          <p:cNvSpPr/>
          <p:nvPr/>
        </p:nvSpPr>
        <p:spPr>
          <a:xfrm>
            <a:off x="8677745" y="3134971"/>
            <a:ext cx="279295" cy="252329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E057181-1123-4ED8-BAE5-80FE1E80EBC7}"/>
              </a:ext>
            </a:extLst>
          </p:cNvPr>
          <p:cNvSpPr/>
          <p:nvPr/>
        </p:nvSpPr>
        <p:spPr>
          <a:xfrm>
            <a:off x="4886657" y="1783656"/>
            <a:ext cx="260378" cy="238032"/>
          </a:xfrm>
          <a:prstGeom prst="ellipse">
            <a:avLst/>
          </a:prstGeom>
          <a:solidFill>
            <a:schemeClr val="accent2">
              <a:alpha val="0"/>
            </a:scheme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4BCDFF5-2E8C-4882-BFCA-A1D8A76E6BEF}"/>
              </a:ext>
            </a:extLst>
          </p:cNvPr>
          <p:cNvSpPr/>
          <p:nvPr/>
        </p:nvSpPr>
        <p:spPr>
          <a:xfrm>
            <a:off x="8992190" y="4282682"/>
            <a:ext cx="3168065" cy="2304256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Указывается общее количество материалов, полученных от участников экзамена (сумма строк на странице), а также общее количество участников (по каждой категории отдельно). Общее количество распределенных в аудитории заполняется автоматически. </a:t>
            </a:r>
          </a:p>
          <a:p>
            <a:pPr marL="0" marR="0" lvl="0" indent="0" algn="just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Важно: если форма состоит из двух и более листов, то просчитывается и указывается общее количество материалов (участников) на каждом листе отдельно.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C4169F5-04E0-4413-B7CE-3042C8597238}"/>
              </a:ext>
            </a:extLst>
          </p:cNvPr>
          <p:cNvSpPr/>
          <p:nvPr/>
        </p:nvSpPr>
        <p:spPr>
          <a:xfrm>
            <a:off x="8665651" y="5182481"/>
            <a:ext cx="279295" cy="252329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A4A9192D-11E7-4797-9AA1-2B8C9A6BE120}"/>
              </a:ext>
            </a:extLst>
          </p:cNvPr>
          <p:cNvSpPr/>
          <p:nvPr/>
        </p:nvSpPr>
        <p:spPr>
          <a:xfrm>
            <a:off x="967231" y="5220016"/>
            <a:ext cx="216387" cy="177256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83D4287-BC43-4963-9B8B-E37B1D44D407}"/>
              </a:ext>
            </a:extLst>
          </p:cNvPr>
          <p:cNvSpPr/>
          <p:nvPr/>
        </p:nvSpPr>
        <p:spPr>
          <a:xfrm>
            <a:off x="6961391" y="1344277"/>
            <a:ext cx="1624613" cy="46223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4D977D3-B13F-3409-DFA4-198E797EB803}"/>
              </a:ext>
            </a:extLst>
          </p:cNvPr>
          <p:cNvSpPr/>
          <p:nvPr/>
        </p:nvSpPr>
        <p:spPr>
          <a:xfrm>
            <a:off x="834177" y="5182480"/>
            <a:ext cx="7751827" cy="25232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856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00087D5-12AD-43BA-95DB-9036F53C87C2}"/>
              </a:ext>
            </a:extLst>
          </p:cNvPr>
          <p:cNvCxnSpPr/>
          <p:nvPr/>
        </p:nvCxnSpPr>
        <p:spPr>
          <a:xfrm>
            <a:off x="4827613" y="3070179"/>
            <a:ext cx="2304256" cy="0"/>
          </a:xfrm>
          <a:prstGeom prst="straightConnector1">
            <a:avLst/>
          </a:prstGeom>
          <a:noFill/>
          <a:ln w="28575" cap="rnd" cmpd="sng" algn="ctr">
            <a:solidFill>
              <a:srgbClr val="C62324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EFFB541-E235-4F2A-8100-E6A40559D040}"/>
              </a:ext>
            </a:extLst>
          </p:cNvPr>
          <p:cNvSpPr txBox="1"/>
          <p:nvPr/>
        </p:nvSpPr>
        <p:spPr>
          <a:xfrm>
            <a:off x="179187" y="110650"/>
            <a:ext cx="86734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ППЭ-14-02 «Ведомость учета ЭМ»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FAB22FDA-D5A4-4496-8E02-5BAED08E7B6D}"/>
              </a:ext>
            </a:extLst>
          </p:cNvPr>
          <p:cNvSpPr/>
          <p:nvPr/>
        </p:nvSpPr>
        <p:spPr>
          <a:xfrm>
            <a:off x="8774138" y="1199635"/>
            <a:ext cx="229930" cy="232443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8FBE59C6-1DF4-4AA8-B8AD-FE62871D8811}"/>
              </a:ext>
            </a:extLst>
          </p:cNvPr>
          <p:cNvSpPr/>
          <p:nvPr/>
        </p:nvSpPr>
        <p:spPr>
          <a:xfrm>
            <a:off x="8774138" y="2460014"/>
            <a:ext cx="202108" cy="239377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C4169F5-04E0-4413-B7CE-3042C8597238}"/>
              </a:ext>
            </a:extLst>
          </p:cNvPr>
          <p:cNvSpPr/>
          <p:nvPr/>
        </p:nvSpPr>
        <p:spPr>
          <a:xfrm>
            <a:off x="8801960" y="3928399"/>
            <a:ext cx="202108" cy="239378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619F4D-1264-4DF2-8F6E-EFE72A61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" y="621410"/>
            <a:ext cx="8447190" cy="6048159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75DDE5E8-F742-44F3-842C-DC52FF05CE26}"/>
              </a:ext>
            </a:extLst>
          </p:cNvPr>
          <p:cNvSpPr/>
          <p:nvPr/>
        </p:nvSpPr>
        <p:spPr>
          <a:xfrm>
            <a:off x="2123209" y="1432078"/>
            <a:ext cx="222439" cy="140137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637C9DF7-EF55-4E29-9D4D-1E4E2F4FFB7F}"/>
              </a:ext>
            </a:extLst>
          </p:cNvPr>
          <p:cNvSpPr/>
          <p:nvPr/>
        </p:nvSpPr>
        <p:spPr>
          <a:xfrm>
            <a:off x="4827613" y="1432078"/>
            <a:ext cx="222439" cy="149652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B44CAE1-FDF7-4EB8-80CE-725D9D683E63}"/>
              </a:ext>
            </a:extLst>
          </p:cNvPr>
          <p:cNvSpPr/>
          <p:nvPr/>
        </p:nvSpPr>
        <p:spPr>
          <a:xfrm>
            <a:off x="9039465" y="902266"/>
            <a:ext cx="2952328" cy="720079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Указывается количество материалов, выданных ответственным организатором в аудитории в день проведения экзамена.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C7CAC6D-3BA7-4C6B-BE67-0931B9544E98}"/>
              </a:ext>
            </a:extLst>
          </p:cNvPr>
          <p:cNvSpPr/>
          <p:nvPr/>
        </p:nvSpPr>
        <p:spPr>
          <a:xfrm>
            <a:off x="9046232" y="2109325"/>
            <a:ext cx="2952328" cy="954105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Указывается количество неиспользованных материалов, возвращенных ответственными организаторами из аудитории после проведения экзамена.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EA1AF80-B16F-4602-9245-19335F395B34}"/>
              </a:ext>
            </a:extLst>
          </p:cNvPr>
          <p:cNvSpPr/>
          <p:nvPr/>
        </p:nvSpPr>
        <p:spPr>
          <a:xfrm>
            <a:off x="9039465" y="3540874"/>
            <a:ext cx="2952328" cy="954105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Отражается количество материалов на ППЭ, оставшихся в резерве.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5182A9D-DD2B-471F-AE33-126A96E7E95A}"/>
              </a:ext>
            </a:extLst>
          </p:cNvPr>
          <p:cNvSpPr/>
          <p:nvPr/>
        </p:nvSpPr>
        <p:spPr>
          <a:xfrm>
            <a:off x="9039465" y="4838093"/>
            <a:ext cx="2952328" cy="954105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Указывается количество материалов в ППЭ, включая резервные.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D9BA110-FAFD-42BA-8395-A48ECF7BF72E}"/>
              </a:ext>
            </a:extLst>
          </p:cNvPr>
          <p:cNvSpPr/>
          <p:nvPr/>
        </p:nvSpPr>
        <p:spPr>
          <a:xfrm>
            <a:off x="8791398" y="5157407"/>
            <a:ext cx="212670" cy="239378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45B6BCBD-87AE-4F25-B09A-0409E0D36F4F}"/>
              </a:ext>
            </a:extLst>
          </p:cNvPr>
          <p:cNvSpPr/>
          <p:nvPr/>
        </p:nvSpPr>
        <p:spPr>
          <a:xfrm>
            <a:off x="400773" y="3220534"/>
            <a:ext cx="180167" cy="119690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B2BA8C9F-6DD0-4E3D-A1A3-F38CE7DC33E8}"/>
              </a:ext>
            </a:extLst>
          </p:cNvPr>
          <p:cNvSpPr/>
          <p:nvPr/>
        </p:nvSpPr>
        <p:spPr>
          <a:xfrm>
            <a:off x="170329" y="2950489"/>
            <a:ext cx="180167" cy="119690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0491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85AB48-DCC9-4B8D-9CAB-35C48F712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09619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56EB99-7C23-41B1-A67F-92F68D1AD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935" y="1211365"/>
            <a:ext cx="6539749" cy="55798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CF4E70-B82D-4A30-BC41-57DDD4232EB6}"/>
              </a:ext>
            </a:extLst>
          </p:cNvPr>
          <p:cNvSpPr txBox="1"/>
          <p:nvPr/>
        </p:nvSpPr>
        <p:spPr>
          <a:xfrm>
            <a:off x="5284595" y="126982"/>
            <a:ext cx="6209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ППЭ-21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«Акт об удалении участника ГИА из ППЭ»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63EED3E-86A9-4880-8B52-972BA937C405}"/>
              </a:ext>
            </a:extLst>
          </p:cNvPr>
          <p:cNvSpPr/>
          <p:nvPr/>
        </p:nvSpPr>
        <p:spPr>
          <a:xfrm>
            <a:off x="0" y="2849732"/>
            <a:ext cx="4554245" cy="18465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E065E98-C856-4355-8D62-22BE737A2FDE}"/>
              </a:ext>
            </a:extLst>
          </p:cNvPr>
          <p:cNvSpPr/>
          <p:nvPr/>
        </p:nvSpPr>
        <p:spPr>
          <a:xfrm>
            <a:off x="4909351" y="5844566"/>
            <a:ext cx="3480047" cy="4263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9E0FA5-4A05-49D5-B1E1-1C42DF307D2F}"/>
              </a:ext>
            </a:extLst>
          </p:cNvPr>
          <p:cNvSpPr txBox="1"/>
          <p:nvPr/>
        </p:nvSpPr>
        <p:spPr>
          <a:xfrm>
            <a:off x="11246366" y="3473187"/>
            <a:ext cx="2478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51844C1-96F5-42C9-B431-4E339BC93E18}"/>
              </a:ext>
            </a:extLst>
          </p:cNvPr>
          <p:cNvSpPr/>
          <p:nvPr/>
        </p:nvSpPr>
        <p:spPr>
          <a:xfrm>
            <a:off x="5264903" y="3750825"/>
            <a:ext cx="6004929" cy="4048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322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1412</TotalTime>
  <Words>537</Words>
  <Application>Microsoft Office PowerPoint</Application>
  <PresentationFormat>Широкоэкранный</PresentationFormat>
  <Paragraphs>74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Yandonova</dc:creator>
  <cp:lastModifiedBy>Пользователь</cp:lastModifiedBy>
  <cp:revision>77</cp:revision>
  <dcterms:created xsi:type="dcterms:W3CDTF">2023-02-21T19:03:34Z</dcterms:created>
  <dcterms:modified xsi:type="dcterms:W3CDTF">2025-04-11T09:37:47Z</dcterms:modified>
</cp:coreProperties>
</file>