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6" r:id="rId2"/>
    <p:sldId id="267" r:id="rId3"/>
    <p:sldId id="269" r:id="rId4"/>
    <p:sldId id="268" r:id="rId5"/>
    <p:sldId id="261" r:id="rId6"/>
    <p:sldId id="262" r:id="rId7"/>
    <p:sldId id="270" r:id="rId8"/>
    <p:sldId id="271" r:id="rId9"/>
    <p:sldId id="272" r:id="rId10"/>
    <p:sldId id="274" r:id="rId11"/>
    <p:sldId id="287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3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11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7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94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22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37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3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7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5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1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2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9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4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1" y="928670"/>
            <a:ext cx="9010669" cy="5182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0" y="1229805"/>
            <a:ext cx="3359187" cy="3499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40" y="1772816"/>
            <a:ext cx="3179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ПРАВИЛА ЗАПОЛНЕНИЯ БЛАНКОВ 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ВТМ 26.03.2025 г. 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392637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</a:t>
            </a:r>
            <a:r>
              <a:rPr lang="ru-RU" spc="-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928670"/>
            <a:ext cx="4286280" cy="56436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43240" y="1071546"/>
            <a:ext cx="22860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endParaRPr lang="ru-RU" sz="4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8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42" y="857251"/>
            <a:ext cx="4384928" cy="754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7" y="907547"/>
            <a:ext cx="1243692" cy="704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500306"/>
            <a:ext cx="4618121" cy="7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74" y="167644"/>
            <a:ext cx="3594502" cy="405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0261" y="20365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Бланки ВТМ ОГЭ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7638">
            <a:off x="780773" y="1458229"/>
            <a:ext cx="3339597" cy="4770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2325">
            <a:off x="5381014" y="1505463"/>
            <a:ext cx="3316526" cy="4685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1590932"/>
            <a:ext cx="2817554" cy="4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167644"/>
            <a:ext cx="5500726" cy="43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8860" y="202683"/>
            <a:ext cx="46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Правила заполнения бланков ВТМ ОГЭ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121" y="764704"/>
            <a:ext cx="8736575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3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ЗАПОЛНЯЮТСЯ</a:t>
            </a:r>
            <a:r>
              <a:rPr lang="ru-RU" sz="1400" b="1" spc="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spc="3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ГЕЛЕВОЙ РУЧКОЙ ЧЕРНОГО ЦВЕТА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!</a:t>
            </a:r>
          </a:p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УЧАСТНИК </a:t>
            </a:r>
            <a:r>
              <a:rPr lang="ru-RU" sz="1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ИЗОБРАЖАТЬ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КАЖДУЮ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ЦИФРУ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БУКВУ ВО ВСЕХ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ЗАПОЛНЯЕМЫХ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ПОЛЯХ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БЛАНКОВ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ТЩАТЕЛЬНО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КОПИРУЯ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ОБРАЗЕЦ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СТРОКИ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ОБРАЗЦАМИ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СИМВОЛОВ.</a:t>
            </a:r>
            <a:endParaRPr lang="ru-RU" sz="1400" spc="-1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298450" indent="-285750" algn="just"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КАЖДОЕ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ПОЛЕ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БЛАНКАХ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ЗАПОЛНЯЙТЕ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С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ПЕРВОЙ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КЛЕТКИ!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КАЖДЫЙ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СИМВОЛ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ЗАПИСЫВАЕТСЯ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ОТДЕЛЬНУЮ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ЯЧЕЙКУ.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ЕСЛИ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УЧАСТНИК ЭКЗАМЕНА НЕ ИМЕЕТ ИНФОРМАЦИИ ДЛЯ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ЗАПОЛНЕНИЯ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КАКОГО-ТО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КОНКРЕТНОГО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ПОЛЯ, 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ОН </a:t>
            </a:r>
            <a:r>
              <a:rPr lang="ru-RU" sz="1400" spc="-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ОСТАВИТЬ </a:t>
            </a:r>
            <a:r>
              <a:rPr lang="ru-RU" sz="1400" spc="-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ЭТО</a:t>
            </a:r>
            <a:r>
              <a:rPr lang="ru-RU" sz="1400" spc="45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</a:t>
            </a:r>
            <a:r>
              <a:rPr lang="ru-RU" sz="1400" spc="46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ПУСТЫМ, НЕ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484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НЕМ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ПРОЧЕРКОВ.</a:t>
            </a:r>
            <a:endParaRPr lang="ru-RU" sz="1400" dirty="0">
              <a:latin typeface="Century Gothic" panose="020B0502020202020204" pitchFamily="34" charset="0"/>
              <a:cs typeface="Calibri"/>
            </a:endParaRP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b="1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НЕЛЬЗЯ</a:t>
            </a:r>
            <a:r>
              <a:rPr lang="ru-RU" sz="1400" b="1" spc="87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ПОЛЬЗОВАТЬСЯ</a:t>
            </a:r>
            <a:r>
              <a:rPr lang="ru-RU" sz="1400" b="1" spc="87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kern="1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КОРРЕКТОРОМ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86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ЛАСТИКОМ</a:t>
            </a:r>
            <a:r>
              <a:rPr lang="ru-RU" sz="1400" spc="86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85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ИСПРАВЛЕНИЯ</a:t>
            </a:r>
            <a:r>
              <a:rPr lang="ru-RU" sz="1400" spc="85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ВНЕСЕННОЙ В</a:t>
            </a:r>
            <a:r>
              <a:rPr lang="ru-RU" sz="1400" spc="-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ИНФОРМАЦИИ.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   ИСПРАВИТЬ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НЕВЕРНЫЙ</a:t>
            </a:r>
            <a:r>
              <a:rPr lang="ru-RU" sz="1400" spc="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</a:t>
            </a:r>
            <a:r>
              <a:rPr lang="ru-RU" sz="1400" spc="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МОЖНО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3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b="1" spc="2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z="1400" spc="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1400" spc="3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ПРИ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</a:t>
            </a:r>
            <a:r>
              <a:rPr lang="ru-RU" sz="1400" spc="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НЕОБХОДИМО</a:t>
            </a:r>
            <a:r>
              <a:rPr lang="ru-RU" sz="1400" spc="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СТРОГО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СЛЕДОВАТЬ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ИНСТРУКЦИЯМ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ВЫПОЛНЕНИЮ</a:t>
            </a:r>
            <a:r>
              <a:rPr lang="ru-RU" sz="1400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РАБОТЫ</a:t>
            </a:r>
            <a:r>
              <a:rPr lang="ru-RU" sz="1400" spc="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(К</a:t>
            </a:r>
            <a:r>
              <a:rPr lang="ru-RU" sz="1400" spc="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ГРУППЕ</a:t>
            </a:r>
            <a:r>
              <a:rPr lang="ru-RU" sz="1400" spc="5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ЗАДАНИЙ,</a:t>
            </a:r>
            <a:r>
              <a:rPr lang="ru-RU" sz="140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ОТДЕЛЬНЫМ</a:t>
            </a:r>
            <a:r>
              <a:rPr lang="ru-RU" sz="1400" spc="4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ЗАДАНИЯМ),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УКАЗАННЫМ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КИМ.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КАТЕГОРИЧЕСКИ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ЗАПРЕЩАЕТСЯ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 БЛАНКОВ,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 БЛАНКОВ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КАКИЕ-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ЛИБО</a:t>
            </a:r>
            <a:r>
              <a:rPr lang="ru-RU" sz="1400" spc="2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ПОМЕТКИ,</a:t>
            </a:r>
            <a:r>
              <a:rPr lang="ru-RU" sz="1400" spc="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</a:t>
            </a:r>
            <a:r>
              <a:rPr lang="ru-RU" sz="1400" spc="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ОТНОСЯЩИЕСЯ</a:t>
            </a:r>
            <a:r>
              <a:rPr lang="ru-RU" sz="1400" spc="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</a:t>
            </a:r>
            <a:r>
              <a:rPr lang="ru-RU" sz="1400" spc="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СОДЕРЖАНИЮ</a:t>
            </a:r>
            <a:r>
              <a:rPr lang="ru-RU" sz="1400" spc="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</a:t>
            </a:r>
            <a:r>
              <a:rPr lang="ru-RU" sz="1400" spc="1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БЛАНКОВ.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ctr">
              <a:lnSpc>
                <a:spcPts val="2420"/>
              </a:lnSpc>
              <a:spcBef>
                <a:spcPts val="770"/>
              </a:spcBef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КОПИРОВАНИЕ БЛАНКОВ СТРОГО ЗАПРЕЩЕНО!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endParaRPr lang="ru-RU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81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53" y="404664"/>
            <a:ext cx="2664183" cy="137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710796"/>
            <a:ext cx="2668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Каждое поле в бланках заполняется, начиная с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первой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клетки</a:t>
            </a:r>
          </a:p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	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33" y="5667219"/>
            <a:ext cx="158510" cy="30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-53318" b="78814"/>
          <a:stretch/>
        </p:blipFill>
        <p:spPr>
          <a:xfrm>
            <a:off x="0" y="-2707047"/>
            <a:ext cx="4890072" cy="4150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-22" r="-770" b="63965"/>
          <a:stretch/>
        </p:blipFill>
        <p:spPr>
          <a:xfrm>
            <a:off x="285720" y="2285992"/>
            <a:ext cx="6914266" cy="3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3026" y="155187"/>
            <a:ext cx="369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Бланки  заполняются </a:t>
            </a:r>
            <a:r>
              <a:rPr lang="ru-RU" b="1" dirty="0" err="1">
                <a:latin typeface="Century Gothic" panose="020B0502020202020204" pitchFamily="34" charset="0"/>
              </a:rPr>
              <a:t>гелевой</a:t>
            </a:r>
            <a:r>
              <a:rPr lang="ru-RU" b="1" dirty="0">
                <a:latin typeface="Century Gothic" panose="020B0502020202020204" pitchFamily="34" charset="0"/>
              </a:rPr>
              <a:t> ручкой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чёрного цвета</a:t>
            </a:r>
            <a:r>
              <a:rPr lang="ru-RU" b="1" dirty="0"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69" y="260058"/>
            <a:ext cx="431260" cy="43126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4295716" y="5733256"/>
            <a:ext cx="4709272" cy="907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88024" y="5688449"/>
            <a:ext cx="3942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участник ОГЭ не имеет информации для заполнения какого-то конкретного поля, он должен оставить это поле пустым (не делать прочерков!).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1027" b="75200"/>
          <a:stretch/>
        </p:blipFill>
        <p:spPr>
          <a:xfrm>
            <a:off x="355148" y="3825729"/>
            <a:ext cx="8352901" cy="95463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/>
          <a:srcRect l="29913" t="42601" r="53225" b="31500"/>
          <a:stretch/>
        </p:blipFill>
        <p:spPr>
          <a:xfrm>
            <a:off x="5108473" y="979584"/>
            <a:ext cx="3622228" cy="27008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062" y="1320303"/>
            <a:ext cx="340556" cy="331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041" y="1874464"/>
            <a:ext cx="363491" cy="3533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041" y="2447913"/>
            <a:ext cx="363491" cy="35339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761" y="3021362"/>
            <a:ext cx="362184" cy="3521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264" y="2377169"/>
            <a:ext cx="438950" cy="49381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390533" y="1287821"/>
            <a:ext cx="26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96765" y="1858904"/>
            <a:ext cx="28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69062" y="3027116"/>
            <a:ext cx="32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785794"/>
            <a:ext cx="4729309" cy="29155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7464322" cy="1600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283" y="1628800"/>
            <a:ext cx="7087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Зачеркивание ранее написанных символов (цифр, букв) и заполнение свободных клеток справа новыми символами (возможно только при наличии достаточного количества оставшихся свободных клеточек)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643314"/>
            <a:ext cx="4786346" cy="1214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119" y="1178455"/>
            <a:ext cx="749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Исправления могут быть выполнены следующим способом</a:t>
            </a:r>
            <a:r>
              <a:rPr lang="ru-RU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1502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В случае обнаружения ошибочного заполнения регистрационных полей участнику экзамена необходимо внести соответствующие исправления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8640"/>
            <a:ext cx="4261473" cy="4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Замена ошибочных ответов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3744415" cy="1069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21295"/>
            <a:ext cx="3744415" cy="106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0" y="2708920"/>
            <a:ext cx="3845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</a:t>
            </a:r>
            <a:r>
              <a:rPr lang="ru-RU" sz="2400" spc="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 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z="2400" spc="869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  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2400" spc="89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на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с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кратким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ответом </a:t>
            </a:r>
            <a:r>
              <a:rPr lang="ru-RU" sz="2400" spc="-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будет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заполнено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несколько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полей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для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одного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же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z="2400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–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</a:p>
          <a:p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ответ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2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будет</a:t>
            </a:r>
            <a:r>
              <a:rPr lang="ru-RU" sz="2400"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засчитан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от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последней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замены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55154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В случае если заполнено только поле для номера задания, а новый ответ не внесен, то для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оценивания будет использоваться пустой ответ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5289509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Поэтому,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случае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неправильного указания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неправильный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номер</a:t>
            </a:r>
            <a:r>
              <a:rPr lang="ru-RU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следует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зачеркнуть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1999" y="5289509"/>
            <a:ext cx="4387233" cy="15788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51519" y="211137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60" y="1760515"/>
            <a:ext cx="265808" cy="321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60" y="2046588"/>
            <a:ext cx="309769" cy="3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923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728" y="24017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Количество заполненных полей «Замена ошибочных ответов»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0" r="1027"/>
          <a:stretch/>
        </p:blipFill>
        <p:spPr>
          <a:xfrm>
            <a:off x="755576" y="1738249"/>
            <a:ext cx="6831269" cy="18047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854475"/>
            <a:ext cx="5653405" cy="1333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6812" y="4003223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Если нет замен</a:t>
            </a:r>
            <a:r>
              <a:rPr lang="ru-RU" dirty="0">
                <a:solidFill>
                  <a:schemeClr val="bg1"/>
                </a:solidFill>
              </a:rPr>
              <a:t>, то в поле количество заполненных полей «Замена ошибочных ответов» </a:t>
            </a:r>
            <a:r>
              <a:rPr lang="ru-RU" dirty="0">
                <a:solidFill>
                  <a:srgbClr val="FF0000"/>
                </a:solidFill>
              </a:rPr>
              <a:t>ставится Х</a:t>
            </a:r>
          </a:p>
        </p:txBody>
      </p:sp>
      <p:cxnSp>
        <p:nvCxnSpPr>
          <p:cNvPr id="21" name="Прямая со стрелкой 20"/>
          <p:cNvCxnSpPr>
            <a:endCxn id="22" idx="2"/>
          </p:cNvCxnSpPr>
          <p:nvPr/>
        </p:nvCxnSpPr>
        <p:spPr>
          <a:xfrm flipH="1" flipV="1">
            <a:off x="4960542" y="3006198"/>
            <a:ext cx="96136" cy="96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28" y="2706271"/>
            <a:ext cx="259028" cy="2999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2856234"/>
            <a:ext cx="62184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</a:t>
            </a:r>
            <a:r>
              <a:rPr lang="ru-RU" spc="-3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</a:t>
            </a:r>
            <a:r>
              <a:rPr lang="ru-RU" spc="-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662" y="1164385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	Организаторы фиксируют связь основного и дополнительного бланков ответов №2 в специальных полях бланков: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atin typeface="Century Gothic" panose="020B0502020202020204" pitchFamily="34" charset="0"/>
              </a:rPr>
              <a:t>Заполняют регистрационные поля «Код регион», «Код предмета», «Название предмета», «№ Листа начинается с цифры 3».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atin typeface="Century Gothic" panose="020B0502020202020204" pitchFamily="34" charset="0"/>
              </a:rPr>
              <a:t>Номер штрих-кода с ДБО  вписывается в поле</a:t>
            </a:r>
          </a:p>
          <a:p>
            <a:r>
              <a:rPr lang="ru-RU" sz="2000" b="1" dirty="0">
                <a:latin typeface="Century Gothic" panose="020B0502020202020204" pitchFamily="34" charset="0"/>
              </a:rPr>
              <a:t>      бланка ответов №2 лист 2.</a:t>
            </a:r>
          </a:p>
          <a:p>
            <a:endParaRPr lang="ru-RU" sz="2000" b="1" dirty="0">
              <a:latin typeface="Century Gothic" panose="020B0502020202020204" pitchFamily="34" charset="0"/>
            </a:endParaRPr>
          </a:p>
          <a:p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7496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424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Басангова Алтана Александровна</dc:creator>
  <cp:lastModifiedBy>user</cp:lastModifiedBy>
  <cp:revision>88</cp:revision>
  <dcterms:created xsi:type="dcterms:W3CDTF">2022-05-12T08:36:14Z</dcterms:created>
  <dcterms:modified xsi:type="dcterms:W3CDTF">2025-03-21T08:13:27Z</dcterms:modified>
</cp:coreProperties>
</file>