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6"/>
  </p:notesMasterIdLst>
  <p:sldIdLst>
    <p:sldId id="256" r:id="rId2"/>
    <p:sldId id="261" r:id="rId3"/>
    <p:sldId id="358" r:id="rId4"/>
    <p:sldId id="343" r:id="rId5"/>
    <p:sldId id="360" r:id="rId6"/>
    <p:sldId id="291" r:id="rId7"/>
    <p:sldId id="344" r:id="rId8"/>
    <p:sldId id="345" r:id="rId9"/>
    <p:sldId id="287" r:id="rId10"/>
    <p:sldId id="359" r:id="rId11"/>
    <p:sldId id="346" r:id="rId12"/>
    <p:sldId id="348" r:id="rId13"/>
    <p:sldId id="349" r:id="rId14"/>
    <p:sldId id="350" r:id="rId15"/>
    <p:sldId id="294" r:id="rId16"/>
    <p:sldId id="280" r:id="rId17"/>
    <p:sldId id="355" r:id="rId18"/>
    <p:sldId id="351" r:id="rId19"/>
    <p:sldId id="356" r:id="rId20"/>
    <p:sldId id="361" r:id="rId21"/>
    <p:sldId id="296" r:id="rId22"/>
    <p:sldId id="357" r:id="rId23"/>
    <p:sldId id="341" r:id="rId24"/>
    <p:sldId id="29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E2C1-B717-4B4C-9DA8-71AF4E53B360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848E-7902-45F5-98B1-F4D4BF649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5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848E-7902-45F5-98B1-F4D4BF64938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5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A44435-13E2-41DD-AE8D-79A3F8B6BDB5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3379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64FB-46BF-42F3-AB65-C74389F7030E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2107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13FC7-CDBD-4901-AFA6-7A97FED03DCB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9646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00465-465A-428A-90CC-8146B9186B0F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16815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C9C0CC-C89E-4665-BB71-1905ACB51010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200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9BBA-128C-422A-B51F-25B7935476D2}" type="datetime1">
              <a:rPr lang="ru-RU" smtClean="0"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4678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9D2-48D6-480A-B545-CF7BA5EE5719}" type="datetime1">
              <a:rPr lang="ru-RU" smtClean="0"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7322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3E51-0970-407E-A77A-2EF222B823EE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700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EE7833-FE3B-4AFC-A19A-4D98EE311954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9609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FA86-5318-4E29-A7C6-69CC0947FC9E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6349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FC3230-F1D2-4A3D-9D8D-AD44E9777507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9929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7596-1208-45D4-82E3-CD13D8B3489C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7057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FAF8-29A7-433C-AA17-B3084B7889E7}" type="datetime1">
              <a:rPr lang="ru-RU" smtClean="0"/>
              <a:t>11.04.2025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9917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AC2D-DC80-4121-B2C7-4EB653F47B5B}" type="datetime1">
              <a:rPr lang="ru-RU" smtClean="0"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9365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7B68-4FEB-4118-B7B2-E85E639838EE}" type="datetime1">
              <a:rPr lang="ru-RU" smtClean="0"/>
              <a:t>11.04.2025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086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F930-0A61-4EDF-837F-73F3225907B4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343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9BCE-577E-4432-900F-4686133B77B2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6254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3DDE-141D-4ED6-9645-BBAB68C8802F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>
    <p:wipe/>
  </p:transition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k9.rustes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48" y="2235200"/>
            <a:ext cx="11398504" cy="2387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ИНСТРУКтаж</a:t>
            </a:r>
            <a:r>
              <a:rPr lang="en-US" sz="3600" b="1" dirty="0"/>
              <a:t> </a:t>
            </a:r>
            <a:r>
              <a:rPr lang="ru-RU" sz="3600" b="1" dirty="0"/>
              <a:t>ДЛЯ </a:t>
            </a:r>
            <a:r>
              <a:rPr lang="xal-Cyrl-001" sz="3600" b="1" dirty="0"/>
              <a:t>технических специалистов</a:t>
            </a:r>
            <a:br>
              <a:rPr lang="ru-RU" sz="3600" b="1" dirty="0"/>
            </a:br>
            <a:r>
              <a:rPr lang="ru-RU" sz="3600" b="1" dirty="0"/>
              <a:t>ПО ПОРЯДКУ ПРОВЕДЕНИЯ всероссийского и</a:t>
            </a:r>
            <a:r>
              <a:rPr lang="xal-Cyrl-001" sz="3600" b="1" dirty="0"/>
              <a:t> </a:t>
            </a:r>
            <a:r>
              <a:rPr lang="ru-RU" sz="3600" b="1" dirty="0"/>
              <a:t>регионального </a:t>
            </a:r>
            <a:r>
              <a:rPr lang="ru-RU" sz="3600" b="1" dirty="0" err="1"/>
              <a:t>ТРЕНИРОВОЧных</a:t>
            </a:r>
            <a:r>
              <a:rPr lang="ru-RU" sz="3600" b="1" dirty="0"/>
              <a:t> </a:t>
            </a:r>
            <a:r>
              <a:rPr lang="ru-RU" sz="3600" b="1" dirty="0" err="1"/>
              <a:t>МЕРОПРИЯТИй</a:t>
            </a:r>
            <a:r>
              <a:rPr lang="ru-RU" sz="3600" b="1" dirty="0"/>
              <a:t> </a:t>
            </a:r>
            <a:r>
              <a:rPr lang="ru-RU" sz="3600" b="1" dirty="0" err="1"/>
              <a:t>огэ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D2A95B-839B-45B6-82CE-BEF6F8E0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550910"/>
            <a:ext cx="1868424" cy="1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250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318113" y="769873"/>
            <a:ext cx="5319012" cy="3771982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092735" y="1569497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AE0A1-A5AD-64B5-1195-6ACC119B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246" y="1757599"/>
            <a:ext cx="6908493" cy="493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455"/>
            <a:ext cx="5937739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Печать дбо№2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5984126" y="1278903"/>
            <a:ext cx="6207874" cy="825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Печать ДБО№2 выполняется на этапе КТГ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16ADB8-66DF-ECF7-5A36-D2580A85649C}"/>
              </a:ext>
            </a:extLst>
          </p:cNvPr>
          <p:cNvSpPr/>
          <p:nvPr/>
        </p:nvSpPr>
        <p:spPr>
          <a:xfrm>
            <a:off x="5561764" y="2679242"/>
            <a:ext cx="1146686" cy="226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7EDF2B-0371-BCE4-FF8C-DB6155D4232D}"/>
              </a:ext>
            </a:extLst>
          </p:cNvPr>
          <p:cNvSpPr/>
          <p:nvPr/>
        </p:nvSpPr>
        <p:spPr>
          <a:xfrm>
            <a:off x="5561763" y="3893296"/>
            <a:ext cx="1146686" cy="285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0328F09-5C2A-E94B-F7BC-EC630D80B63B}"/>
              </a:ext>
            </a:extLst>
          </p:cNvPr>
          <p:cNvSpPr txBox="1"/>
          <p:nvPr/>
        </p:nvSpPr>
        <p:spPr>
          <a:xfrm>
            <a:off x="-132296" y="5134290"/>
            <a:ext cx="5099281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    </a:t>
            </a:r>
            <a:r>
              <a:rPr lang="ru-RU" sz="2000" b="1" u="sng" dirty="0">
                <a:cs typeface="Times New Roman"/>
              </a:rPr>
              <a:t>Количество ДБО№2:</a:t>
            </a:r>
          </a:p>
          <a:p>
            <a:pPr marL="12065" marR="5715" algn="just">
              <a:tabLst>
                <a:tab pos="289560" algn="l"/>
              </a:tabLst>
            </a:pPr>
            <a:endParaRPr lang="ru-RU" sz="2000" b="1" dirty="0">
              <a:cs typeface="Times New Roman"/>
            </a:endParaRPr>
          </a:p>
          <a:p>
            <a:pPr marL="12065" marR="5715"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    </a:t>
            </a: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30-100%</a:t>
            </a:r>
            <a:r>
              <a:rPr lang="ru-RU" sz="2000" b="1" dirty="0">
                <a:cs typeface="Times New Roman"/>
              </a:rPr>
              <a:t> от назначенных участников 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217614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FB0437-B3EA-5567-DF06-96E3F4E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755" y="380261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сканирования</a:t>
            </a:r>
            <a:endParaRPr lang="en-US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521867-BB10-E958-4E95-22604E86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3" y="650248"/>
            <a:ext cx="5909577" cy="371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911FCB97-4B18-4AE2-434C-1E14FB0B98AC}"/>
              </a:ext>
            </a:extLst>
          </p:cNvPr>
          <p:cNvSpPr txBox="1"/>
          <p:nvPr/>
        </p:nvSpPr>
        <p:spPr>
          <a:xfrm>
            <a:off x="6444401" y="1344107"/>
            <a:ext cx="5363910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акт на флешку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Акт  технической  готовности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ACT_SCAN_OGE_*.dat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пакет с тестовым сканированием на флешку</a:t>
            </a: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58794D4-2AE8-C779-5D5C-46CFB4AEDD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0946" y="2618558"/>
            <a:ext cx="5909576" cy="405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11CD5F-C04B-8C1F-D7D5-1A542C3D3439}"/>
              </a:ext>
            </a:extLst>
          </p:cNvPr>
          <p:cNvSpPr/>
          <p:nvPr/>
        </p:nvSpPr>
        <p:spPr>
          <a:xfrm>
            <a:off x="11185962" y="5783423"/>
            <a:ext cx="795242" cy="215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A9CFA-781F-2835-096A-A138FBC8C9D7}"/>
              </a:ext>
            </a:extLst>
          </p:cNvPr>
          <p:cNvSpPr txBox="1"/>
          <p:nvPr/>
        </p:nvSpPr>
        <p:spPr>
          <a:xfrm>
            <a:off x="590550" y="5137092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1800" b="1" dirty="0">
                <a:cs typeface="Times New Roman"/>
              </a:rPr>
              <a:t>Имя Тестового пакета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en-US" sz="1800" b="1" dirty="0">
                <a:solidFill>
                  <a:srgbClr val="FF0000"/>
                </a:solidFill>
                <a:cs typeface="Times New Roman"/>
              </a:rPr>
              <a:t>TEST</a:t>
            </a:r>
            <a:r>
              <a:rPr lang="ru-RU" sz="1800" b="1" dirty="0">
                <a:solidFill>
                  <a:srgbClr val="FF0000"/>
                </a:solidFill>
                <a:cs typeface="Times New Roman"/>
              </a:rPr>
              <a:t>_OGE_*.dat</a:t>
            </a:r>
          </a:p>
        </p:txBody>
      </p:sp>
    </p:spTree>
    <p:extLst>
      <p:ext uri="{BB962C8B-B14F-4D97-AF65-F5344CB8AC3E}">
        <p14:creationId xmlns:p14="http://schemas.microsoft.com/office/powerpoint/2010/main" val="2146626409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5">
            <a:extLst>
              <a:ext uri="{FF2B5EF4-FFF2-40B4-BE49-F238E27FC236}">
                <a16:creationId xmlns:a16="http://schemas.microsoft.com/office/drawing/2014/main" id="{F8C6946A-8CA7-0CEF-30E1-788D279B81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5170" y="2810277"/>
            <a:ext cx="5884027" cy="382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458" y="404187"/>
            <a:ext cx="5937739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Передача тестового пакета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72803" y="516133"/>
            <a:ext cx="6023197" cy="3885788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126918" y="2324456"/>
              <a:ext cx="1818751" cy="337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350638" y="1344876"/>
            <a:ext cx="5190732" cy="19947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Передаем тестовый пакет, ждем статуса и комментария РЦОИ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endParaRPr lang="en-US" sz="1600" b="1" dirty="0">
              <a:cs typeface="Times New Roman"/>
            </a:endParaRPr>
          </a:p>
          <a:p>
            <a:pPr marL="12065" marR="5715" algn="just">
              <a:tabLst>
                <a:tab pos="289560" algn="l"/>
              </a:tabLst>
            </a:pPr>
            <a:r>
              <a:rPr lang="en-US" sz="1600" b="1" dirty="0">
                <a:cs typeface="Times New Roman"/>
              </a:rPr>
              <a:t>     </a:t>
            </a:r>
            <a:r>
              <a:rPr lang="ru-RU" sz="1600" b="1" dirty="0">
                <a:cs typeface="Times New Roman"/>
              </a:rPr>
              <a:t>Имя Тестового пакета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TEST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_OGE_*.dat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lang="ru-RU" sz="1600" b="1" dirty="0">
              <a:cs typeface="Times New Roman"/>
            </a:endParaRP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9251B-0D23-5481-FE97-E9A149790F6B}"/>
              </a:ext>
            </a:extLst>
          </p:cNvPr>
          <p:cNvSpPr/>
          <p:nvPr/>
        </p:nvSpPr>
        <p:spPr>
          <a:xfrm>
            <a:off x="10272046" y="3349951"/>
            <a:ext cx="752030" cy="248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D476E52-8AB5-46AF-DB4F-94EB220F2AF9}"/>
              </a:ext>
            </a:extLst>
          </p:cNvPr>
          <p:cNvSpPr txBox="1"/>
          <p:nvPr/>
        </p:nvSpPr>
        <p:spPr>
          <a:xfrm>
            <a:off x="489035" y="5035235"/>
            <a:ext cx="5190732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Необходимо передать </a:t>
            </a:r>
            <a:r>
              <a:rPr lang="ru-RU" sz="2400" b="1" dirty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600" b="1" dirty="0">
                <a:cs typeface="Times New Roman"/>
              </a:rPr>
              <a:t>тестовых пакета                  </a:t>
            </a:r>
            <a:r>
              <a:rPr lang="ru-RU" sz="1600" b="1" dirty="0">
                <a:solidFill>
                  <a:srgbClr val="00B050"/>
                </a:solidFill>
                <a:cs typeface="Times New Roman"/>
              </a:rPr>
              <a:t>(НА ОДИН ЭКЗАМЕН):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с основной станции сканирования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с резервной станции сканирования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lang="ru-RU"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0483272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517" y="344734"/>
            <a:ext cx="6230863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Передача актов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72803" y="183960"/>
            <a:ext cx="5190732" cy="3245040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083488" y="2683310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5728665" y="1278524"/>
            <a:ext cx="6028569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акты в соответствии с таблицей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ФИО ответственного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статус</a:t>
            </a:r>
            <a:endParaRPr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B3BEB53-2766-1EC8-828F-A77DFBA1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94" y="2388079"/>
            <a:ext cx="6611816" cy="44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BFE6A6-0FD9-A3D0-6C0D-C83AC9EB8C26}"/>
              </a:ext>
            </a:extLst>
          </p:cNvPr>
          <p:cNvSpPr/>
          <p:nvPr/>
        </p:nvSpPr>
        <p:spPr>
          <a:xfrm>
            <a:off x="10862268" y="4805624"/>
            <a:ext cx="9961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9B2B2F-6393-76F5-7334-5857C0C66E79}"/>
              </a:ext>
            </a:extLst>
          </p:cNvPr>
          <p:cNvSpPr/>
          <p:nvPr/>
        </p:nvSpPr>
        <p:spPr>
          <a:xfrm>
            <a:off x="9866156" y="3564722"/>
            <a:ext cx="9961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26E2C9-ED68-48DB-4B07-C5542B9C63EB}"/>
              </a:ext>
            </a:extLst>
          </p:cNvPr>
          <p:cNvSpPr/>
          <p:nvPr/>
        </p:nvSpPr>
        <p:spPr>
          <a:xfrm>
            <a:off x="5738822" y="3385038"/>
            <a:ext cx="1415603" cy="179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0173A859-3212-677D-42EB-BC0A0979B895}"/>
              </a:ext>
            </a:extLst>
          </p:cNvPr>
          <p:cNvSpPr txBox="1"/>
          <p:nvPr/>
        </p:nvSpPr>
        <p:spPr>
          <a:xfrm>
            <a:off x="434556" y="3991367"/>
            <a:ext cx="4276303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>
              <a:tabLst>
                <a:tab pos="289560" algn="l"/>
              </a:tabLst>
            </a:pP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НОМЕРА КОМПЬЮТЕРОВ СТАВИМ РАЗНЫЕ, ИНАЧЕ АКТЫ БУДУТ КОНФЛИКТОВАТЬ ДРУГ С ДРУГОМ</a:t>
            </a:r>
          </a:p>
          <a:p>
            <a:pPr marL="12065" marR="5715">
              <a:tabLst>
                <a:tab pos="289560" algn="l"/>
              </a:tabLst>
            </a:pPr>
            <a:endParaRPr lang="ru-RU" sz="2000" b="1" dirty="0">
              <a:solidFill>
                <a:srgbClr val="FF0000"/>
              </a:solidFill>
              <a:cs typeface="Times New Roman"/>
            </a:endParaRPr>
          </a:p>
          <a:p>
            <a:pPr marL="12065" marR="5715">
              <a:tabLst>
                <a:tab pos="289560" algn="l"/>
              </a:tabLst>
            </a:pPr>
            <a:endParaRPr lang="ru-RU" sz="2000" b="1" u="sng" dirty="0">
              <a:solidFill>
                <a:srgbClr val="FF0000"/>
              </a:solidFill>
              <a:cs typeface="Times New Roman"/>
            </a:endParaRPr>
          </a:p>
          <a:p>
            <a:pPr marL="12065" marR="5715" algn="ctr">
              <a:tabLst>
                <a:tab pos="289560" algn="l"/>
              </a:tabLst>
            </a:pPr>
            <a:r>
              <a:rPr lang="ru-RU" sz="2000" b="1" u="sng" dirty="0">
                <a:solidFill>
                  <a:srgbClr val="FF0000"/>
                </a:solidFill>
                <a:cs typeface="Times New Roman"/>
              </a:rPr>
              <a:t>СТАНЦИИ СТАВИМ НА РАЗНЫЕ КОМПЬЮТЕРЫ!</a:t>
            </a: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9960988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370" y="596301"/>
            <a:ext cx="6230863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Контроль технической готовности</a:t>
            </a:r>
            <a:br>
              <a:rPr lang="ru-RU" sz="3600" b="1" dirty="0"/>
            </a:b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1397593" y="1610411"/>
            <a:ext cx="10216142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>
              <a:tabLst>
                <a:tab pos="289560" algn="l"/>
              </a:tabLst>
            </a:pPr>
            <a:r>
              <a:rPr lang="ru-RU" sz="2000" b="1" u="sng" dirty="0">
                <a:cs typeface="Times New Roman"/>
              </a:rPr>
              <a:t>Регламентный срок</a:t>
            </a:r>
            <a:r>
              <a:rPr lang="ru-RU" sz="2000" b="1" dirty="0">
                <a:cs typeface="Times New Roman"/>
              </a:rPr>
              <a:t>  </a:t>
            </a:r>
            <a:r>
              <a:rPr lang="ru-RU" b="1" dirty="0">
                <a:cs typeface="Times New Roman"/>
              </a:rPr>
              <a:t>–  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не ранее двух рабочих дней и не позднее 17:00 за день до экзамена</a:t>
            </a:r>
            <a:endParaRPr lang="ru-RU" sz="2400"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5752AAA-6D47-B678-E5F1-12BF96BBFA17}"/>
              </a:ext>
            </a:extLst>
          </p:cNvPr>
          <p:cNvGrpSpPr/>
          <p:nvPr/>
        </p:nvGrpSpPr>
        <p:grpSpPr>
          <a:xfrm>
            <a:off x="2790092" y="2189416"/>
            <a:ext cx="6611816" cy="4441372"/>
            <a:chOff x="2601240" y="2343240"/>
            <a:chExt cx="6611816" cy="4441372"/>
          </a:xfrm>
        </p:grpSpPr>
        <p:pic>
          <p:nvPicPr>
  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6B3BEB53-2766-1EC8-828F-A77DFBA1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240" y="2343240"/>
              <a:ext cx="6611816" cy="4441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59B2B2F-6393-76F5-7334-5857C0C66E79}"/>
                </a:ext>
              </a:extLst>
            </p:cNvPr>
            <p:cNvSpPr/>
            <p:nvPr/>
          </p:nvSpPr>
          <p:spPr>
            <a:xfrm>
              <a:off x="7537391" y="3862698"/>
              <a:ext cx="1555334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765230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156" y="3770758"/>
            <a:ext cx="10203688" cy="644652"/>
          </a:xfrm>
        </p:spPr>
        <p:txBody>
          <a:bodyPr>
            <a:noAutofit/>
          </a:bodyPr>
          <a:lstStyle/>
          <a:p>
            <a:r>
              <a:rPr lang="ru-RU" sz="3600" b="1" dirty="0"/>
              <a:t>Р</a:t>
            </a:r>
            <a:r>
              <a:rPr lang="xal-Cyrl-001" sz="3600" b="1" dirty="0"/>
              <a:t>абота со станциями в день экзамена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7F4F2-EF65-4584-B5EF-622E42ED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0" y="1258774"/>
            <a:ext cx="2084500" cy="2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2955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42" y="562656"/>
            <a:ext cx="5976358" cy="430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9119" y="645368"/>
            <a:ext cx="8024501" cy="91905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b="1" dirty="0"/>
              <a:t>День</a:t>
            </a:r>
            <a:r>
              <a:rPr b="1" spc="-107" dirty="0"/>
              <a:t> </a:t>
            </a:r>
            <a:r>
              <a:rPr b="1" spc="-13" dirty="0"/>
              <a:t>экзамена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1310" y="2131863"/>
            <a:ext cx="5841048" cy="402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ject 20"/>
          <p:cNvSpPr txBox="1"/>
          <p:nvPr/>
        </p:nvSpPr>
        <p:spPr>
          <a:xfrm>
            <a:off x="291915" y="5243044"/>
            <a:ext cx="5342115" cy="8480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599425" algn="l"/>
              </a:tabLst>
            </a:pPr>
            <a:r>
              <a:rPr b="1" spc="-33" dirty="0" err="1">
                <a:solidFill>
                  <a:srgbClr val="FF0000"/>
                </a:solidFill>
                <a:cs typeface="Verdana"/>
              </a:rPr>
              <a:t>За</a:t>
            </a:r>
            <a:r>
              <a:rPr lang="ru-RU" b="1" spc="-33" dirty="0">
                <a:solidFill>
                  <a:srgbClr val="FF0000"/>
                </a:solidFill>
                <a:cs typeface="Verdana"/>
              </a:rPr>
              <a:t> </a:t>
            </a:r>
            <a:r>
              <a:rPr b="1" spc="-13" dirty="0" err="1">
                <a:solidFill>
                  <a:srgbClr val="FF0000"/>
                </a:solidFill>
                <a:cs typeface="Verdana"/>
              </a:rPr>
              <a:t>полчаса</a:t>
            </a:r>
            <a:r>
              <a:rPr lang="ru-RU" b="1" spc="-13" dirty="0">
                <a:solidFill>
                  <a:srgbClr val="FF0000"/>
                </a:solidFill>
                <a:cs typeface="Verdana"/>
              </a:rPr>
              <a:t> </a:t>
            </a:r>
            <a:r>
              <a:rPr lang="ru-RU" spc="-33" dirty="0">
                <a:cs typeface="Verdana"/>
              </a:rPr>
              <a:t>до </a:t>
            </a:r>
            <a:r>
              <a:rPr lang="ru-RU" spc="-13" dirty="0">
                <a:cs typeface="Verdana"/>
              </a:rPr>
              <a:t>начала экзамена необходимо скачать </a:t>
            </a:r>
            <a:r>
              <a:rPr lang="ru-RU" spc="-27" dirty="0">
                <a:cs typeface="Verdana"/>
              </a:rPr>
              <a:t>ключ </a:t>
            </a:r>
            <a:r>
              <a:rPr lang="ru-RU" spc="-33" dirty="0">
                <a:cs typeface="Verdana"/>
              </a:rPr>
              <a:t>для </a:t>
            </a:r>
            <a:r>
              <a:rPr lang="ru-RU" spc="-13" dirty="0">
                <a:cs typeface="Verdana"/>
              </a:rPr>
              <a:t>расшифровки материалов </a:t>
            </a:r>
            <a:r>
              <a:rPr lang="ru-RU" spc="-33" dirty="0">
                <a:cs typeface="Verdana"/>
              </a:rPr>
              <a:t>на </a:t>
            </a:r>
            <a:r>
              <a:rPr lang="ru-RU" spc="-13" dirty="0">
                <a:cs typeface="Verdana"/>
              </a:rPr>
              <a:t>станции авторизации</a:t>
            </a:r>
            <a:endParaRPr dirty="0">
              <a:cs typeface="Verdana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C3B698-EE1F-5799-4C34-8AC8713954A0}"/>
              </a:ext>
            </a:extLst>
          </p:cNvPr>
          <p:cNvSpPr/>
          <p:nvPr/>
        </p:nvSpPr>
        <p:spPr>
          <a:xfrm>
            <a:off x="8299409" y="2931207"/>
            <a:ext cx="588217" cy="170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74986" y="282795"/>
            <a:ext cx="8024501" cy="91905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lang="ru-RU" b="1" dirty="0"/>
              <a:t>Печать эм</a:t>
            </a:r>
            <a:endParaRPr b="1" spc="-13" dirty="0"/>
          </a:p>
        </p:txBody>
      </p:sp>
      <p:pic>
        <p:nvPicPr>
          <p:cNvPr id="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3332" y="1944184"/>
            <a:ext cx="6094423" cy="415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612" y="944471"/>
            <a:ext cx="5751320" cy="376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132612" y="5097877"/>
            <a:ext cx="5751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После завершения печати ЭМ во всех аудиториях, на станции авторизации в разделе </a:t>
            </a:r>
            <a:r>
              <a:rPr lang="ru-RU" b="1" dirty="0"/>
              <a:t>«Мониторинг» </a:t>
            </a:r>
            <a:r>
              <a:rPr lang="ru-RU" dirty="0"/>
              <a:t>необходимо выставить статус </a:t>
            </a:r>
            <a:r>
              <a:rPr lang="ru-RU" b="1" dirty="0">
                <a:solidFill>
                  <a:srgbClr val="FF0000"/>
                </a:solidFill>
              </a:rPr>
              <a:t>«Экзамены успешно начались» 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738664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053" y="100193"/>
            <a:ext cx="8910415" cy="734389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204888">
              <a:lnSpc>
                <a:spcPct val="100000"/>
              </a:lnSpc>
              <a:spcBef>
                <a:spcPts val="127"/>
              </a:spcBef>
            </a:pPr>
            <a:r>
              <a:rPr sz="2800" b="1" dirty="0"/>
              <a:t>Завершение</a:t>
            </a:r>
            <a:r>
              <a:rPr sz="2800" b="1" spc="-160" dirty="0"/>
              <a:t> </a:t>
            </a:r>
            <a:r>
              <a:rPr sz="2800" b="1" dirty="0"/>
              <a:t>экзамена</a:t>
            </a:r>
            <a:r>
              <a:rPr sz="2800" b="1" spc="-113" dirty="0"/>
              <a:t> </a:t>
            </a:r>
            <a:r>
              <a:rPr sz="2800" b="1" dirty="0"/>
              <a:t>в</a:t>
            </a:r>
            <a:r>
              <a:rPr sz="2800" b="1" spc="-140" dirty="0"/>
              <a:t> </a:t>
            </a:r>
            <a:r>
              <a:rPr sz="2800" b="1" spc="-13" dirty="0"/>
              <a:t>аудиториях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025" y="885216"/>
            <a:ext cx="4389965" cy="363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2184" y="885216"/>
            <a:ext cx="6128284" cy="383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/>
          <p:nvPr/>
        </p:nvSpPr>
        <p:spPr>
          <a:xfrm>
            <a:off x="688749" y="4884880"/>
            <a:ext cx="10668000" cy="1239656"/>
          </a:xfrm>
          <a:prstGeom prst="rect">
            <a:avLst/>
          </a:prstGeom>
          <a:ln w="9525">
            <a:noFill/>
          </a:ln>
        </p:spPr>
        <p:txBody>
          <a:bodyPr vert="horz" wrap="square" lIns="0" tIns="66887" rIns="0" bIns="0" rtlCol="0">
            <a:spAutoFit/>
          </a:bodyPr>
          <a:lstStyle/>
          <a:p>
            <a:pPr marL="121917" marR="110911" algn="just">
              <a:spcBef>
                <a:spcPts val="527"/>
              </a:spcBef>
            </a:pPr>
            <a:r>
              <a:rPr dirty="0">
                <a:cs typeface="Verdana"/>
              </a:rPr>
              <a:t>После</a:t>
            </a:r>
            <a:r>
              <a:rPr spc="247" dirty="0">
                <a:cs typeface="Verdana"/>
              </a:rPr>
              <a:t> </a:t>
            </a:r>
            <a:r>
              <a:rPr dirty="0">
                <a:cs typeface="Verdana"/>
              </a:rPr>
              <a:t>печати</a:t>
            </a:r>
            <a:r>
              <a:rPr spc="240" dirty="0">
                <a:cs typeface="Verdana"/>
              </a:rPr>
              <a:t> </a:t>
            </a:r>
            <a:r>
              <a:rPr dirty="0">
                <a:cs typeface="Verdana"/>
              </a:rPr>
              <a:t>протокола</a:t>
            </a:r>
            <a:r>
              <a:rPr spc="247" dirty="0">
                <a:cs typeface="Verdana"/>
              </a:rPr>
              <a:t> </a:t>
            </a:r>
            <a:r>
              <a:rPr dirty="0">
                <a:cs typeface="Verdana"/>
              </a:rPr>
              <a:t>необходимо</a:t>
            </a:r>
            <a:r>
              <a:rPr spc="227" dirty="0">
                <a:cs typeface="Verdana"/>
              </a:rPr>
              <a:t> </a:t>
            </a:r>
            <a:r>
              <a:rPr b="1" u="sng" dirty="0">
                <a:cs typeface="Verdana"/>
              </a:rPr>
              <a:t>сохранить</a:t>
            </a:r>
            <a:r>
              <a:rPr spc="247" dirty="0"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файл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журнала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работы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 err="1">
                <a:solidFill>
                  <a:srgbClr val="FF0000"/>
                </a:solidFill>
                <a:cs typeface="Verdana"/>
              </a:rPr>
              <a:t>станции</a:t>
            </a:r>
            <a:r>
              <a:rPr spc="240" dirty="0">
                <a:solidFill>
                  <a:srgbClr val="FF0000"/>
                </a:solidFill>
                <a:cs typeface="Verdana"/>
              </a:rPr>
              <a:t> </a:t>
            </a:r>
            <a:r>
              <a:rPr spc="-33" dirty="0" err="1">
                <a:cs typeface="Verdana"/>
              </a:rPr>
              <a:t>на</a:t>
            </a:r>
            <a:r>
              <a:rPr spc="-33" dirty="0">
                <a:cs typeface="Verdana"/>
              </a:rPr>
              <a:t> </a:t>
            </a:r>
            <a:r>
              <a:rPr spc="-13" dirty="0">
                <a:cs typeface="Verdana"/>
              </a:rPr>
              <a:t>флеш-</a:t>
            </a:r>
            <a:r>
              <a:rPr dirty="0">
                <a:cs typeface="Verdana"/>
              </a:rPr>
              <a:t>накопитель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для</a:t>
            </a:r>
            <a:r>
              <a:rPr spc="60" dirty="0">
                <a:cs typeface="Verdana"/>
              </a:rPr>
              <a:t>  </a:t>
            </a:r>
            <a:r>
              <a:rPr dirty="0">
                <a:cs typeface="Verdana"/>
              </a:rPr>
              <a:t>последующей</a:t>
            </a:r>
            <a:r>
              <a:rPr spc="47" dirty="0">
                <a:cs typeface="Verdana"/>
              </a:rPr>
              <a:t>  </a:t>
            </a:r>
            <a:r>
              <a:rPr dirty="0">
                <a:cs typeface="Verdana"/>
              </a:rPr>
              <a:t>передачи</a:t>
            </a:r>
            <a:r>
              <a:rPr spc="60" dirty="0">
                <a:cs typeface="Verdana"/>
              </a:rPr>
              <a:t>  </a:t>
            </a:r>
            <a:r>
              <a:rPr dirty="0">
                <a:cs typeface="Verdana"/>
              </a:rPr>
              <a:t>его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через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раздел</a:t>
            </a:r>
            <a:r>
              <a:rPr spc="60" dirty="0">
                <a:cs typeface="Verdana"/>
              </a:rPr>
              <a:t>  </a:t>
            </a:r>
            <a:r>
              <a:rPr b="1" dirty="0">
                <a:cs typeface="Verdana"/>
              </a:rPr>
              <a:t>"Мониторинг"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на</a:t>
            </a:r>
            <a:r>
              <a:rPr spc="53" dirty="0">
                <a:cs typeface="Verdana"/>
              </a:rPr>
              <a:t>  </a:t>
            </a:r>
            <a:r>
              <a:rPr b="1" spc="-13" dirty="0" err="1">
                <a:cs typeface="Verdana"/>
              </a:rPr>
              <a:t>станции</a:t>
            </a:r>
            <a:r>
              <a:rPr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авторизации</a:t>
            </a:r>
            <a:r>
              <a:rPr lang="ru-RU" b="1" spc="-13" dirty="0">
                <a:cs typeface="Verdana"/>
              </a:rPr>
              <a:t>. </a:t>
            </a:r>
            <a:r>
              <a:rPr lang="ru-RU" u="sng" spc="-13" dirty="0">
                <a:cs typeface="Verdana"/>
              </a:rPr>
              <a:t>И</a:t>
            </a:r>
            <a:r>
              <a:rPr lang="ru-RU" sz="1800" u="sng" dirty="0">
                <a:cs typeface="Verdana"/>
              </a:rPr>
              <a:t>мя файла имеет вид</a:t>
            </a:r>
            <a:r>
              <a:rPr lang="ru-RU" sz="1800" dirty="0">
                <a:cs typeface="Verdana"/>
              </a:rPr>
              <a:t>:  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END_</a:t>
            </a:r>
            <a:r>
              <a:rPr lang="en-US" sz="1800" b="1" dirty="0">
                <a:solidFill>
                  <a:srgbClr val="FF0000"/>
                </a:solidFill>
                <a:cs typeface="Verdana"/>
              </a:rPr>
              <a:t>PRINT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_OGE_*.dat</a:t>
            </a:r>
          </a:p>
          <a:p>
            <a:pPr marL="121917" marR="110911" algn="just">
              <a:spcBef>
                <a:spcPts val="527"/>
              </a:spcBef>
            </a:pPr>
            <a:endParaRPr b="1" dirty="0"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7E724-1B74-6A9A-8645-4ECE57FF5CC7}"/>
              </a:ext>
            </a:extLst>
          </p:cNvPr>
          <p:cNvSpPr txBox="1"/>
          <p:nvPr/>
        </p:nvSpPr>
        <p:spPr>
          <a:xfrm>
            <a:off x="699025" y="5824060"/>
            <a:ext cx="1066800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После сохранения электронных журналов работы Станции печати ЭМ во всех аудиториях ППЭ на </a:t>
            </a:r>
            <a:r>
              <a:rPr lang="ru-RU" dirty="0" err="1"/>
              <a:t>флеш</a:t>
            </a:r>
            <a:r>
              <a:rPr lang="ru-RU" dirty="0"/>
              <a:t>-носитель технический специалист передает статус </a:t>
            </a:r>
            <a:r>
              <a:rPr lang="ru-RU" b="1" dirty="0">
                <a:solidFill>
                  <a:srgbClr val="FF0000"/>
                </a:solidFill>
              </a:rPr>
              <a:t>«Экзамены завершены» </a:t>
            </a:r>
            <a:r>
              <a:rPr lang="ru-RU" dirty="0"/>
              <a:t>в </a:t>
            </a:r>
            <a:r>
              <a:rPr lang="ru-RU" dirty="0">
                <a:cs typeface="Verdana"/>
              </a:rPr>
              <a:t>разделе</a:t>
            </a:r>
            <a:r>
              <a:rPr lang="ru-RU" spc="60" dirty="0">
                <a:cs typeface="Verdana"/>
              </a:rPr>
              <a:t>  </a:t>
            </a:r>
            <a:r>
              <a:rPr lang="ru-RU" b="1" dirty="0">
                <a:cs typeface="Verdana"/>
              </a:rPr>
              <a:t>"Мониторинг"</a:t>
            </a:r>
            <a:r>
              <a:rPr lang="ru-RU" spc="53" dirty="0">
                <a:cs typeface="Verdana"/>
              </a:rPr>
              <a:t>  </a:t>
            </a:r>
            <a:r>
              <a:rPr lang="ru-RU" dirty="0">
                <a:cs typeface="Verdana"/>
              </a:rPr>
              <a:t>на</a:t>
            </a:r>
            <a:r>
              <a:rPr lang="ru-RU" spc="53" dirty="0">
                <a:cs typeface="Verdana"/>
              </a:rPr>
              <a:t>  </a:t>
            </a:r>
            <a:r>
              <a:rPr lang="ru-RU" b="1" spc="-13" dirty="0">
                <a:cs typeface="Verdana"/>
              </a:rPr>
              <a:t>станции авторизации. 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8F9E36-CDE0-030B-8426-3F8618827891}"/>
              </a:ext>
            </a:extLst>
          </p:cNvPr>
          <p:cNvCxnSpPr>
            <a:cxnSpLocks/>
          </p:cNvCxnSpPr>
          <p:nvPr/>
        </p:nvCxnSpPr>
        <p:spPr>
          <a:xfrm>
            <a:off x="0" y="5824060"/>
            <a:ext cx="12192000" cy="0"/>
          </a:xfrm>
          <a:prstGeom prst="line">
            <a:avLst/>
          </a:prstGeom>
          <a:ln w="57150">
            <a:solidFill>
              <a:srgbClr val="126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31411" y="-155438"/>
            <a:ext cx="8024501" cy="1165277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 algn="ctr">
              <a:lnSpc>
                <a:spcPct val="100000"/>
              </a:lnSpc>
              <a:spcBef>
                <a:spcPts val="127"/>
              </a:spcBef>
            </a:pPr>
            <a:r>
              <a:rPr lang="ru-RU" sz="2800" b="1" dirty="0"/>
              <a:t>Сканирование материалов</a:t>
            </a:r>
            <a:endParaRPr lang="ru-RU" sz="2800" b="1" spc="-1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127232" y="4457520"/>
            <a:ext cx="5751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результате экспорта данных будет сохранен файл с бланками участников и формами ППЭ в электронном виде. Файл экспорта имеет </a:t>
            </a:r>
            <a:r>
              <a:rPr lang="ru-RU" u="sng" dirty="0"/>
              <a:t>наименование вида:</a:t>
            </a:r>
            <a:r>
              <a:rPr lang="ru-RU" dirty="0"/>
              <a:t> 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OGE_*.</a:t>
            </a:r>
            <a:r>
              <a:rPr lang="en-US" b="1" dirty="0" err="1">
                <a:solidFill>
                  <a:srgbClr val="FF0000"/>
                </a:solidFill>
              </a:rPr>
              <a:t>bnk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36" y="190155"/>
            <a:ext cx="5843113" cy="41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736" y="1076471"/>
            <a:ext cx="6083032" cy="41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6057C-0BD5-1EEA-E281-C31D8F040B82}"/>
              </a:ext>
            </a:extLst>
          </p:cNvPr>
          <p:cNvSpPr/>
          <p:nvPr/>
        </p:nvSpPr>
        <p:spPr>
          <a:xfrm>
            <a:off x="1374734" y="733691"/>
            <a:ext cx="1111291" cy="190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61879E-5C6E-457D-88F0-AA6FAC3A21FD}"/>
              </a:ext>
            </a:extLst>
          </p:cNvPr>
          <p:cNvSpPr/>
          <p:nvPr/>
        </p:nvSpPr>
        <p:spPr>
          <a:xfrm>
            <a:off x="1361233" y="1200151"/>
            <a:ext cx="1330367" cy="19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FE835F-D121-9D77-A802-95F628769ABC}"/>
              </a:ext>
            </a:extLst>
          </p:cNvPr>
          <p:cNvSpPr/>
          <p:nvPr/>
        </p:nvSpPr>
        <p:spPr>
          <a:xfrm>
            <a:off x="1374734" y="1571494"/>
            <a:ext cx="1111291" cy="19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18F74C-3E9A-1B3D-332F-82B8B575C570}"/>
              </a:ext>
            </a:extLst>
          </p:cNvPr>
          <p:cNvSpPr/>
          <p:nvPr/>
        </p:nvSpPr>
        <p:spPr>
          <a:xfrm>
            <a:off x="11193603" y="4913776"/>
            <a:ext cx="87116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F5740-FB18-D674-E461-8BB0AC37FFCC}"/>
              </a:ext>
            </a:extLst>
          </p:cNvPr>
          <p:cNvSpPr txBox="1"/>
          <p:nvPr/>
        </p:nvSpPr>
        <p:spPr>
          <a:xfrm>
            <a:off x="0" y="5734049"/>
            <a:ext cx="6310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71">
              <a:tabLst>
                <a:tab pos="356438" algn="l"/>
              </a:tabLst>
            </a:pPr>
            <a:r>
              <a:rPr lang="ru-RU" sz="1800" dirty="0">
                <a:cs typeface="Verdana"/>
              </a:rPr>
              <a:t>После экспорта данных необходимо завершить экзамен и сохранить журнал работы станции,   </a:t>
            </a:r>
            <a:r>
              <a:rPr lang="ru-RU" sz="1800" u="sng" dirty="0">
                <a:cs typeface="Verdana"/>
              </a:rPr>
              <a:t>имя файла имеет вид</a:t>
            </a:r>
            <a:r>
              <a:rPr lang="ru-RU" sz="1800" dirty="0">
                <a:cs typeface="Verdana"/>
              </a:rPr>
              <a:t>:  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END_SCAN_OGE_*.dat</a:t>
            </a:r>
          </a:p>
          <a:p>
            <a:pPr marL="356438" indent="-235367">
              <a:buChar char="-"/>
              <a:tabLst>
                <a:tab pos="356438" algn="l"/>
              </a:tabLst>
            </a:pPr>
            <a:endParaRPr lang="ru-RU" sz="1800" dirty="0">
              <a:latin typeface="Verdana"/>
              <a:cs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D8A7B-353E-A358-3D8A-370D3EA8365D}"/>
              </a:ext>
            </a:extLst>
          </p:cNvPr>
          <p:cNvSpPr txBox="1"/>
          <p:nvPr/>
        </p:nvSpPr>
        <p:spPr>
          <a:xfrm>
            <a:off x="5924449" y="5467516"/>
            <a:ext cx="6140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71">
              <a:tabLst>
                <a:tab pos="356438" algn="l"/>
              </a:tabLst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ЭКСПОРТ ПРОИЗВОДИТСЯ ТОЛЬКО С </a:t>
            </a:r>
            <a:r>
              <a:rPr lang="ru-RU" b="1" u="sng" dirty="0">
                <a:cs typeface="Verdana"/>
              </a:rPr>
              <a:t>ОДНОЙ СТАНЦИИ</a:t>
            </a:r>
            <a:r>
              <a:rPr lang="ru-RU" b="1" dirty="0">
                <a:solidFill>
                  <a:srgbClr val="FF0000"/>
                </a:solidFill>
                <a:cs typeface="Verdana"/>
              </a:rPr>
              <a:t>: ОСНОВНОЙ ИЛИ РЕЗЕРВНОЙ(ЕСЛИ ОНА БЫЛА ЗАДЕЙСТВОВАНА)</a:t>
            </a:r>
            <a:endParaRPr lang="ru-RU" sz="1800" b="1" dirty="0">
              <a:solidFill>
                <a:srgbClr val="FF0000"/>
              </a:solidFill>
              <a:cs typeface="Verdana"/>
            </a:endParaRPr>
          </a:p>
          <a:p>
            <a:pPr marL="356438" indent="-235367">
              <a:buChar char="-"/>
              <a:tabLst>
                <a:tab pos="356438" algn="l"/>
              </a:tabLst>
            </a:pP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688617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641094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материалов</a:t>
            </a:r>
            <a:r>
              <a:rPr lang="en-US" sz="3600" b="1" dirty="0"/>
              <a:t> </a:t>
            </a:r>
            <a:r>
              <a:rPr lang="xal-Cyrl" sz="3600" b="1" dirty="0"/>
              <a:t>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7" y="1827427"/>
            <a:ext cx="11323177" cy="438947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xal-Cyrl-001" b="1" dirty="0"/>
              <a:t>Получение </a:t>
            </a:r>
            <a:r>
              <a:rPr lang="xal-Cyrl" b="1" dirty="0"/>
              <a:t>ПО</a:t>
            </a:r>
            <a:r>
              <a:rPr lang="xal-Cyrl-001" b="1" dirty="0"/>
              <a:t> для проведения </a:t>
            </a:r>
            <a:r>
              <a:rPr lang="ru-RU" b="1" dirty="0"/>
              <a:t>ОГЭ</a:t>
            </a:r>
            <a:r>
              <a:rPr lang="xal-Cyrl-001" b="1" dirty="0"/>
              <a:t> из РЦОИ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/>
              <a:t>Перечень ПО и необходимых компонентов для проведения ВТМ:</a:t>
            </a:r>
            <a:endParaRPr lang="xal-Cyrl-001" b="1" dirty="0"/>
          </a:p>
          <a:p>
            <a:pPr lvl="1">
              <a:buFontTx/>
              <a:buChar char="-"/>
            </a:pPr>
            <a:r>
              <a:rPr lang="xal-Cyrl-001" b="1" dirty="0"/>
              <a:t>Станция </a:t>
            </a:r>
            <a:r>
              <a:rPr lang="ru-RU" b="1" dirty="0"/>
              <a:t>авторизации ГИА-9 (версия 5.1)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и для</a:t>
            </a:r>
            <a:r>
              <a:rPr lang="xal-Cyrl-001" b="1" dirty="0"/>
              <a:t> печати</a:t>
            </a:r>
            <a:r>
              <a:rPr lang="ru-RU" b="1" dirty="0"/>
              <a:t> ГИА-9 (версия 5.1)</a:t>
            </a:r>
          </a:p>
          <a:p>
            <a:pPr lvl="1">
              <a:buFontTx/>
              <a:buChar char="-"/>
            </a:pPr>
            <a:r>
              <a:rPr lang="ru-RU" b="1" dirty="0"/>
              <a:t>Станция сканирования в ППЭ (версия 5.1)</a:t>
            </a:r>
          </a:p>
          <a:p>
            <a:pPr lvl="1">
              <a:buFontTx/>
              <a:buChar char="-"/>
            </a:pPr>
            <a:r>
              <a:rPr lang="ru-RU" b="1" dirty="0"/>
              <a:t>Документация к ПО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Регламент проведения ВТМ 16.04.2025</a:t>
            </a:r>
          </a:p>
          <a:p>
            <a:pPr lvl="1">
              <a:buFontTx/>
              <a:buChar char="-"/>
            </a:pPr>
            <a:r>
              <a:rPr lang="ru-RU" b="1" dirty="0"/>
              <a:t>Токен для ответственного работника ППЭ с паролем</a:t>
            </a:r>
          </a:p>
          <a:p>
            <a:pPr lvl="1">
              <a:buFontTx/>
              <a:buChar char="-"/>
            </a:pPr>
            <a:r>
              <a:rPr lang="ru-RU" b="1" dirty="0"/>
              <a:t>Журнал проведения тренировочного экзамена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marL="457200" lvl="1" indent="0">
              <a:buNone/>
            </a:pPr>
            <a:r>
              <a:rPr lang="en-US" sz="2400" b="1" dirty="0">
                <a:hlinkClick r:id="rId2"/>
              </a:rPr>
              <a:t>https://lk9.rustest.ru/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 рамках данного мероприятия не используется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b="1" dirty="0"/>
              <a:t>               </a:t>
            </a:r>
            <a:r>
              <a:rPr lang="ru-RU" b="1" u="sng" dirty="0"/>
              <a:t>Ссылка на облако:</a:t>
            </a:r>
            <a:r>
              <a:rPr lang="ru-RU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https://cloud.mail.ru/public/dY3H/NgVuAtM8t</a:t>
            </a:r>
            <a:endParaRPr lang="xal-Cyrl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8B4B80-AEE0-2141-E51D-48F1D9BAB905}"/>
              </a:ext>
            </a:extLst>
          </p:cNvPr>
          <p:cNvSpPr/>
          <p:nvPr/>
        </p:nvSpPr>
        <p:spPr>
          <a:xfrm>
            <a:off x="999858" y="5349666"/>
            <a:ext cx="10836066" cy="384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71953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04684" y="-76378"/>
            <a:ext cx="8024501" cy="1165277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 algn="ctr">
              <a:lnSpc>
                <a:spcPct val="100000"/>
              </a:lnSpc>
              <a:spcBef>
                <a:spcPts val="127"/>
              </a:spcBef>
            </a:pPr>
            <a:r>
              <a:rPr lang="ru-RU" sz="2800" b="1" dirty="0"/>
              <a:t>СПИСОК ФОРМ, КОТОРЫЕ СКАНИРУЮТСЯ</a:t>
            </a:r>
            <a:endParaRPr lang="ru-RU" sz="2800" b="1" spc="-1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6563168" y="1324801"/>
            <a:ext cx="55604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- ППЭ 13-02 МАШ </a:t>
            </a:r>
          </a:p>
          <a:p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1200" b="1" dirty="0"/>
              <a:t>Формы ППЭ (контроль) :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ППЭ-05-02 </a:t>
            </a:r>
            <a:r>
              <a:rPr lang="ru-RU" sz="1200" dirty="0"/>
              <a:t>«Протокол проведения ГИА-9 в аудитории»;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ППЭ-07 </a:t>
            </a:r>
            <a:r>
              <a:rPr lang="ru-RU" sz="1200" dirty="0"/>
              <a:t>«Список работников ППЭ и общественных наблюдателей»;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ППЭ-12-02 </a:t>
            </a:r>
            <a:r>
              <a:rPr lang="ru-RU" sz="1200" dirty="0"/>
              <a:t>«Ведомость коррекции персональных данных участников ГИА-9</a:t>
            </a:r>
          </a:p>
          <a:p>
            <a:r>
              <a:rPr lang="ru-RU" sz="1200" dirty="0"/>
              <a:t>в аудитории» (при наличии);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ППЭ-14-01 </a:t>
            </a:r>
            <a:r>
              <a:rPr lang="ru-RU" sz="1200" dirty="0"/>
              <a:t>«Акт приёмки-передачи экзаменационных материалов в ППЭ»;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ППЭ-19 </a:t>
            </a:r>
            <a:r>
              <a:rPr lang="ru-RU" sz="1200" dirty="0"/>
              <a:t>«Контроль изменения состава работников в день экзамена» (при</a:t>
            </a:r>
          </a:p>
          <a:p>
            <a:r>
              <a:rPr lang="ru-RU" sz="1200" dirty="0"/>
              <a:t>наличии);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ППЭ-21 </a:t>
            </a:r>
            <a:r>
              <a:rPr lang="ru-RU" sz="1200" dirty="0"/>
              <a:t>«Акт об удалении участника ГИА-9» (при наличии);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ППЭ-22 </a:t>
            </a:r>
            <a:r>
              <a:rPr lang="ru-RU" sz="1200" dirty="0"/>
              <a:t>«Акт о досрочном завершении экзамена по объективным причинам» (при наличии);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ППЭ-02 </a:t>
            </a:r>
            <a:r>
              <a:rPr lang="ru-RU" sz="1200" dirty="0"/>
              <a:t>«Апелляция о нарушении установленного порядка проведения ГИА-9»</a:t>
            </a:r>
          </a:p>
          <a:p>
            <a:r>
              <a:rPr lang="ru-RU" sz="1200" dirty="0"/>
              <a:t>(при наличии);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ППЭ-03</a:t>
            </a:r>
            <a:r>
              <a:rPr lang="ru-RU" sz="1200" dirty="0"/>
              <a:t> «Протокол рассмотрения апелляции о нарушении установленного</a:t>
            </a:r>
          </a:p>
          <a:p>
            <a:r>
              <a:rPr lang="ru-RU" sz="1200" dirty="0"/>
              <a:t>порядка проведения ГИА-9» (при наличии).</a:t>
            </a:r>
          </a:p>
          <a:p>
            <a:endParaRPr lang="ru-RU" sz="1200" dirty="0"/>
          </a:p>
          <a:p>
            <a:r>
              <a:rPr lang="ru-RU" sz="1200" b="1" dirty="0"/>
              <a:t>Формы ППЭ (прочие) </a:t>
            </a:r>
            <a:r>
              <a:rPr lang="ru-RU" sz="1200" dirty="0"/>
              <a:t>– все остальные изображения, которые не были определены как пустые или бланки участников.</a:t>
            </a:r>
          </a:p>
          <a:p>
            <a:endParaRPr lang="ru-RU" sz="1200" dirty="0"/>
          </a:p>
          <a:p>
            <a:r>
              <a:rPr lang="ru-RU" sz="1200" b="1" dirty="0">
                <a:solidFill>
                  <a:srgbClr val="FF0000"/>
                </a:solidFill>
              </a:rPr>
              <a:t>- Акт 18 МАШ </a:t>
            </a:r>
            <a:r>
              <a:rPr lang="ru-RU" sz="1200" dirty="0"/>
              <a:t>– страницы актов ППЭ-18 МАШ.</a:t>
            </a:r>
          </a:p>
          <a:p>
            <a:r>
              <a:rPr lang="ru-RU" sz="1200" b="1" dirty="0">
                <a:solidFill>
                  <a:srgbClr val="FF0000"/>
                </a:solidFill>
              </a:rPr>
              <a:t>- Форма 12-04-МАШ </a:t>
            </a:r>
            <a:r>
              <a:rPr lang="ru-RU" sz="1200" dirty="0"/>
              <a:t>– страницы соответствующей формы.</a:t>
            </a:r>
            <a:endParaRPr lang="ru-RU" sz="1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60F78B-26CD-708A-10B5-D3811156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" y="1517520"/>
            <a:ext cx="6333906" cy="462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207812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16071"/>
            <a:ext cx="11480800" cy="79594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1563754">
              <a:lnSpc>
                <a:spcPct val="100000"/>
              </a:lnSpc>
              <a:spcBef>
                <a:spcPts val="127"/>
              </a:spcBef>
            </a:pPr>
            <a:r>
              <a:rPr sz="3200" b="1" dirty="0"/>
              <a:t>Отправка</a:t>
            </a:r>
            <a:r>
              <a:rPr sz="3200" b="1" spc="-140" dirty="0"/>
              <a:t> </a:t>
            </a:r>
            <a:r>
              <a:rPr sz="3200" b="1" dirty="0"/>
              <a:t>бланков</a:t>
            </a:r>
            <a:r>
              <a:rPr sz="3200" b="1" spc="-87" dirty="0"/>
              <a:t> </a:t>
            </a:r>
            <a:r>
              <a:rPr sz="3200" b="1" dirty="0"/>
              <a:t>в</a:t>
            </a:r>
            <a:r>
              <a:rPr sz="3200" b="1" spc="-133" dirty="0"/>
              <a:t> </a:t>
            </a:r>
            <a:r>
              <a:rPr sz="3200" b="1" spc="-27" dirty="0"/>
              <a:t>РЦОИ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924561"/>
            <a:ext cx="5476875" cy="412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bject 12"/>
          <p:cNvSpPr txBox="1"/>
          <p:nvPr/>
        </p:nvSpPr>
        <p:spPr>
          <a:xfrm>
            <a:off x="189046" y="5227527"/>
            <a:ext cx="11645900" cy="13533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15144" marR="105831">
              <a:spcBef>
                <a:spcPts val="133"/>
              </a:spcBef>
              <a:tabLst>
                <a:tab pos="604505" algn="l"/>
                <a:tab pos="1647572" algn="l"/>
                <a:tab pos="1948131" algn="l"/>
                <a:tab pos="2974266" algn="l"/>
                <a:tab pos="3163068" algn="l"/>
                <a:tab pos="3616023" algn="l"/>
                <a:tab pos="3845464" algn="l"/>
                <a:tab pos="4350063" algn="l"/>
                <a:tab pos="4900383" algn="l"/>
                <a:tab pos="5968851" algn="l"/>
                <a:tab pos="6375241" algn="l"/>
                <a:tab pos="7216806" algn="l"/>
                <a:tab pos="7556311" algn="l"/>
                <a:tab pos="7891583" algn="l"/>
                <a:tab pos="8695895" algn="l"/>
                <a:tab pos="9049794" algn="l"/>
              </a:tabLst>
            </a:pPr>
            <a:r>
              <a:rPr b="1" spc="-33" dirty="0" err="1">
                <a:cs typeface="Verdana"/>
              </a:rPr>
              <a:t>По</a:t>
            </a:r>
            <a:r>
              <a:rPr lang="ru-RU" b="1" spc="-3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окончании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передачи</a:t>
            </a:r>
            <a:r>
              <a:rPr b="1" dirty="0">
                <a:cs typeface="Verdana"/>
              </a:rPr>
              <a:t>	</a:t>
            </a:r>
            <a:r>
              <a:rPr b="1" spc="-27" dirty="0" err="1">
                <a:cs typeface="Verdana"/>
              </a:rPr>
              <a:t>всех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пакетов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необходимо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передать</a:t>
            </a:r>
            <a:r>
              <a:rPr lang="ru-RU" b="1" spc="-13" dirty="0">
                <a:cs typeface="Verdana"/>
              </a:rPr>
              <a:t> </a:t>
            </a:r>
            <a:r>
              <a:rPr b="1" spc="-67" dirty="0">
                <a:cs typeface="Verdana"/>
              </a:rPr>
              <a:t>в</a:t>
            </a:r>
            <a:r>
              <a:rPr lang="ru-RU" b="1" spc="-67" dirty="0">
                <a:cs typeface="Verdana"/>
              </a:rPr>
              <a:t> </a:t>
            </a:r>
            <a:r>
              <a:rPr b="1" spc="-27" dirty="0">
                <a:cs typeface="Verdana"/>
              </a:rPr>
              <a:t>РЦОИ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подтверждение</a:t>
            </a:r>
            <a:r>
              <a:rPr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завершения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передачи</a:t>
            </a:r>
            <a:r>
              <a:rPr b="1" spc="-13" dirty="0">
                <a:cs typeface="Verdana"/>
              </a:rPr>
              <a:t>,</a:t>
            </a:r>
            <a:r>
              <a:rPr lang="ru-RU" b="1" spc="-13" dirty="0">
                <a:cs typeface="Verdana"/>
              </a:rPr>
              <a:t> </a:t>
            </a:r>
            <a:r>
              <a:rPr b="1" spc="-33" dirty="0" err="1">
                <a:cs typeface="Verdana"/>
              </a:rPr>
              <a:t>при</a:t>
            </a:r>
            <a:r>
              <a:rPr lang="ru-RU" b="1" spc="-33" dirty="0">
                <a:cs typeface="Verdana"/>
              </a:rPr>
              <a:t> </a:t>
            </a:r>
            <a:r>
              <a:rPr b="1" spc="-27" dirty="0" err="1">
                <a:cs typeface="Verdana"/>
              </a:rPr>
              <a:t>этом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выполняется</a:t>
            </a:r>
            <a:r>
              <a:rPr lang="ru-RU" b="1" spc="-13" dirty="0">
                <a:cs typeface="Verdana"/>
              </a:rPr>
              <a:t>  </a:t>
            </a:r>
            <a:r>
              <a:rPr b="1" spc="-13" dirty="0" err="1">
                <a:cs typeface="Verdana"/>
              </a:rPr>
              <a:t>проверка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комплектности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переданных</a:t>
            </a:r>
            <a:r>
              <a:rPr b="1" spc="-13" dirty="0">
                <a:cs typeface="Verdana"/>
              </a:rPr>
              <a:t> </a:t>
            </a:r>
            <a:r>
              <a:rPr b="1" dirty="0">
                <a:cs typeface="Verdana"/>
              </a:rPr>
              <a:t>материалов</a:t>
            </a:r>
            <a:r>
              <a:rPr b="1" spc="-67" dirty="0">
                <a:cs typeface="Verdana"/>
              </a:rPr>
              <a:t> </a:t>
            </a:r>
            <a:r>
              <a:rPr b="1" dirty="0">
                <a:cs typeface="Verdana"/>
              </a:rPr>
              <a:t>(по</a:t>
            </a:r>
            <a:r>
              <a:rPr b="1" spc="-53" dirty="0">
                <a:cs typeface="Verdana"/>
              </a:rPr>
              <a:t> </a:t>
            </a:r>
            <a:r>
              <a:rPr b="1" dirty="0">
                <a:cs typeface="Verdana"/>
              </a:rPr>
              <a:t>аудиториям)</a:t>
            </a:r>
            <a:r>
              <a:rPr b="1" spc="-40" dirty="0">
                <a:cs typeface="Verdana"/>
              </a:rPr>
              <a:t> </a:t>
            </a:r>
            <a:r>
              <a:rPr b="1" dirty="0">
                <a:cs typeface="Verdana"/>
              </a:rPr>
              <a:t>на</a:t>
            </a:r>
            <a:r>
              <a:rPr b="1" spc="-60" dirty="0">
                <a:cs typeface="Verdana"/>
              </a:rPr>
              <a:t> </a:t>
            </a:r>
            <a:r>
              <a:rPr b="1" dirty="0" err="1">
                <a:cs typeface="Verdana"/>
              </a:rPr>
              <a:t>соответствие</a:t>
            </a:r>
            <a:r>
              <a:rPr b="1" spc="-60" dirty="0">
                <a:cs typeface="Verdana"/>
              </a:rPr>
              <a:t> </a:t>
            </a:r>
            <a:r>
              <a:rPr b="1" dirty="0" err="1">
                <a:cs typeface="Verdana"/>
              </a:rPr>
              <a:t>рассадке</a:t>
            </a:r>
            <a:r>
              <a:rPr lang="ru-RU" b="1" dirty="0">
                <a:cs typeface="Verdana"/>
              </a:rPr>
              <a:t>.</a:t>
            </a:r>
          </a:p>
          <a:p>
            <a:pPr marL="115144" marR="105831">
              <a:spcBef>
                <a:spcPts val="133"/>
              </a:spcBef>
              <a:tabLst>
                <a:tab pos="604505" algn="l"/>
                <a:tab pos="1647572" algn="l"/>
                <a:tab pos="1948131" algn="l"/>
                <a:tab pos="2974266" algn="l"/>
                <a:tab pos="3163068" algn="l"/>
                <a:tab pos="3616023" algn="l"/>
                <a:tab pos="3845464" algn="l"/>
                <a:tab pos="4350063" algn="l"/>
                <a:tab pos="4900383" algn="l"/>
                <a:tab pos="5968851" algn="l"/>
                <a:tab pos="6375241" algn="l"/>
                <a:tab pos="7216806" algn="l"/>
                <a:tab pos="7556311" algn="l"/>
                <a:tab pos="7891583" algn="l"/>
                <a:tab pos="8695895" algn="l"/>
                <a:tab pos="9049794" algn="l"/>
              </a:tabLst>
            </a:pPr>
            <a:r>
              <a:rPr lang="ru-RU" b="1" dirty="0">
                <a:cs typeface="Verdana"/>
              </a:rPr>
              <a:t>                                     </a:t>
            </a:r>
            <a:r>
              <a:rPr lang="ru-RU" sz="2000" b="1" dirty="0">
                <a:cs typeface="Verdana"/>
              </a:rPr>
              <a:t>НЕОБХОДИМО ПЕРЕДАТЬ </a:t>
            </a:r>
            <a:r>
              <a:rPr lang="ru-RU" sz="3200" b="1" dirty="0">
                <a:solidFill>
                  <a:srgbClr val="FF0000"/>
                </a:solidFill>
                <a:cs typeface="Verdana"/>
              </a:rPr>
              <a:t>1</a:t>
            </a:r>
            <a:r>
              <a:rPr lang="ru-RU" sz="2000" b="1" dirty="0">
                <a:cs typeface="Verdana"/>
              </a:rPr>
              <a:t> ПАКЕТ (</a:t>
            </a:r>
            <a:r>
              <a:rPr lang="ru-RU" sz="2000" b="1" dirty="0">
                <a:solidFill>
                  <a:srgbClr val="00B050"/>
                </a:solidFill>
                <a:cs typeface="Verdana"/>
              </a:rPr>
              <a:t>С ОДНОГО ЭКЗАМЕНА</a:t>
            </a:r>
            <a:r>
              <a:rPr lang="ru-RU" sz="2000" b="1" dirty="0">
                <a:cs typeface="Verdana"/>
              </a:rPr>
              <a:t>)</a:t>
            </a:r>
            <a:endParaRPr b="1" dirty="0">
              <a:cs typeface="Verdana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FD4C97C-12E1-B5B3-CBB9-A1CC7B26835D}"/>
              </a:ext>
            </a:extLst>
          </p:cNvPr>
          <p:cNvGrpSpPr/>
          <p:nvPr/>
        </p:nvGrpSpPr>
        <p:grpSpPr>
          <a:xfrm>
            <a:off x="72803" y="924561"/>
            <a:ext cx="6023197" cy="4123690"/>
            <a:chOff x="158261" y="712686"/>
            <a:chExt cx="6121958" cy="3885788"/>
          </a:xfrm>
        </p:grpSpPr>
        <p:pic>
          <p:nvPicPr>
            <p:cNvPr id="14" name="Рисунок 13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A684FF3D-649F-D8E0-B369-1A2BE10D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9D1130-0EB9-5871-F55F-18F781512FCE}"/>
                </a:ext>
              </a:extLst>
            </p:cNvPr>
            <p:cNvSpPr/>
            <p:nvPr/>
          </p:nvSpPr>
          <p:spPr>
            <a:xfrm>
              <a:off x="1126918" y="2345877"/>
              <a:ext cx="1818751" cy="3163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137" y="377693"/>
            <a:ext cx="6230863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Передача ЖУРНАЛОВ И СТАТУСА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022394" y="1358263"/>
            <a:ext cx="6028569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журналы с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КАЖДОЙ</a:t>
            </a:r>
            <a:r>
              <a:rPr lang="ru-RU" b="1" dirty="0">
                <a:cs typeface="Times New Roman"/>
              </a:rPr>
              <a:t> станции, которая была задействована на экзамене </a:t>
            </a:r>
          </a:p>
          <a:p>
            <a:pPr marL="297815" marR="5715" indent="-285750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статус                                              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«Материалы переданы в РЦОИ»</a:t>
            </a:r>
            <a:endParaRPr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86A019-05C8-1C86-1906-CD39698875EF}"/>
              </a:ext>
            </a:extLst>
          </p:cNvPr>
          <p:cNvGrpSpPr/>
          <p:nvPr/>
        </p:nvGrpSpPr>
        <p:grpSpPr>
          <a:xfrm>
            <a:off x="141037" y="212834"/>
            <a:ext cx="5598400" cy="3863866"/>
            <a:chOff x="5335894" y="2388079"/>
            <a:chExt cx="6611816" cy="4441372"/>
          </a:xfrm>
        </p:grpSpPr>
        <p:pic>
          <p:nvPicPr>
  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6B3BEB53-2766-1EC8-828F-A77DFBA1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894" y="2388079"/>
              <a:ext cx="6611816" cy="4441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6BFE6A6-0FD9-A3D0-6C0D-C83AC9EB8C26}"/>
                </a:ext>
              </a:extLst>
            </p:cNvPr>
            <p:cNvSpPr/>
            <p:nvPr/>
          </p:nvSpPr>
          <p:spPr>
            <a:xfrm>
              <a:off x="10862267" y="4844780"/>
              <a:ext cx="996111" cy="1894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8D868C-A641-790F-D550-BCA8F542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65" y="2591104"/>
            <a:ext cx="6089826" cy="413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639974-861F-882E-0614-489895315096}"/>
              </a:ext>
            </a:extLst>
          </p:cNvPr>
          <p:cNvSpPr/>
          <p:nvPr/>
        </p:nvSpPr>
        <p:spPr>
          <a:xfrm>
            <a:off x="512748" y="1868354"/>
            <a:ext cx="1316051" cy="174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98165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8" y="563562"/>
            <a:ext cx="658958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Мониторинг готовности </a:t>
            </a:r>
            <a:r>
              <a:rPr lang="ru-RU" sz="3600" b="1" dirty="0" err="1"/>
              <a:t>ппэ</a:t>
            </a:r>
            <a:endParaRPr lang="en-US" sz="3600" b="1" dirty="0"/>
          </a:p>
        </p:txBody>
      </p:sp>
      <p:pic>
        <p:nvPicPr>
          <p:cNvPr id="4" name="Рисунок 3" descr="Изображение выглядит как текст, линия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771A1E2-51C3-80C1-E963-897D7A5F0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8"/>
          <a:stretch/>
        </p:blipFill>
        <p:spPr>
          <a:xfrm>
            <a:off x="1111753" y="1776413"/>
            <a:ext cx="9552100" cy="220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DAA6EC-9A5B-E6BB-9C4C-BF0874D37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99"/>
          <a:stretch/>
        </p:blipFill>
        <p:spPr>
          <a:xfrm>
            <a:off x="2133083" y="3978688"/>
            <a:ext cx="7318565" cy="221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930567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84" y="366294"/>
            <a:ext cx="10353761" cy="1326321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44" y="2465282"/>
            <a:ext cx="114808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8(84722)3-90-90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8-999-259-9000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926744" y="1154006"/>
            <a:ext cx="69978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7D277-D11B-E9FC-0529-8129CC5D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44" y="2098408"/>
            <a:ext cx="4064352" cy="3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25" y="381000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ТОКЕН ОГЭ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3086101"/>
            <a:ext cx="4832985" cy="20002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b="1" dirty="0"/>
              <a:t>Токены распределяются по одному на </a:t>
            </a:r>
            <a:r>
              <a:rPr lang="ru-RU" b="1" dirty="0">
                <a:solidFill>
                  <a:srgbClr val="FF0000"/>
                </a:solidFill>
              </a:rPr>
              <a:t>каждый ППЭ</a:t>
            </a:r>
          </a:p>
          <a:p>
            <a:pPr marL="0" indent="0">
              <a:buNone/>
            </a:pPr>
            <a:r>
              <a:rPr lang="ru-RU" b="1" dirty="0"/>
              <a:t>   Внутри архива:</a:t>
            </a:r>
          </a:p>
          <a:p>
            <a:pPr lvl="1">
              <a:buFontTx/>
              <a:buChar char="-"/>
            </a:pPr>
            <a:r>
              <a:rPr lang="ru-RU" b="1" dirty="0"/>
              <a:t>Файл токена в формате 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 err="1">
                <a:solidFill>
                  <a:srgbClr val="FF0000"/>
                </a:solidFill>
              </a:rPr>
              <a:t>tkn</a:t>
            </a:r>
            <a:endParaRPr lang="ru-RU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ru-RU" b="1" dirty="0"/>
              <a:t>Пароль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4442A-B1EA-138D-1B39-E1DCF2A9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687514"/>
            <a:ext cx="475297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A75D0-4847-6BBE-22F3-27C9AA60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12" y="1698628"/>
            <a:ext cx="5705475" cy="60007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B23EF3-146D-3E3D-01AD-EA16733B7A43}"/>
              </a:ext>
            </a:extLst>
          </p:cNvPr>
          <p:cNvSpPr/>
          <p:nvPr/>
        </p:nvSpPr>
        <p:spPr>
          <a:xfrm>
            <a:off x="6210301" y="3810001"/>
            <a:ext cx="4400550" cy="116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1846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100" y="604558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Оборудование 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24" y="1754823"/>
            <a:ext cx="4554208" cy="4389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В аудитории: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я для</a:t>
            </a:r>
            <a:r>
              <a:rPr lang="xal-Cyrl-001" b="1" dirty="0"/>
              <a:t> печати</a:t>
            </a:r>
            <a:r>
              <a:rPr lang="ru-RU" b="1" dirty="0"/>
              <a:t> ГИА-9</a:t>
            </a:r>
          </a:p>
          <a:p>
            <a:pPr lvl="1">
              <a:buFontTx/>
              <a:buChar char="-"/>
            </a:pPr>
            <a:r>
              <a:rPr lang="ru-RU" b="1" dirty="0"/>
              <a:t>Принтер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D3A3441-F9E0-BFEB-FC23-8DF25DA37FBF}"/>
              </a:ext>
            </a:extLst>
          </p:cNvPr>
          <p:cNvSpPr txBox="1">
            <a:spLocks/>
          </p:cNvSpPr>
          <p:nvPr/>
        </p:nvSpPr>
        <p:spPr>
          <a:xfrm>
            <a:off x="5066932" y="1754823"/>
            <a:ext cx="7025367" cy="4389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В штабе: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я авторизации ГИА-9</a:t>
            </a:r>
          </a:p>
          <a:p>
            <a:pPr lvl="1">
              <a:buFontTx/>
              <a:buChar char="-"/>
            </a:pPr>
            <a:r>
              <a:rPr lang="ru-RU" b="1" dirty="0"/>
              <a:t>Принтер, подключенный к станции авторизации</a:t>
            </a:r>
          </a:p>
          <a:p>
            <a:pPr lvl="1">
              <a:buFontTx/>
              <a:buChar char="-"/>
            </a:pPr>
            <a:r>
              <a:rPr lang="ru-RU" b="1" dirty="0"/>
              <a:t>Станция сканирования в ППЭ ГИА-9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Резервная станция сканирования </a:t>
            </a:r>
            <a:r>
              <a:rPr lang="ru-RU" b="1" dirty="0"/>
              <a:t>в ППЭ ГИА-9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Резервная станция для печати</a:t>
            </a:r>
            <a:r>
              <a:rPr lang="ru-RU" b="1" dirty="0"/>
              <a:t> ГИА-9</a:t>
            </a:r>
          </a:p>
          <a:p>
            <a:pPr marL="457200" lvl="1" indent="0">
              <a:buNone/>
            </a:pPr>
            <a:r>
              <a:rPr lang="ru-RU" b="1" dirty="0"/>
              <a:t>   (1 резервная станция на 4 основных)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Резервная с</a:t>
            </a:r>
            <a:r>
              <a:rPr lang="xal-Cyrl-001" b="1" dirty="0">
                <a:solidFill>
                  <a:srgbClr val="FF0000"/>
                </a:solidFill>
              </a:rPr>
              <a:t>танци</a:t>
            </a:r>
            <a:r>
              <a:rPr lang="ru-RU" b="1" dirty="0">
                <a:solidFill>
                  <a:srgbClr val="FF0000"/>
                </a:solidFill>
              </a:rPr>
              <a:t>я авторизации </a:t>
            </a:r>
            <a:r>
              <a:rPr lang="ru-RU" b="1" dirty="0"/>
              <a:t>ГИА-9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marL="457200" lvl="1" indent="0">
              <a:buNone/>
            </a:pPr>
            <a:r>
              <a:rPr lang="ru-RU" b="1" dirty="0"/>
              <a:t>   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5910F67-7BF6-D934-5234-2C32832D6B5F}"/>
              </a:ext>
            </a:extLst>
          </p:cNvPr>
          <p:cNvSpPr txBox="1">
            <a:spLocks/>
          </p:cNvSpPr>
          <p:nvPr/>
        </p:nvSpPr>
        <p:spPr>
          <a:xfrm>
            <a:off x="867399" y="5570309"/>
            <a:ext cx="9939481" cy="539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На каждую станцию выделяется отдельный компьютер!</a:t>
            </a:r>
          </a:p>
          <a:p>
            <a:pPr marL="457200" lvl="1" indent="0">
              <a:buNone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186524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478" y="848075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Отсутствует резерв</a:t>
            </a:r>
            <a:endParaRPr lang="en-US" sz="3600" b="1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D237AB-4EAA-ECBE-D5CD-8F5097FF1D19}"/>
              </a:ext>
            </a:extLst>
          </p:cNvPr>
          <p:cNvGrpSpPr/>
          <p:nvPr/>
        </p:nvGrpSpPr>
        <p:grpSpPr>
          <a:xfrm>
            <a:off x="102550" y="2080380"/>
            <a:ext cx="11986900" cy="3161944"/>
            <a:chOff x="692451" y="916590"/>
            <a:chExt cx="10807098" cy="277624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697AD82-A1E6-5594-E566-7BFA3DF49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520" b="24208"/>
            <a:stretch/>
          </p:blipFill>
          <p:spPr>
            <a:xfrm>
              <a:off x="708694" y="2660494"/>
              <a:ext cx="10790855" cy="361742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F96E65A-1D18-08F4-8578-A8B6F3F08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6856"/>
            <a:stretch/>
          </p:blipFill>
          <p:spPr>
            <a:xfrm>
              <a:off x="708694" y="916590"/>
              <a:ext cx="10786794" cy="65325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BA769CB-2553-5B53-C49C-F4DEF3E8A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086" b="54849"/>
            <a:stretch/>
          </p:blipFill>
          <p:spPr>
            <a:xfrm>
              <a:off x="708694" y="1569842"/>
              <a:ext cx="10790855" cy="79914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5327069-5B30-09DA-0DF2-9633018AD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432" b="40296"/>
            <a:stretch/>
          </p:blipFill>
          <p:spPr>
            <a:xfrm>
              <a:off x="708694" y="2310926"/>
              <a:ext cx="10790855" cy="36174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236F296-D534-3D1E-64F5-C7302659B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2879"/>
            <a:stretch/>
          </p:blipFill>
          <p:spPr>
            <a:xfrm>
              <a:off x="692451" y="3331097"/>
              <a:ext cx="10786794" cy="36174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D8D0D24-DEC3-ACD7-680E-2957F973C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7080" b="45799"/>
            <a:stretch/>
          </p:blipFill>
          <p:spPr>
            <a:xfrm>
              <a:off x="692451" y="3027414"/>
              <a:ext cx="10786794" cy="361742"/>
            </a:xfrm>
            <a:prstGeom prst="rect">
              <a:avLst/>
            </a:prstGeom>
          </p:spPr>
        </p:pic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id="{9A0C922C-B103-805E-8635-D233696B4E6F}"/>
              </a:ext>
            </a:extLst>
          </p:cNvPr>
          <p:cNvSpPr/>
          <p:nvPr/>
        </p:nvSpPr>
        <p:spPr>
          <a:xfrm>
            <a:off x="8520157" y="2791441"/>
            <a:ext cx="461473" cy="2600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F57282F-AE0F-7933-89EA-3B6609368FCC}"/>
              </a:ext>
            </a:extLst>
          </p:cNvPr>
          <p:cNvSpPr/>
          <p:nvPr/>
        </p:nvSpPr>
        <p:spPr>
          <a:xfrm>
            <a:off x="11741921" y="2824386"/>
            <a:ext cx="325008" cy="404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FB6B58B-A994-4E36-05C5-A9FACF55343A}"/>
              </a:ext>
            </a:extLst>
          </p:cNvPr>
          <p:cNvSpPr/>
          <p:nvPr/>
        </p:nvSpPr>
        <p:spPr>
          <a:xfrm>
            <a:off x="11731817" y="3659579"/>
            <a:ext cx="325008" cy="404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1122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FC175D6F-D499-51E8-81D8-F0ABD452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" y="865288"/>
            <a:ext cx="6987907" cy="546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238" y="686372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Настройка станции авторизации</a:t>
            </a:r>
            <a:endParaRPr lang="en-US" sz="3600" b="1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909744B-DE48-E2CD-1A27-749B0375BA10}"/>
              </a:ext>
            </a:extLst>
          </p:cNvPr>
          <p:cNvSpPr txBox="1"/>
          <p:nvPr/>
        </p:nvSpPr>
        <p:spPr>
          <a:xfrm>
            <a:off x="7658840" y="2139170"/>
            <a:ext cx="4161802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Номер компьютера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Загрузка Токена ОГЭ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Выбор этапа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Сведения о каналах доступа в Интернет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solidFill>
                  <a:srgbClr val="FF0000"/>
                </a:solidFill>
                <a:cs typeface="Times New Roman"/>
              </a:rPr>
              <a:t>ПРОЙТИ АВТОРИЗАЦИЮ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Получить настройки РЦОИ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Проверить соединение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B6932C-585D-6A50-E2BF-87A06BB9C9FC}"/>
              </a:ext>
            </a:extLst>
          </p:cNvPr>
          <p:cNvSpPr/>
          <p:nvPr/>
        </p:nvSpPr>
        <p:spPr>
          <a:xfrm>
            <a:off x="3866526" y="1717704"/>
            <a:ext cx="1149855" cy="324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B44E1-41AC-8D00-6E15-107329859768}"/>
              </a:ext>
            </a:extLst>
          </p:cNvPr>
          <p:cNvSpPr/>
          <p:nvPr/>
        </p:nvSpPr>
        <p:spPr>
          <a:xfrm>
            <a:off x="5016381" y="2139171"/>
            <a:ext cx="1263838" cy="253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F8C9F3-1D61-3112-D1AC-BA1D0EDE09D3}"/>
              </a:ext>
            </a:extLst>
          </p:cNvPr>
          <p:cNvSpPr/>
          <p:nvPr/>
        </p:nvSpPr>
        <p:spPr>
          <a:xfrm>
            <a:off x="5016381" y="2570120"/>
            <a:ext cx="1263838" cy="324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6BD7C3-B0F2-B342-080F-61F11F84E699}"/>
              </a:ext>
            </a:extLst>
          </p:cNvPr>
          <p:cNvSpPr/>
          <p:nvPr/>
        </p:nvSpPr>
        <p:spPr>
          <a:xfrm>
            <a:off x="1344093" y="4093437"/>
            <a:ext cx="1826397" cy="564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F53DB2-5D38-618A-52F2-6E75991BEC6B}"/>
              </a:ext>
            </a:extLst>
          </p:cNvPr>
          <p:cNvSpPr/>
          <p:nvPr/>
        </p:nvSpPr>
        <p:spPr>
          <a:xfrm>
            <a:off x="854578" y="4871103"/>
            <a:ext cx="1418603" cy="196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1719E7-1A90-2E67-F41F-A35A67139E08}"/>
              </a:ext>
            </a:extLst>
          </p:cNvPr>
          <p:cNvSpPr/>
          <p:nvPr/>
        </p:nvSpPr>
        <p:spPr>
          <a:xfrm>
            <a:off x="3170490" y="5442246"/>
            <a:ext cx="1273323" cy="257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03C61E5-1D4C-A306-3A60-173CF49F2B2E}"/>
              </a:ext>
            </a:extLst>
          </p:cNvPr>
          <p:cNvSpPr/>
          <p:nvPr/>
        </p:nvSpPr>
        <p:spPr>
          <a:xfrm>
            <a:off x="1344093" y="6114052"/>
            <a:ext cx="2792071" cy="257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AB7128E-9E88-CBC3-D264-0D8DC3CCE4B1}"/>
              </a:ext>
            </a:extLst>
          </p:cNvPr>
          <p:cNvSpPr txBox="1">
            <a:spLocks/>
          </p:cNvSpPr>
          <p:nvPr/>
        </p:nvSpPr>
        <p:spPr>
          <a:xfrm>
            <a:off x="7658840" y="5119396"/>
            <a:ext cx="4444617" cy="1738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FF0000"/>
                </a:solidFill>
              </a:rPr>
              <a:t>Состояние подключения с сервером РЦОИ и сервисом выдачи ЭМ должны гореть </a:t>
            </a:r>
            <a:r>
              <a:rPr lang="ru-RU" sz="2400" b="1" dirty="0">
                <a:solidFill>
                  <a:srgbClr val="00B050"/>
                </a:solidFill>
              </a:rPr>
              <a:t>зеленым</a:t>
            </a:r>
          </a:p>
          <a:p>
            <a:pPr marL="457200" lvl="1" indent="0">
              <a:buNone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350810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455"/>
            <a:ext cx="5937739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Авторизация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158261" y="712686"/>
            <a:ext cx="6121958" cy="3885788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135464" y="1899138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F71F072-0D52-6B3B-9ACA-065705C4D807}"/>
              </a:ext>
            </a:extLst>
          </p:cNvPr>
          <p:cNvGrpSpPr/>
          <p:nvPr/>
        </p:nvGrpSpPr>
        <p:grpSpPr>
          <a:xfrm>
            <a:off x="6626129" y="2655580"/>
            <a:ext cx="5190732" cy="3692769"/>
            <a:chOff x="6626129" y="2655580"/>
            <a:chExt cx="5190732" cy="3692769"/>
          </a:xfrm>
        </p:grpSpPr>
        <p:pic>
          <p:nvPicPr>
            <p:cNvPr id="5" name="Рисунок 4" descr="Изображение выглядит как текст, электроника, снимок экрана, программное обеспеч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027F58E-B3FD-D127-DDD3-155BF87B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129" y="2655580"/>
              <a:ext cx="5190732" cy="36927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3DBA046-AE70-10B8-E8B6-FE59F58F3CE1}"/>
                </a:ext>
              </a:extLst>
            </p:cNvPr>
            <p:cNvSpPr/>
            <p:nvPr/>
          </p:nvSpPr>
          <p:spPr>
            <a:xfrm>
              <a:off x="6808447" y="4025068"/>
              <a:ext cx="3241407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13FCF95-0387-ED70-6FC4-37BB8947666D}"/>
                </a:ext>
              </a:extLst>
            </p:cNvPr>
            <p:cNvSpPr/>
            <p:nvPr/>
          </p:nvSpPr>
          <p:spPr>
            <a:xfrm>
              <a:off x="6883935" y="4491651"/>
              <a:ext cx="858556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577413" y="1765440"/>
            <a:ext cx="5190732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Авторизация выполняется не ранее, чем за 2 дня до начала экзамена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41889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96" y="489466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эм и сертификатов </a:t>
            </a:r>
            <a:r>
              <a:rPr lang="ru-RU" sz="3600" b="1" dirty="0" err="1"/>
              <a:t>рцои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303541" y="1431092"/>
            <a:ext cx="5607300" cy="3619472"/>
            <a:chOff x="414635" y="1842195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5" y="1842195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252603" y="2314333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EBA2C-3666-103D-A3FF-98789055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003" y="1431092"/>
            <a:ext cx="5284420" cy="73109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DED04-3B05-3A4C-1E19-07F1492D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35900"/>
            <a:ext cx="6012264" cy="434419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687970-6958-33FF-EB5F-4C16DB97E169}"/>
              </a:ext>
            </a:extLst>
          </p:cNvPr>
          <p:cNvSpPr/>
          <p:nvPr/>
        </p:nvSpPr>
        <p:spPr>
          <a:xfrm>
            <a:off x="6573131" y="5339040"/>
            <a:ext cx="1246272" cy="241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8968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5AC705-AB76-4245-96A9-ED8E7C45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5" y="2482555"/>
            <a:ext cx="674306" cy="5158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302CB5-8E1E-7B90-4928-7AA4A2EF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9" y="1556230"/>
            <a:ext cx="7753173" cy="467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FB0437-B3EA-5567-DF06-96E3F4E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390" y="459792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для печати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32DABBAB-2340-34A7-119F-5F4A6F0E2CC2}"/>
              </a:ext>
            </a:extLst>
          </p:cNvPr>
          <p:cNvSpPr txBox="1"/>
          <p:nvPr/>
        </p:nvSpPr>
        <p:spPr>
          <a:xfrm>
            <a:off x="8500217" y="2665329"/>
            <a:ext cx="3472441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акт на флешку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r>
              <a:rPr lang="ru-RU" sz="1600" b="1" dirty="0">
                <a:cs typeface="Times New Roman"/>
              </a:rPr>
              <a:t>Акт  технической  готовности имеет вид:</a:t>
            </a:r>
          </a:p>
          <a:p>
            <a:pPr>
              <a:spcBef>
                <a:spcPts val="80"/>
              </a:spcBef>
              <a:buClr>
                <a:srgbClr val="003A68"/>
              </a:buClr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ACT_PRINT_OGE_*.dat</a:t>
            </a:r>
          </a:p>
        </p:txBody>
      </p:sp>
    </p:spTree>
    <p:extLst>
      <p:ext uri="{BB962C8B-B14F-4D97-AF65-F5344CB8AC3E}">
        <p14:creationId xmlns:p14="http://schemas.microsoft.com/office/powerpoint/2010/main" val="1308454255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След самолет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5000</TotalTime>
  <Words>888</Words>
  <Application>Microsoft Office PowerPoint</Application>
  <PresentationFormat>Широкоэкранный</PresentationFormat>
  <Paragraphs>152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Verdana</vt:lpstr>
      <vt:lpstr>Verdana Pro Semibold</vt:lpstr>
      <vt:lpstr>След самолета</vt:lpstr>
      <vt:lpstr>ИНСТРУКтаж ДЛЯ технических специалистов ПО ПОРЯДКУ ПРОВЕДЕНИЯ всероссийского и регионального ТРЕНИРОВОЧных МЕРОПРИЯТИй огэ</vt:lpstr>
      <vt:lpstr>Получение материалов для проведения экзамена</vt:lpstr>
      <vt:lpstr>ТОКЕН ОГЭ</vt:lpstr>
      <vt:lpstr>Оборудование для проведения экзамена</vt:lpstr>
      <vt:lpstr>Отсутствует резерв</vt:lpstr>
      <vt:lpstr>Настройка станции авторизации</vt:lpstr>
      <vt:lpstr>Авторизация</vt:lpstr>
      <vt:lpstr>Получение эм и сертификатов рцои</vt:lpstr>
      <vt:lpstr>Техническая подготовка станции для печати</vt:lpstr>
      <vt:lpstr>Печать дбо№2</vt:lpstr>
      <vt:lpstr>Техническая подготовка станции сканирования</vt:lpstr>
      <vt:lpstr>Передача тестового пакета</vt:lpstr>
      <vt:lpstr>Передача актов</vt:lpstr>
      <vt:lpstr>Контроль технической готовности </vt:lpstr>
      <vt:lpstr>Работа со станциями в день экзамена</vt:lpstr>
      <vt:lpstr>День экзамена</vt:lpstr>
      <vt:lpstr>Печать эм</vt:lpstr>
      <vt:lpstr>Завершение экзамена в аудиториях</vt:lpstr>
      <vt:lpstr>Сканирование материалов</vt:lpstr>
      <vt:lpstr>СПИСОК ФОРМ, КОТОРЫЕ СКАНИРУЮТСЯ</vt:lpstr>
      <vt:lpstr>Отправка бланков в РЦОИ</vt:lpstr>
      <vt:lpstr>Передача ЖУРНАЛОВ И СТАТУСА</vt:lpstr>
      <vt:lpstr>Мониторинг готовности ппэ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ИНСТРУКЦИИ ДЛЯ РАБОТНИКОВ ППЭ ПО ПОРЯДКУ ПРОВЕДЕНИЯ ВСЕРОССИЙСКОГО ТРЕНИРОВОЧНОГО МЕРОПРИЯТИЯ</dc:title>
  <dc:creator>Sanchir</dc:creator>
  <cp:lastModifiedBy>TavkhaevEV</cp:lastModifiedBy>
  <cp:revision>400</cp:revision>
  <dcterms:created xsi:type="dcterms:W3CDTF">2024-04-03T09:33:55Z</dcterms:created>
  <dcterms:modified xsi:type="dcterms:W3CDTF">2025-04-11T11:42:19Z</dcterms:modified>
</cp:coreProperties>
</file>