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15"/>
  </p:notesMasterIdLst>
  <p:sldIdLst>
    <p:sldId id="256" r:id="rId2"/>
    <p:sldId id="267" r:id="rId3"/>
    <p:sldId id="257" r:id="rId4"/>
    <p:sldId id="287" r:id="rId5"/>
    <p:sldId id="268" r:id="rId6"/>
    <p:sldId id="283" r:id="rId7"/>
    <p:sldId id="284" r:id="rId8"/>
    <p:sldId id="288" r:id="rId9"/>
    <p:sldId id="292" r:id="rId10"/>
    <p:sldId id="276" r:id="rId11"/>
    <p:sldId id="278" r:id="rId12"/>
    <p:sldId id="261" r:id="rId13"/>
    <p:sldId id="293" r:id="rId14"/>
  </p:sldIdLst>
  <p:sldSz cx="12192000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4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E2B1A-479E-4915-9F94-C99180EB403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63103-14EB-432B-8829-EA4F322958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1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63103-14EB-432B-8829-EA4F322958D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31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06E3C-EA72-0086-57B7-DA723B7B4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97A52F-4BC2-A0A9-5A07-2526C27A6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1C0A94-D2CC-FCB7-D818-18DD09FC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FD316-94AE-230B-BFB5-F8A949CB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F7305-5535-2714-E06B-05E9833C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9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32BD3-6023-82D9-BDAE-A60CF366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5463A-EC15-1A5B-C587-D9E25059D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44C12-B077-54EA-045E-90C68592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84A14-D904-7E97-3B35-4243ADE6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40AA0-FA4F-D797-729B-A67779DE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0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AAC837D-667C-4437-9B85-527CF9C6F2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6BC9FE-34F4-3D1D-08FE-4549208A8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BD23A-941A-993B-091A-CECC9422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3E848-114B-5D38-D8C7-BA2BA9A1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DB9A5-849B-884B-2A28-50554F9C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6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C35E2-8D76-1F59-EBCB-051A3F67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185A6-F886-F5D0-4E71-9CDE3833F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65E2FB-8622-1308-B72D-EC05D9E1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7CA0E-33FF-ABCC-4405-C0D8FAE5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4F2B8-D41D-9ABD-C3C3-BFAF33CA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7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D58B0-EE82-2477-EA80-0A437CF6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EC105-4EF0-4530-ADBB-FBE1AE48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7DBE0-396E-2984-BA4D-4EA76E51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EF413-435F-3C88-392F-2E9D6F1D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7E791-2E7A-3C79-8A49-3B2142BD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2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FC982-2B00-B0D8-FC2E-BB11C80C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92F7D-0EC9-2200-2D55-DA4F96A1A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4FF9C2-B9F9-6D38-9C29-FA89AAB30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C28F6E-3725-BF5F-EF02-1CE8B8B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D1CC2A-19DA-75D9-1E3C-B936E816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543846-CF72-D24A-4C7D-66D97AB9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9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0C2B7-6AD1-D691-B4FF-FE5139DA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ECEC01-B479-B6C1-52F2-0DFFFE0F3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B4D26-FEA3-0DC5-7EF6-406589643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09FE84-8D48-D556-B470-B33498CE9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D75C98-F7FF-2779-08C5-D75151AB23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8BE0BC-030E-2E69-C802-063B9C02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30AD8F-80BC-FDB9-DE01-7E7F4435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BD31E6-0076-231E-8E24-45C55624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7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0A47-E086-86AA-F300-DEE9185F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ADD85A-CB81-9203-1039-7827379E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404B59-10F8-B79D-70FD-6EEA347B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3709F0-5532-D21D-000A-FCDBEC692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1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34144-F5CE-89A0-CFD7-36E1944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7E1FB0-322D-963B-4AC2-DFB5BF7F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AB4692-9E4F-ACC9-67C7-AE3BD10E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C25C5-DF62-8A1A-4891-513A15B67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06910F-84E6-E66D-AD1E-8C7FC477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4E5F28-8F6E-175B-8BDE-20EA5AC88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51558-CB0E-34AC-1D34-AFBB5D21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207415-7085-AD29-3BAB-AC32824B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EBCF5F-78FF-924F-B66F-9C4BE831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F652-4A82-089D-D64C-54A7260D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4B7261-2D3A-F976-BD24-610FF3AA1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C7F9A9-7991-3219-2E68-51BDC4FC7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B23BCF-21CF-41F3-1EF2-42C7F36C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98729A-C47A-9330-C61E-59ABA8029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2E1448-055A-85DA-A8B1-49E9B1B6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8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F2E33-E8E2-9328-4E16-16AC015B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1C8001-4370-03C5-E1F3-6ECBA58B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2444C-D5BA-169A-AF49-7CD57FD9F1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2A0A-0801-43E0-8517-9F868D3559B9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77631-C853-CD10-DF40-B44E19349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99717E-7B61-84C9-0575-2CF4D577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6D50E-2FD7-457B-8A5E-EB9CE8DD1C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62CCF-CCAE-30DB-46CF-9C6CC630C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C639B3-ECEF-CAA7-5503-335907391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79D0C2-8EE2-55F9-C496-289469A37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7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55359-BC66-22F1-9E7D-74DE8419512A}"/>
              </a:ext>
            </a:extLst>
          </p:cNvPr>
          <p:cNvSpPr txBox="1"/>
          <p:nvPr/>
        </p:nvSpPr>
        <p:spPr>
          <a:xfrm>
            <a:off x="4767773" y="6002864"/>
            <a:ext cx="2733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Элиста,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BDD73-5A6E-63CE-845A-92F0DC71733F}"/>
              </a:ext>
            </a:extLst>
          </p:cNvPr>
          <p:cNvSpPr txBox="1"/>
          <p:nvPr/>
        </p:nvSpPr>
        <p:spPr>
          <a:xfrm>
            <a:off x="1382561" y="1394234"/>
            <a:ext cx="9870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27.02.2025 г.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ФОРМЕ ЕГЭ ПО АНГЛИЙСКОМУ ЯЗЫКУ, ИНФОРМАТИКЕ и ИКТ (КЕГЭ) 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ВСЕРОССИЙСКОЕ ТРЕНИРОВОЧНОЕ МЕРОПРИЯТИЕ 05.03.2025 г.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 ФОРМЕ ЕГЭ ПО БИОЛОГИИ, ИНФОРМАТИКЕ и ИКТ (КЕГЭ), АНГЛИЙСКИЙ ЯЗЫК (письменная часть и раздел «Говорение»)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FCF79-17B9-CBD0-17C9-C554C5404886}"/>
              </a:ext>
            </a:extLst>
          </p:cNvPr>
          <p:cNvSpPr txBox="1"/>
          <p:nvPr/>
        </p:nvSpPr>
        <p:spPr>
          <a:xfrm>
            <a:off x="2237173" y="459932"/>
            <a:ext cx="8238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Бюджетное учреждение Республики Калмыкия</a:t>
            </a:r>
          </a:p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«ЦЕНТР ОЦЕНКИ И КАЧЕСТВА ОБРАЗОВАНИЯ»</a:t>
            </a:r>
          </a:p>
          <a:p>
            <a:pPr algn="ctr"/>
            <a:endParaRPr lang="ru-RU" sz="16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Маленький логотип.png">
            <a:extLst>
              <a:ext uri="{FF2B5EF4-FFF2-40B4-BE49-F238E27FC236}">
                <a16:creationId xmlns:a16="http://schemas.microsoft.com/office/drawing/2014/main" id="{0F465B3F-1564-0379-833D-C080413A8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155" y="-61822"/>
            <a:ext cx="3600309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5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01" y="404801"/>
            <a:ext cx="11076753" cy="121752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01" y="1865301"/>
            <a:ext cx="11076753" cy="399668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23434A-4EC5-432A-98FB-64DFAB8AE7AC}"/>
              </a:ext>
            </a:extLst>
          </p:cNvPr>
          <p:cNvSpPr txBox="1"/>
          <p:nvPr/>
        </p:nvSpPr>
        <p:spPr>
          <a:xfrm>
            <a:off x="641428" y="332005"/>
            <a:ext cx="10990771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случае неявки распределенных в ППЭ работников ППЭ руководителем ППЭ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проводится замена работников ППЭ в соответствии с формой ППЭ-19 «Контроль изменения состава работников в день экзамена». Замена работников ППЭ проводится только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из числа работников, распределенных в данный ППЭ в день экзамена.</a:t>
            </a:r>
            <a:r>
              <a:rPr lang="ru-RU" b="1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9AF222-CC65-4A60-A840-4A99F944A6D3}"/>
              </a:ext>
            </a:extLst>
          </p:cNvPr>
          <p:cNvSpPr txBox="1"/>
          <p:nvPr/>
        </p:nvSpPr>
        <p:spPr>
          <a:xfrm>
            <a:off x="600612" y="1864870"/>
            <a:ext cx="10990770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присутствует при организации входа участников экзаменов в ППЭ</a:t>
            </a:r>
            <a:b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контроль за соблюдением требований Порядка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осуществляет контроль за организацией сдачи иных вещей в специально выделенном месте для хранения личных вещей участников экзаменов,</a:t>
            </a:r>
            <a:r>
              <a:rPr lang="ru-RU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расположенном до входа в ППЭ.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9D79A-FD50-485A-9A15-468385C6D8A0}"/>
              </a:ext>
            </a:extLst>
          </p:cNvPr>
          <p:cNvSpPr txBox="1"/>
          <p:nvPr/>
        </p:nvSpPr>
        <p:spPr>
          <a:xfrm>
            <a:off x="600613" y="3251928"/>
            <a:ext cx="1099076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Ответственный организатор в аудитории,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назначенный руководителем ППЭ,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распределяет роли организаторов в аудитории </a:t>
            </a:r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на процедуру </a:t>
            </a:r>
            <a:r>
              <a:rPr lang="ru-RU" sz="18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печати ЭМ: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печать ЭМ; </a:t>
            </a: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проверку </a:t>
            </a:r>
            <a:r>
              <a:rPr lang="ru-RU" sz="1800" i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качества ЭМ; </a:t>
            </a:r>
            <a:endParaRPr lang="ru-RU" sz="1800" i="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ru-RU" sz="18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организатор, ответственный за сканирование в аудитории.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9CFFC-2EDD-4A79-8173-118CA7E557E8}"/>
              </a:ext>
            </a:extLst>
          </p:cNvPr>
          <p:cNvSpPr txBox="1"/>
          <p:nvPr/>
        </p:nvSpPr>
        <p:spPr>
          <a:xfrm>
            <a:off x="600611" y="5044738"/>
            <a:ext cx="10990769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09:30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часов в Штабе ППЭ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ГЭК,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свой токен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получает ключ доступа к ЭМ в</a:t>
            </a:r>
            <a:r>
              <a:rPr lang="ru-RU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 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личном кабинете ППЭ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специалист записывает его на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-накопитель для</a:t>
            </a:r>
            <a:r>
              <a:rPr lang="ru-RU" b="1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переноса данных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между станциями ППЭ.</a:t>
            </a:r>
            <a:endParaRPr lang="ru-RU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Получив ключ доступа к ЭМ, технический специалист и член ГЭК обходят все</a:t>
            </a:r>
            <a:r>
              <a:rPr lang="ru-RU" b="0" i="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аудитории ППЭ, где выполняется печать ЭМ.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6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C4F10-7B83-46C9-AB91-0AC34F2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1F132E-9B1A-4DC6-8C7F-D658DD4D5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04063D-44C9-4A29-9B45-0EC4E60BF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34A27-C396-4F94-89B5-18A9A9EC6C4D}"/>
              </a:ext>
            </a:extLst>
          </p:cNvPr>
          <p:cNvSpPr txBox="1"/>
          <p:nvPr/>
        </p:nvSpPr>
        <p:spPr>
          <a:xfrm>
            <a:off x="607146" y="2253144"/>
            <a:ext cx="10990770" cy="16344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Штабе ППЭ руководитель ППЭ в присутствии членов ГЭК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принимает ЭМ от ответственного организатора в аудитории.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После заполнения руководителем ППЭ всех форм ППЭ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технический специалист получает от руководителя ППЭ для сканирования следующие формы ППЭ: ППЭ-07, ППЭ-14-01, ППЭ-13-02-МАШ, ППЭ-18-МАШ (при наличии), ППЭ-19 (при наличии), ППЭ-21, ППЭ-22 (при наличии). </a:t>
            </a:r>
            <a:endParaRPr lang="ru-RU" b="1" i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693D8-902E-4B22-80B9-38FD1425A9E4}"/>
              </a:ext>
            </a:extLst>
          </p:cNvPr>
          <p:cNvSpPr txBox="1"/>
          <p:nvPr/>
        </p:nvSpPr>
        <p:spPr>
          <a:xfrm>
            <a:off x="600615" y="264527"/>
            <a:ext cx="10990770" cy="1940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Формы ППЭ-05-02, ППЭ-12-02 (при наличии) и ППЭ-12-04-МАШ сканируются в аудиториях вместе с бланками ответов участников экзамена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 организатор в аудитории передает запечатанный ВДП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с комплектами бланков участников (вместе с другими материалами (формами ППЭ, служебными записками, и пр.) калибровочным листом (листами) использованных в аудитории станций организатора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руководителю ППЭ в Штабе ППЭ в зоне видимости камер видеонаблюдения.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807CA7-6B5B-48C7-8D01-808BAD382263}"/>
              </a:ext>
            </a:extLst>
          </p:cNvPr>
          <p:cNvSpPr txBox="1"/>
          <p:nvPr/>
        </p:nvSpPr>
        <p:spPr>
          <a:xfrm>
            <a:off x="600615" y="3935294"/>
            <a:ext cx="10984239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Член ГЭК, руководитель ППЭ и технический специалист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ожидают в  Штабе ППЭ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подтверждения от РЦОИ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факта 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успешного получения и расшифровки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переданного пакета с электронными образами бланков и форм ППЭ (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статус пакета </a:t>
            </a:r>
            <a:r>
              <a:rPr lang="ru-RU" sz="18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с электронными образами бланков и форм ППЭ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принимает значение «подтвержден»).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52174-34F0-47AA-8C35-0C2798FC4E24}"/>
              </a:ext>
            </a:extLst>
          </p:cNvPr>
          <p:cNvSpPr txBox="1"/>
          <p:nvPr/>
        </p:nvSpPr>
        <p:spPr>
          <a:xfrm>
            <a:off x="600614" y="5338395"/>
            <a:ext cx="10984239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Член ГЭК совместно с руководителем ППЭ ещё раз пересчитывают все ВДП с бланками ЕГЭ и упаковывают их для хранения и транспортировки в РЦОИ.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EBD28-3CB1-4E4C-8FC3-76EC659B4710}"/>
              </a:ext>
            </a:extLst>
          </p:cNvPr>
          <p:cNvSpPr txBox="1"/>
          <p:nvPr/>
        </p:nvSpPr>
        <p:spPr>
          <a:xfrm>
            <a:off x="703557" y="6128562"/>
            <a:ext cx="1127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заполнение в ППЭ и передача в РЦОИ </a:t>
            </a:r>
            <a:r>
              <a:rPr lang="ru-RU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журнала о результатах  проведения тренировочного экзамена в ППЭ. </a:t>
            </a:r>
          </a:p>
        </p:txBody>
      </p:sp>
    </p:spTree>
    <p:extLst>
      <p:ext uri="{BB962C8B-B14F-4D97-AF65-F5344CB8AC3E}">
        <p14:creationId xmlns:p14="http://schemas.microsoft.com/office/powerpoint/2010/main" val="78923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E33F3E-5EE1-DF5D-2A57-D53F2C7D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Объект 8">
            <a:extLst>
              <a:ext uri="{FF2B5EF4-FFF2-40B4-BE49-F238E27FC236}">
                <a16:creationId xmlns:a16="http://schemas.microsoft.com/office/drawing/2014/main" id="{8105451E-CE68-C0F9-4DB4-6EBD1FB01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667" y="300868"/>
            <a:ext cx="3037667" cy="303766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8E386F-52B1-4F78-B95B-315B3F6D4671}"/>
              </a:ext>
            </a:extLst>
          </p:cNvPr>
          <p:cNvSpPr/>
          <p:nvPr/>
        </p:nvSpPr>
        <p:spPr>
          <a:xfrm>
            <a:off x="301137" y="4083777"/>
            <a:ext cx="112901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Горячая линия ППЭ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До 01.03.2025 г. с 08:00 до 20:00 по московскому времени;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 20:00 03 марта по 22</a:t>
            </a:r>
            <a:r>
              <a:rPr lang="ru-RU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:00 05 марта 2025 г. круглосуточно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Адрес электронной почты: </a:t>
            </a:r>
            <a:r>
              <a:rPr lang="en-US" sz="2400" b="1">
                <a:solidFill>
                  <a:srgbClr val="002060"/>
                </a:solidFill>
                <a:latin typeface="Century Gothic" panose="020B0502020202020204" pitchFamily="34" charset="0"/>
              </a:rPr>
              <a:t>help-ppe@rustest</a:t>
            </a:r>
            <a:r>
              <a:rPr 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US" sz="2400" b="1">
                <a:solidFill>
                  <a:srgbClr val="002060"/>
                </a:solidFill>
                <a:latin typeface="Century Gothic" panose="020B0502020202020204" pitchFamily="34" charset="0"/>
              </a:rPr>
              <a:t>ru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A2609A-A2A8-7590-8712-8B481AF6E6E5}"/>
              </a:ext>
            </a:extLst>
          </p:cNvPr>
          <p:cNvSpPr/>
          <p:nvPr/>
        </p:nvSpPr>
        <p:spPr>
          <a:xfrm>
            <a:off x="617873" y="2550379"/>
            <a:ext cx="733512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AC62F-1C7E-848F-0927-BC4EDF9BE8EF}"/>
              </a:ext>
            </a:extLst>
          </p:cNvPr>
          <p:cNvSpPr txBox="1"/>
          <p:nvPr/>
        </p:nvSpPr>
        <p:spPr>
          <a:xfrm>
            <a:off x="715893" y="300868"/>
            <a:ext cx="73351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Консультационная и техническая поддержка ППЭ ФЦТ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71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251D7E-DFAE-2373-E4ED-C503FD9847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06D0007-C268-4F91-16AC-28D5E93D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8" y="36186"/>
            <a:ext cx="3875122" cy="2076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3BCF2DD1-DAC0-A0E1-8856-E10AD0CC85FB}"/>
              </a:ext>
            </a:extLst>
          </p:cNvPr>
          <p:cNvSpPr txBox="1"/>
          <p:nvPr/>
        </p:nvSpPr>
        <p:spPr>
          <a:xfrm>
            <a:off x="422596" y="3068662"/>
            <a:ext cx="475387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sz="3600" b="1" dirty="0" err="1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Контакт</a:t>
            </a:r>
            <a:r>
              <a:rPr lang="ru-RU" sz="3600" b="1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ы РЦОИ </a:t>
            </a:r>
            <a:r>
              <a:rPr lang="ru-RU" sz="3600" dirty="0">
                <a:solidFill>
                  <a:srgbClr val="002060"/>
                </a:solidFill>
                <a:latin typeface="Century Gothic" panose="020B0502020202020204" pitchFamily="34" charset="0"/>
                <a:cs typeface="UEWPJC+Roboto Bold"/>
              </a:rPr>
              <a:t>Республика Калмыкия</a:t>
            </a:r>
            <a:endParaRPr sz="3600" dirty="0">
              <a:solidFill>
                <a:srgbClr val="002060"/>
              </a:solidFill>
              <a:latin typeface="Century Gothic" panose="020B0502020202020204" pitchFamily="34" charset="0"/>
              <a:cs typeface="UEWPJC+Roboto 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7654841-5E8E-28CE-F213-E614B2524729}"/>
              </a:ext>
            </a:extLst>
          </p:cNvPr>
          <p:cNvSpPr txBox="1"/>
          <p:nvPr/>
        </p:nvSpPr>
        <p:spPr>
          <a:xfrm>
            <a:off x="5389213" y="1283558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 </a:t>
            </a:r>
            <a:r>
              <a:rPr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sz="2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en-US" sz="2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BA312C3-FD00-F20A-1D2D-937ECA8DBE2A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Горячая линия РЦОИ</a:t>
            </a:r>
            <a:r>
              <a:rPr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8(84722)39090</a:t>
            </a: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32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Техническая поддержка: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+7 999 259 90 00</a:t>
            </a:r>
          </a:p>
        </p:txBody>
      </p:sp>
    </p:spTree>
    <p:extLst>
      <p:ext uri="{BB962C8B-B14F-4D97-AF65-F5344CB8AC3E}">
        <p14:creationId xmlns:p14="http://schemas.microsoft.com/office/powerpoint/2010/main" val="52290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753" y="6210933"/>
            <a:ext cx="1017563" cy="5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15E177-527C-FB6F-3D5D-0359677339C2}"/>
              </a:ext>
            </a:extLst>
          </p:cNvPr>
          <p:cNvSpPr/>
          <p:nvPr/>
        </p:nvSpPr>
        <p:spPr>
          <a:xfrm>
            <a:off x="-247241" y="236929"/>
            <a:ext cx="1268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  <a:ea typeface="Cambria Math" panose="02040503050406030204" pitchFamily="18" charset="0"/>
                <a:cs typeface="Vrinda" panose="020B0502040204020203" pitchFamily="34" charset="0"/>
              </a:rPr>
              <a:t>Нормативные документы о проведении РТМ и ВТМ в 2024-2025 учебном году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333FD-9C86-4CAF-A51E-1DB34FBEB977}"/>
              </a:ext>
            </a:extLst>
          </p:cNvPr>
          <p:cNvSpPr txBox="1"/>
          <p:nvPr/>
        </p:nvSpPr>
        <p:spPr>
          <a:xfrm>
            <a:off x="157712" y="5540721"/>
            <a:ext cx="2930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Письмо Рособрнадзора № 10_707 от 16.10.2024 г.</a:t>
            </a:r>
          </a:p>
          <a:p>
            <a:pPr algn="ctr"/>
            <a:r>
              <a:rPr lang="ru-RU" sz="1200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ru-RU" sz="11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«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34394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О проведении всероссийских тренировочных мероприятий</a:t>
            </a:r>
            <a:r>
              <a:rPr lang="ru-RU" sz="1100" b="1" dirty="0">
                <a:solidFill>
                  <a:srgbClr val="34394E"/>
                </a:solidFill>
                <a:latin typeface="Century Gothic" panose="020B0502020202020204" pitchFamily="34" charset="0"/>
              </a:rPr>
              <a:t> в 2025 году</a:t>
            </a:r>
            <a:r>
              <a:rPr lang="ru-RU" sz="1100" b="1" i="0" dirty="0">
                <a:solidFill>
                  <a:srgbClr val="34394E"/>
                </a:solidFill>
                <a:effectLst/>
                <a:latin typeface="Century Gothic" panose="020B0502020202020204" pitchFamily="34" charset="0"/>
              </a:rPr>
              <a:t>»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63588-07F9-4F83-B07B-D68D26F6945E}"/>
              </a:ext>
            </a:extLst>
          </p:cNvPr>
          <p:cNvSpPr txBox="1"/>
          <p:nvPr/>
        </p:nvSpPr>
        <p:spPr>
          <a:xfrm>
            <a:off x="9270749" y="5376191"/>
            <a:ext cx="2645081" cy="1244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Регламент проведения региональных тренировочных мероприятий с целью обучения работников ППЭ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(доступен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 сайте ФГБУ «ФЦТ»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в разделе </a:t>
            </a:r>
            <a:r>
              <a:rPr kumimoji="0" lang="ru-RU" sz="1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тренировки и апробации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 так же на сайте 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coko08.ru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F121EE-2F6F-4B66-82E5-325C0D736B1E}"/>
              </a:ext>
            </a:extLst>
          </p:cNvPr>
          <p:cNvSpPr txBox="1"/>
          <p:nvPr/>
        </p:nvSpPr>
        <p:spPr>
          <a:xfrm>
            <a:off x="3141690" y="5540722"/>
            <a:ext cx="2954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Century Gothic" panose="020B0502020202020204" pitchFamily="34" charset="0"/>
              </a:rPr>
              <a:t>Приказ </a:t>
            </a:r>
            <a:r>
              <a:rPr lang="ru-RU" sz="1100" dirty="0" err="1">
                <a:latin typeface="Century Gothic" panose="020B0502020202020204" pitchFamily="34" charset="0"/>
              </a:rPr>
              <a:t>МОиН</a:t>
            </a:r>
            <a:r>
              <a:rPr lang="ru-RU" sz="1100" dirty="0">
                <a:latin typeface="Century Gothic" panose="020B0502020202020204" pitchFamily="34" charset="0"/>
              </a:rPr>
              <a:t> РК № 222 от 20.02.2025 г. 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«О проведении регионального тренировочного мероприятия по образовательным программам СОО без участия обучающихся 11 классов ОО РК 27.02.2025 года»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87770B-754F-BCEA-30A3-050D8650C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11" y="1098703"/>
            <a:ext cx="2930918" cy="4319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8122AF-77A6-C6DC-FCFF-024C4DC9B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690" y="1116978"/>
            <a:ext cx="3066838" cy="42592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979E3C5-9D51-5AC2-019F-62313BFA5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5779" y="1098703"/>
            <a:ext cx="2922401" cy="41668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5D3E5E-80B8-0F4B-95E3-BAB6DD8E28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1589" y="1072650"/>
            <a:ext cx="2827121" cy="42592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0DE2F-4805-41C7-9DE9-BC0FD322841B}"/>
              </a:ext>
            </a:extLst>
          </p:cNvPr>
          <p:cNvSpPr txBox="1"/>
          <p:nvPr/>
        </p:nvSpPr>
        <p:spPr>
          <a:xfrm>
            <a:off x="6261589" y="5418657"/>
            <a:ext cx="292419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Регламент проведения всероссийского тренировочного мероприятия 05 марта 2025 года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(доступен на сайте ФГБУ «ФЦТ» в разделе тренировки и апробации,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а так же на сайте </a:t>
            </a:r>
            <a:r>
              <a:rPr lang="ru-RU" sz="1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coko08.ru</a:t>
            </a:r>
            <a:r>
              <a:rPr lang="ru-RU" sz="1000" dirty="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266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81" y="5379868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DDEB3-D2D3-DA3C-D595-8DC7C86A2F90}"/>
              </a:ext>
            </a:extLst>
          </p:cNvPr>
          <p:cNvSpPr txBox="1"/>
          <p:nvPr/>
        </p:nvSpPr>
        <p:spPr>
          <a:xfrm>
            <a:off x="923924" y="676274"/>
            <a:ext cx="105155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Цель проведения тренировочного мероприятия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-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апробация Программного комплекса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 для проведения ГИА в ППЭ и отработка организационных и технологических процедур, осуществляемых при проведении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ЕГЭ с применением технологий доставки ЭМ по сети «Интернет» и сканирования в аудиториях</a:t>
            </a:r>
          </a:p>
          <a:p>
            <a:pPr indent="268288"/>
            <a:endParaRPr lang="ru-RU" sz="36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581" y="5379868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ADDEB3-D2D3-DA3C-D595-8DC7C86A2F90}"/>
              </a:ext>
            </a:extLst>
          </p:cNvPr>
          <p:cNvSpPr txBox="1"/>
          <p:nvPr/>
        </p:nvSpPr>
        <p:spPr>
          <a:xfrm>
            <a:off x="923924" y="676274"/>
            <a:ext cx="10515599" cy="5044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9135" algn="ctr"/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Проведение</a:t>
            </a:r>
            <a:r>
              <a:rPr lang="ru-RU" sz="3200" b="1" spc="-2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spc="-25" dirty="0">
                <a:latin typeface="Century Gothic" panose="020B0502020202020204" pitchFamily="34" charset="0"/>
                <a:ea typeface="Times New Roman" panose="02020603050405020304" pitchFamily="18" charset="0"/>
              </a:rPr>
              <a:t>Р</a:t>
            </a:r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ТМ</a:t>
            </a:r>
            <a:r>
              <a:rPr lang="ru-RU" sz="3200" b="1" spc="-2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и ВТМ </a:t>
            </a:r>
            <a:r>
              <a:rPr lang="ru-RU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предназначено:</a:t>
            </a:r>
          </a:p>
          <a:p>
            <a:pPr marL="699135" algn="ctr"/>
            <a:endParaRPr lang="ru-RU" sz="32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marR="221615" lvl="0" indent="-342900">
              <a:spcBef>
                <a:spcPts val="695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–"/>
              <a:tabLst>
                <a:tab pos="880745" algn="l"/>
              </a:tabLst>
            </a:pP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для  </a:t>
            </a:r>
            <a:r>
              <a:rPr lang="ru-RU" sz="2800" spc="8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обучения   </a:t>
            </a:r>
            <a:r>
              <a:rPr lang="ru-RU" sz="2800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работников   </a:t>
            </a:r>
            <a:r>
              <a:rPr lang="ru-RU" sz="2800" spc="6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ППЭ   </a:t>
            </a:r>
            <a:r>
              <a:rPr lang="ru-RU" sz="2800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технологиям   </a:t>
            </a:r>
            <a:r>
              <a:rPr lang="ru-RU" sz="2800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проведения   </a:t>
            </a:r>
            <a:r>
              <a:rPr lang="ru-RU" sz="2800" spc="6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экзаменов   </a:t>
            </a:r>
            <a:r>
              <a:rPr lang="ru-RU" sz="2800" spc="8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   </a:t>
            </a:r>
            <a:r>
              <a:rPr lang="ru-RU" sz="2800" spc="7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ППЭ</a:t>
            </a:r>
            <a:r>
              <a:rPr lang="ru-RU" sz="2800" spc="-29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</a:t>
            </a:r>
            <a:r>
              <a:rPr lang="ru-RU" sz="2800" spc="-1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использованием</a:t>
            </a:r>
            <a:r>
              <a:rPr lang="ru-RU" sz="2800" spc="-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специального ПО;</a:t>
            </a:r>
          </a:p>
          <a:p>
            <a:pPr marL="342900" marR="224155" lvl="0" indent="-342900">
              <a:buSzPts val="1200"/>
              <a:buFont typeface="Times New Roman" panose="02020603050405020304" pitchFamily="18" charset="0"/>
              <a:buChar char="–"/>
              <a:tabLst>
                <a:tab pos="880745" algn="l"/>
              </a:tabLst>
            </a:pP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определения технической готовности аудиторий и штаба ППЭ для применения в них</a:t>
            </a:r>
            <a:r>
              <a:rPr lang="ru-RU" sz="2800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технологий</a:t>
            </a:r>
            <a:r>
              <a:rPr lang="ru-RU" sz="2800" spc="-1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проведения</a:t>
            </a:r>
            <a:r>
              <a:rPr lang="ru-RU" sz="2800" spc="-1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экзаменов;</a:t>
            </a:r>
          </a:p>
          <a:p>
            <a:pPr marL="342900" marR="223520" lvl="0" indent="-342900">
              <a:buSzPts val="1200"/>
              <a:buFont typeface="Times New Roman" panose="02020603050405020304" pitchFamily="18" charset="0"/>
              <a:buChar char="–"/>
              <a:tabLst>
                <a:tab pos="880745" algn="l"/>
              </a:tabLst>
            </a:pP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определения работоспособности </a:t>
            </a:r>
            <a:r>
              <a:rPr lang="ru-RU" sz="2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криптосредств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(токенов членов ГЭК), предназначенных</a:t>
            </a:r>
            <a:r>
              <a:rPr lang="ru-RU" sz="2800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для</a:t>
            </a:r>
            <a:r>
              <a:rPr lang="ru-RU" sz="2800" spc="-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проведения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17971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B493FA7A-1A2A-145F-C48E-A7C1AAE5F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10277121" y="63189"/>
            <a:ext cx="1010124" cy="9163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8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" y="-15623"/>
            <a:ext cx="1879363" cy="10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17C3C-1E7D-9845-326C-3680EE063E59}"/>
              </a:ext>
            </a:extLst>
          </p:cNvPr>
          <p:cNvSpPr txBox="1"/>
          <p:nvPr/>
        </p:nvSpPr>
        <p:spPr>
          <a:xfrm>
            <a:off x="687498" y="133144"/>
            <a:ext cx="1070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27.02.2025 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D95EA-6DCC-DF43-E5E9-45A179981467}"/>
              </a:ext>
            </a:extLst>
          </p:cNvPr>
          <p:cNvSpPr txBox="1"/>
          <p:nvPr/>
        </p:nvSpPr>
        <p:spPr>
          <a:xfrm>
            <a:off x="324016" y="936636"/>
            <a:ext cx="11734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АНГЛИЙСКИЙ ЯЗЫК: ППЭ 14, 99 аудиторий</a:t>
            </a:r>
          </a:p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A99A1E5-A598-4FA3-9785-CA4B048B3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5721"/>
              </p:ext>
            </p:extLst>
          </p:nvPr>
        </p:nvGraphicFramePr>
        <p:xfrm>
          <a:off x="855454" y="1458397"/>
          <a:ext cx="9518872" cy="4962822"/>
        </p:xfrm>
        <a:graphic>
          <a:graphicData uri="http://schemas.openxmlformats.org/drawingml/2006/table">
            <a:tbl>
              <a:tblPr/>
              <a:tblGrid>
                <a:gridCol w="587785">
                  <a:extLst>
                    <a:ext uri="{9D8B030D-6E8A-4147-A177-3AD203B41FA5}">
                      <a16:colId xmlns:a16="http://schemas.microsoft.com/office/drawing/2014/main" val="1962709164"/>
                    </a:ext>
                  </a:extLst>
                </a:gridCol>
                <a:gridCol w="5231990">
                  <a:extLst>
                    <a:ext uri="{9D8B030D-6E8A-4147-A177-3AD203B41FA5}">
                      <a16:colId xmlns:a16="http://schemas.microsoft.com/office/drawing/2014/main" val="4019544950"/>
                    </a:ext>
                  </a:extLst>
                </a:gridCol>
                <a:gridCol w="2707786">
                  <a:extLst>
                    <a:ext uri="{9D8B030D-6E8A-4147-A177-3AD203B41FA5}">
                      <a16:colId xmlns:a16="http://schemas.microsoft.com/office/drawing/2014/main" val="820083853"/>
                    </a:ext>
                  </a:extLst>
                </a:gridCol>
                <a:gridCol w="991311">
                  <a:extLst>
                    <a:ext uri="{9D8B030D-6E8A-4147-A177-3AD203B41FA5}">
                      <a16:colId xmlns:a16="http://schemas.microsoft.com/office/drawing/2014/main" val="10062965"/>
                    </a:ext>
                  </a:extLst>
                </a:gridCol>
              </a:tblGrid>
              <a:tr h="5975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Код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ППЭ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 аудиторий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96647"/>
                  </a:ext>
                </a:extLst>
              </a:tr>
              <a:tr h="3998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055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«КЭГ имени Зая-Пандиты»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Английский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01056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037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«СОШ №18 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им.Б.Б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. Городовикова»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3422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"БЦСОШ №1"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93508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МКОУ "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Цаганаманская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 СОШ №2" 	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48317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018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МКОУ "Комсомольская  гимназия им. </a:t>
                      </a:r>
                      <a:r>
                        <a:rPr kumimoji="0" lang="ru-RU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Б.Басангова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"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59093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"Садовская СОШ № 2 имени Д.А.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Маковкина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106829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023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МОБУ "Троицкая СОШ"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4318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МКОУ"ЯСОШ им. В.А. Панченко"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29191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"Кетченеровская многопрофильная гимназия им. Х.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Косиева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33859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031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МБОУ "Ики-Бурульская СОШ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им.А.Пюрбеева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7817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035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"Лаганская СОШ №4 им.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Джамбинова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З.Э."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5623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"ГМГ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им.Б.Б.Городовикова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8058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Тундутовская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СОШ имени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Т.И.Черткова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58844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079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МКОУ "Яшкульская СОШ им. гвардии майора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С.В.Санчирова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"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Английский язык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692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5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1EEC-5816-908C-4E0C-B34067A05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979BB-51B0-A416-3B4A-55E9DFD8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5FA66E17-D4ED-F7EF-E469-1E408EE99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10277121" y="63189"/>
            <a:ext cx="1010124" cy="9163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51CA19-3BCE-3307-42F1-187BD21CF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8B53B11-145C-3320-9873-7E8609FA0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" y="-15623"/>
            <a:ext cx="1879363" cy="10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5CF8BB-7260-1CF1-0C96-22602D29C272}"/>
              </a:ext>
            </a:extLst>
          </p:cNvPr>
          <p:cNvSpPr txBox="1"/>
          <p:nvPr/>
        </p:nvSpPr>
        <p:spPr>
          <a:xfrm>
            <a:off x="687498" y="133144"/>
            <a:ext cx="1070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РЕГИОНАЛЬНОЕ ТРЕНИРОВОЧНОЕ МЕРОПРИЯТИЕ </a:t>
            </a:r>
          </a:p>
          <a:p>
            <a:pPr algn="ctr"/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27.02.2025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D7188-6556-5F52-A817-BF009E8182EC}"/>
              </a:ext>
            </a:extLst>
          </p:cNvPr>
          <p:cNvSpPr txBox="1"/>
          <p:nvPr/>
        </p:nvSpPr>
        <p:spPr>
          <a:xfrm>
            <a:off x="-112197" y="1177937"/>
            <a:ext cx="12304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ИКТ (КЕГЭ) – 3 ППЭ, 34 аудиторий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ADA4AF4-48B2-C134-A95C-588A68AAC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02256"/>
              </p:ext>
            </p:extLst>
          </p:nvPr>
        </p:nvGraphicFramePr>
        <p:xfrm>
          <a:off x="838198" y="1922669"/>
          <a:ext cx="9569694" cy="3102091"/>
        </p:xfrm>
        <a:graphic>
          <a:graphicData uri="http://schemas.openxmlformats.org/drawingml/2006/table">
            <a:tbl>
              <a:tblPr/>
              <a:tblGrid>
                <a:gridCol w="542079">
                  <a:extLst>
                    <a:ext uri="{9D8B030D-6E8A-4147-A177-3AD203B41FA5}">
                      <a16:colId xmlns:a16="http://schemas.microsoft.com/office/drawing/2014/main" val="1962709164"/>
                    </a:ext>
                  </a:extLst>
                </a:gridCol>
                <a:gridCol w="4227412">
                  <a:extLst>
                    <a:ext uri="{9D8B030D-6E8A-4147-A177-3AD203B41FA5}">
                      <a16:colId xmlns:a16="http://schemas.microsoft.com/office/drawing/2014/main" val="4019544950"/>
                    </a:ext>
                  </a:extLst>
                </a:gridCol>
                <a:gridCol w="2732699">
                  <a:extLst>
                    <a:ext uri="{9D8B030D-6E8A-4147-A177-3AD203B41FA5}">
                      <a16:colId xmlns:a16="http://schemas.microsoft.com/office/drawing/2014/main" val="820083853"/>
                    </a:ext>
                  </a:extLst>
                </a:gridCol>
                <a:gridCol w="1062635">
                  <a:extLst>
                    <a:ext uri="{9D8B030D-6E8A-4147-A177-3AD203B41FA5}">
                      <a16:colId xmlns:a16="http://schemas.microsoft.com/office/drawing/2014/main" val="10062965"/>
                    </a:ext>
                  </a:extLst>
                </a:gridCol>
                <a:gridCol w="1004869">
                  <a:extLst>
                    <a:ext uri="{9D8B030D-6E8A-4147-A177-3AD203B41FA5}">
                      <a16:colId xmlns:a16="http://schemas.microsoft.com/office/drawing/2014/main" val="206088343"/>
                    </a:ext>
                  </a:extLst>
                </a:gridCol>
              </a:tblGrid>
              <a:tr h="830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Код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ППЭ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Предмет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 аудиторий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АРМ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96647"/>
                  </a:ext>
                </a:extLst>
              </a:tr>
              <a:tr h="642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008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«РНГ им. преподобного </a:t>
                      </a:r>
                      <a:r>
                        <a:rPr lang="ru-RU" sz="1200" b="1" dirty="0" err="1">
                          <a:latin typeface="Century Gothic" panose="020B0502020202020204" pitchFamily="34" charset="0"/>
                        </a:rPr>
                        <a:t>С.Радонежского</a:t>
                      </a:r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Информатика и ИКТ (КЕГЭ)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010560"/>
                  </a:ext>
                </a:extLst>
              </a:tr>
              <a:tr h="6182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010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«СОШ № 21»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Информатика и ИКТ (КЕГЭ)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734224"/>
                  </a:ext>
                </a:extLst>
              </a:tr>
              <a:tr h="10107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036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МБОУ «СОШ №4» 	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 и ИКТ (КЕГЭ)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695" marR="8695" marT="8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935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24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02CFA-61E7-487C-BB65-9F29439E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7BF2E-7D96-D388-C5EA-A204ACCC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166B6A-3D82-AB34-3B63-82066E7018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FB49E0-EA29-C4B0-D7A3-DED5D97CB4DC}"/>
              </a:ext>
            </a:extLst>
          </p:cNvPr>
          <p:cNvSpPr txBox="1"/>
          <p:nvPr/>
        </p:nvSpPr>
        <p:spPr>
          <a:xfrm>
            <a:off x="1190624" y="619344"/>
            <a:ext cx="1001077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Общее количество работников ППЭ:538</a:t>
            </a:r>
          </a:p>
          <a:p>
            <a:pPr algn="ctr"/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Члены ГЭК </a:t>
            </a:r>
            <a:r>
              <a:rPr lang="ru-RU" sz="3200" b="1" dirty="0">
                <a:latin typeface="Century Gothic" panose="020B0502020202020204" pitchFamily="34" charset="0"/>
              </a:rPr>
              <a:t>56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Руководитель ППЭ </a:t>
            </a:r>
            <a:r>
              <a:rPr lang="ru-RU" sz="3200" b="1" dirty="0">
                <a:latin typeface="Century Gothic" panose="020B0502020202020204" pitchFamily="34" charset="0"/>
              </a:rPr>
              <a:t>17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Технические специалисты </a:t>
            </a:r>
            <a:r>
              <a:rPr lang="ru-RU" sz="3200" b="1" dirty="0">
                <a:latin typeface="Century Gothic" panose="020B0502020202020204" pitchFamily="34" charset="0"/>
              </a:rPr>
              <a:t>52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sz="3200" b="1" dirty="0">
                <a:latin typeface="Century Gothic" panose="020B0502020202020204" pitchFamily="34" charset="0"/>
              </a:rPr>
              <a:t>300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Организаторы вне аудитории </a:t>
            </a:r>
            <a:r>
              <a:rPr lang="ru-RU" sz="3200" b="1" dirty="0">
                <a:latin typeface="Century Gothic" panose="020B0502020202020204" pitchFamily="34" charset="0"/>
              </a:rPr>
              <a:t>113</a:t>
            </a:r>
          </a:p>
          <a:p>
            <a:endParaRPr lang="ru-RU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C8584C6-1FBF-541B-CB11-86F14933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049" y="5411129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1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09" y="-13176"/>
            <a:ext cx="2180183" cy="116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C78F1E-7DC9-5114-A615-CF945FAAB02D}"/>
              </a:ext>
            </a:extLst>
          </p:cNvPr>
          <p:cNvSpPr txBox="1"/>
          <p:nvPr/>
        </p:nvSpPr>
        <p:spPr>
          <a:xfrm>
            <a:off x="1492164" y="47991"/>
            <a:ext cx="10515600" cy="128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8920" marR="220980" indent="449580" algn="just">
              <a:lnSpc>
                <a:spcPct val="150000"/>
              </a:lnSpc>
              <a:spcBef>
                <a:spcPts val="83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Порядок</a:t>
            </a:r>
            <a:r>
              <a:rPr lang="ru-RU" sz="1800" b="1" spc="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800" b="1" spc="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1800" b="1" spc="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проведения</a:t>
            </a:r>
            <a:r>
              <a:rPr lang="ru-RU" sz="1800" b="1" spc="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РТМ</a:t>
            </a:r>
            <a:r>
              <a:rPr lang="ru-RU" sz="1800" b="1" spc="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полностью</a:t>
            </a:r>
            <a:r>
              <a:rPr lang="ru-RU" sz="1800" b="1" spc="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соответствует</a:t>
            </a:r>
            <a:r>
              <a:rPr lang="ru-RU" sz="1800" b="1" spc="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порядку</a:t>
            </a:r>
            <a:r>
              <a:rPr lang="ru-RU" sz="1800" b="1" spc="3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подготовки</a:t>
            </a:r>
            <a:r>
              <a:rPr lang="ru-RU" sz="1800" b="1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 проведения штатных экзаменов за исключением отдельных особенностей, которые приведены</a:t>
            </a:r>
            <a:r>
              <a:rPr lang="ru-RU" sz="1800" b="1" spc="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ниже: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2879D-864B-EB83-BDF5-82D1C4263DA4}"/>
              </a:ext>
            </a:extLst>
          </p:cNvPr>
          <p:cNvSpPr txBox="1"/>
          <p:nvPr/>
        </p:nvSpPr>
        <p:spPr>
          <a:xfrm>
            <a:off x="497347" y="1277665"/>
            <a:ext cx="10990770" cy="1882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223520" lvl="0" algn="just">
              <a:lnSpc>
                <a:spcPct val="150000"/>
              </a:lnSpc>
              <a:buSzPts val="1200"/>
              <a:tabLst>
                <a:tab pos="88074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 системе мониторинга готовности ППЭ (тренировочная версия)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учитываются факты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скачивания ключа, передачи статусов, актов технической готовности и журналов работы станций,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авторизации</a:t>
            </a:r>
            <a:r>
              <a:rPr lang="ru-RU" sz="1800" spc="-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</a:t>
            </a:r>
            <a:r>
              <a:rPr lang="ru-RU" sz="1800" spc="-1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тренировочную</a:t>
            </a:r>
            <a:r>
              <a:rPr lang="ru-RU" sz="1800" spc="-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дату</a:t>
            </a:r>
            <a:r>
              <a:rPr lang="ru-RU" sz="1800" spc="-2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без</a:t>
            </a:r>
            <a:r>
              <a:rPr lang="ru-RU" sz="1800" spc="-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индикации</a:t>
            </a:r>
            <a:r>
              <a:rPr lang="ru-RU" sz="1800" spc="-1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нарушения регламентных сроков;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775864-8505-6F8B-A96E-B492ABB03CDC}"/>
              </a:ext>
            </a:extLst>
          </p:cNvPr>
          <p:cNvSpPr txBox="1"/>
          <p:nvPr/>
        </p:nvSpPr>
        <p:spPr>
          <a:xfrm>
            <a:off x="503878" y="3541695"/>
            <a:ext cx="10984239" cy="1423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48920" marR="220980" indent="449580">
              <a:lnSpc>
                <a:spcPct val="150000"/>
              </a:lnSpc>
              <a:spcBef>
                <a:spcPts val="835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для авторизации членов ГЭК, передачи статусов, актов и журналов, ЭМ, а также для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получения основных и резервных ключей доступа к ЭМ используется ЛК ППЭ (тренировочная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версия);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F00186-7E1C-AB06-D924-01510BA90330}"/>
              </a:ext>
            </a:extLst>
          </p:cNvPr>
          <p:cNvSpPr txBox="1"/>
          <p:nvPr/>
        </p:nvSpPr>
        <p:spPr>
          <a:xfrm>
            <a:off x="607143" y="5346024"/>
            <a:ext cx="10984239" cy="963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219710" lvl="0" algn="just">
              <a:lnSpc>
                <a:spcPct val="150000"/>
              </a:lnSpc>
              <a:buSzPts val="1200"/>
              <a:tabLst>
                <a:tab pos="88074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ПО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«Станция</a:t>
            </a:r>
            <a:r>
              <a:rPr lang="ru-RU" sz="1800" b="1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печати»</a:t>
            </a:r>
            <a:r>
              <a:rPr lang="ru-RU" sz="1800" b="1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для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тренировки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следует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выбирать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предмет,</a:t>
            </a:r>
            <a:r>
              <a:rPr lang="ru-RU" sz="1800" spc="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соответствующий</a:t>
            </a:r>
            <a:r>
              <a:rPr lang="ru-RU" sz="1800" spc="-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ЭМ,</a:t>
            </a:r>
            <a:r>
              <a:rPr lang="ru-RU" sz="1800" spc="-5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</a:t>
            </a:r>
            <a:r>
              <a:rPr lang="ru-RU" sz="1800" spc="1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запланированную </a:t>
            </a:r>
            <a:r>
              <a:rPr lang="ru-RU" sz="18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дату</a:t>
            </a:r>
            <a:r>
              <a:rPr lang="ru-RU" sz="1800" spc="-2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РТМ.</a:t>
            </a:r>
            <a:endParaRPr lang="ru-RU" sz="1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3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E866F-5CE9-8AB4-DC53-A86EC61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B493FA7A-1A2A-145F-C48E-A7C1AAE5F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10277121" y="63189"/>
            <a:ext cx="1010124" cy="916341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38F46-CA0D-5470-085F-AFAC9F0B90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144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8D22B24-3F0E-5C6E-A4A6-513028B10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16" y="-15623"/>
            <a:ext cx="1879363" cy="107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17C3C-1E7D-9845-326C-3680EE063E59}"/>
              </a:ext>
            </a:extLst>
          </p:cNvPr>
          <p:cNvSpPr txBox="1"/>
          <p:nvPr/>
        </p:nvSpPr>
        <p:spPr>
          <a:xfrm>
            <a:off x="687498" y="133144"/>
            <a:ext cx="1070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ВСЕРОССИЙСКОЕ ТРЕНИРОВОЧНОЕ МЕРОПРИЯТИЕ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05.03.2025 г.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D95EA-6DCC-DF43-E5E9-45A179981467}"/>
              </a:ext>
            </a:extLst>
          </p:cNvPr>
          <p:cNvSpPr txBox="1"/>
          <p:nvPr/>
        </p:nvSpPr>
        <p:spPr>
          <a:xfrm>
            <a:off x="-112197" y="979530"/>
            <a:ext cx="123041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200" b="1" dirty="0">
              <a:latin typeface="Century Gothic" panose="020B0502020202020204" pitchFamily="34" charset="0"/>
            </a:endParaRPr>
          </a:p>
          <a:p>
            <a:pPr algn="ctr"/>
            <a:endParaRPr lang="ru-RU" sz="22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БИОЛОГИЯ- 13 ППЭ, АНГЛИЙСКИЙ ЯЗЫК (</a:t>
            </a:r>
            <a:r>
              <a:rPr lang="ru-RU" sz="1600" b="1" i="1" dirty="0">
                <a:latin typeface="Century Gothic" panose="020B0502020202020204" pitchFamily="34" charset="0"/>
              </a:rPr>
              <a:t>письменная часть, раздел «Говорение</a:t>
            </a:r>
            <a:r>
              <a:rPr lang="ru-RU" sz="2400" b="1" i="1" dirty="0">
                <a:latin typeface="Century Gothic" panose="020B0502020202020204" pitchFamily="34" charset="0"/>
              </a:rPr>
              <a:t>»)</a:t>
            </a:r>
            <a:r>
              <a:rPr lang="ru-RU" sz="2200" b="1" dirty="0">
                <a:latin typeface="Century Gothic" panose="020B0502020202020204" pitchFamily="34" charset="0"/>
              </a:rPr>
              <a:t>- 13 ППЭ,</a:t>
            </a:r>
          </a:p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 ИКТ (КЕГЭ) – 2 ППЭ, Английский язык (устно) – 2 ППЭ. Количество аудиторий проведения -103</a:t>
            </a:r>
          </a:p>
          <a:p>
            <a:pPr algn="ctr"/>
            <a:endParaRPr lang="ru-RU" sz="22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200" b="1" dirty="0">
                <a:latin typeface="Century Gothic" panose="020B0502020202020204" pitchFamily="34" charset="0"/>
              </a:rPr>
              <a:t>Всего участников ВТМ -  567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75E29-5964-47DA-BF55-FAEA9D5F08A5}"/>
              </a:ext>
            </a:extLst>
          </p:cNvPr>
          <p:cNvSpPr txBox="1"/>
          <p:nvPr/>
        </p:nvSpPr>
        <p:spPr>
          <a:xfrm>
            <a:off x="8365537" y="6222415"/>
            <a:ext cx="3495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ru-RU" b="1" u="sng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 ЭКЗАМЕНА: 10:00</a:t>
            </a:r>
            <a:endParaRPr lang="ru-RU" sz="1800" b="1" u="sng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B49E0-EA29-C4B0-D7A3-DED5D97CB4DC}"/>
              </a:ext>
            </a:extLst>
          </p:cNvPr>
          <p:cNvSpPr txBox="1"/>
          <p:nvPr/>
        </p:nvSpPr>
        <p:spPr>
          <a:xfrm>
            <a:off x="687498" y="2462150"/>
            <a:ext cx="106663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endParaRPr lang="ru-RU" b="1" dirty="0">
              <a:latin typeface="Century Gothic" panose="020B0502020202020204" pitchFamily="34" charset="0"/>
            </a:endParaRPr>
          </a:p>
          <a:p>
            <a:pPr algn="ctr"/>
            <a:r>
              <a:rPr lang="ru-RU" b="1" dirty="0">
                <a:latin typeface="Century Gothic" panose="020B0502020202020204" pitchFamily="34" charset="0"/>
              </a:rPr>
              <a:t>Общее количество работников ППЭ: 485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члены ГЭК </a:t>
            </a:r>
            <a:r>
              <a:rPr lang="ru-RU" b="1" dirty="0">
                <a:latin typeface="Century Gothic" panose="020B0502020202020204" pitchFamily="34" charset="0"/>
              </a:rPr>
              <a:t>(56), </a:t>
            </a:r>
            <a:r>
              <a:rPr lang="ru-RU" dirty="0">
                <a:latin typeface="Century Gothic" panose="020B0502020202020204" pitchFamily="34" charset="0"/>
              </a:rPr>
              <a:t>руководитель ППЭ </a:t>
            </a:r>
            <a:r>
              <a:rPr lang="ru-RU" b="1" dirty="0">
                <a:latin typeface="Century Gothic" panose="020B0502020202020204" pitchFamily="34" charset="0"/>
              </a:rPr>
              <a:t>(17), </a:t>
            </a:r>
            <a:r>
              <a:rPr lang="ru-RU" dirty="0">
                <a:latin typeface="Century Gothic" panose="020B0502020202020204" pitchFamily="34" charset="0"/>
              </a:rPr>
              <a:t>технические специалисты </a:t>
            </a:r>
            <a:r>
              <a:rPr lang="ru-RU" b="1" dirty="0">
                <a:latin typeface="Century Gothic" panose="020B0502020202020204" pitchFamily="34" charset="0"/>
              </a:rPr>
              <a:t>(55), </a:t>
            </a:r>
            <a:r>
              <a:rPr lang="ru-RU" dirty="0">
                <a:latin typeface="Century Gothic" panose="020B0502020202020204" pitchFamily="34" charset="0"/>
              </a:rPr>
              <a:t>организаторы в аудитории </a:t>
            </a:r>
            <a:r>
              <a:rPr lang="ru-RU" b="1" dirty="0">
                <a:latin typeface="Century Gothic" panose="020B0502020202020204" pitchFamily="34" charset="0"/>
              </a:rPr>
              <a:t>(266), </a:t>
            </a:r>
            <a:r>
              <a:rPr lang="ru-RU" dirty="0">
                <a:latin typeface="Century Gothic" panose="020B0502020202020204" pitchFamily="34" charset="0"/>
              </a:rPr>
              <a:t>организаторы вне аудитории </a:t>
            </a:r>
            <a:r>
              <a:rPr lang="ru-RU" b="1" dirty="0">
                <a:latin typeface="Century Gothic" panose="020B0502020202020204" pitchFamily="34" charset="0"/>
              </a:rPr>
              <a:t>(91)</a:t>
            </a:r>
          </a:p>
        </p:txBody>
      </p:sp>
    </p:spTree>
    <p:extLst>
      <p:ext uri="{BB962C8B-B14F-4D97-AF65-F5344CB8AC3E}">
        <p14:creationId xmlns:p14="http://schemas.microsoft.com/office/powerpoint/2010/main" val="2173487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</TotalTime>
  <Words>1259</Words>
  <Application>Microsoft Office PowerPoint</Application>
  <PresentationFormat>Широкоэкранный</PresentationFormat>
  <Paragraphs>173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Yandonova</dc:creator>
  <cp:lastModifiedBy>Пользователь</cp:lastModifiedBy>
  <cp:revision>99</cp:revision>
  <cp:lastPrinted>2025-02-24T06:34:58Z</cp:lastPrinted>
  <dcterms:created xsi:type="dcterms:W3CDTF">2023-02-21T19:03:34Z</dcterms:created>
  <dcterms:modified xsi:type="dcterms:W3CDTF">2025-02-24T10:12:54Z</dcterms:modified>
</cp:coreProperties>
</file>