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9" r:id="rId1"/>
  </p:sldMasterIdLst>
  <p:notesMasterIdLst>
    <p:notesMasterId r:id="rId13"/>
  </p:notesMasterIdLst>
  <p:sldIdLst>
    <p:sldId id="256" r:id="rId2"/>
    <p:sldId id="267" r:id="rId3"/>
    <p:sldId id="257" r:id="rId4"/>
    <p:sldId id="287" r:id="rId5"/>
    <p:sldId id="268" r:id="rId6"/>
    <p:sldId id="283" r:id="rId7"/>
    <p:sldId id="284" r:id="rId8"/>
    <p:sldId id="288" r:id="rId9"/>
    <p:sldId id="276" r:id="rId10"/>
    <p:sldId id="278" r:id="rId11"/>
    <p:sldId id="293" r:id="rId12"/>
  </p:sldIdLst>
  <p:sldSz cx="12192000" cy="6858000"/>
  <p:notesSz cx="6792913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84" autoAdjust="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E2B1A-479E-4915-9F94-C99180EB403A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39838"/>
            <a:ext cx="5954713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63103-14EB-432B-8829-EA4F32295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614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D63103-14EB-432B-8829-EA4F322958D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314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E06E3C-EA72-0086-57B7-DA723B7B4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97A52F-4BC2-A0A9-5A07-2526C27A6F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1C0A94-D2CC-FCB7-D818-18DD09FCF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5FD316-94AE-230B-BFB5-F8A949CB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3F7305-5535-2714-E06B-05E9833C3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9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632BD3-6023-82D9-BDAE-A60CF3668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A5463A-EC15-1A5B-C587-D9E25059D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B44C12-B077-54EA-045E-90C68592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984A14-D904-7E97-3B35-4243ADE6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E40AA0-FA4F-D797-729B-A67779DED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906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AAC837D-667C-4437-9B85-527CF9C6F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6BC9FE-34F4-3D1D-08FE-4549208A8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3BD23A-941A-993B-091A-CECC94229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B3E848-114B-5D38-D8C7-BA2BA9A1A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1DB9A5-849B-884B-2A28-50554F9C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164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C35E2-8D76-1F59-EBCB-051A3F675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E185A6-F886-F5D0-4E71-9CDE3833F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65E2FB-8622-1308-B72D-EC05D9E1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77CA0E-33FF-ABCC-4405-C0D8FAE5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D4F2B8-D41D-9ABD-C3C3-BFAF33CAD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776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D58B0-EE82-2477-EA80-0A437CF6C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BEC105-4EF0-4530-ADBB-FBE1AE487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D7DBE0-396E-2984-BA4D-4EA76E51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4EF413-435F-3C88-392F-2E9D6F1D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87E791-2E7A-3C79-8A49-3B2142BD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92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FC982-2B00-B0D8-FC2E-BB11C80C1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A92F7D-0EC9-2200-2D55-DA4F96A1AB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4FF9C2-B9F9-6D38-9C29-FA89AAB30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C28F6E-3725-BF5F-EF02-1CE8B8B38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D1CC2A-19DA-75D9-1E3C-B936E8161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9543846-CF72-D24A-4C7D-66D97AB95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79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D0C2B7-6AD1-D691-B4FF-FE5139DA8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ECEC01-B479-B6C1-52F2-0DFFFE0F3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CB4D26-FEA3-0DC5-7EF6-406589643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809FE84-8D48-D556-B470-B33498CE9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6D75C98-F7FF-2779-08C5-D75151AB2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68BE0BC-030E-2E69-C802-063B9C02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30AD8F-80BC-FDB9-DE01-7E7F44352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6BD31E6-0076-231E-8E24-45C556241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97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040A47-E086-86AA-F300-DEE9185F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2ADD85A-CB81-9203-1039-7827379E9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404B59-10F8-B79D-70FD-6EEA347B7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3709F0-5532-D21D-000A-FCDBEC69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11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7134144-F5CE-89A0-CFD7-36E1944B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7E1FB0-322D-963B-4AC2-DFB5BF7F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AB4692-9E4F-ACC9-67C7-AE3BD10E5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3C25C5-DF62-8A1A-4891-513A15B67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06910F-84E6-E66D-AD1E-8C7FC477E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4E5F28-8F6E-175B-8BDE-20EA5AC88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151558-CB0E-34AC-1D34-AFBB5D212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207415-7085-AD29-3BAB-AC32824B6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EBCF5F-78FF-924F-B66F-9C4BE831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6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98F652-4A82-089D-D64C-54A7260D9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24B7261-2D3A-F976-BD24-610FF3AA1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9C7F9A9-7991-3219-2E68-51BDC4FC7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B23BCF-21CF-41F3-1EF2-42C7F36CD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12A0A-0801-43E0-8517-9F868D3559B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98729A-C47A-9330-C61E-59ABA8029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2E1448-055A-85DA-A8B1-49E9B1B65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82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9F2E33-E8E2-9328-4E16-16AC015B1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1C8001-4370-03C5-E1F3-6ECBA58B4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B2444C-D5BA-169A-AF49-7CD57FD9F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2A0A-0801-43E0-8517-9F868D3559B9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F77631-C853-CD10-DF40-B44E19349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99717E-7B61-84C9-0575-2CF4D5775E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6D50E-2FD7-457B-8A5E-EB9CE8DD1C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69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262CCF-CCAE-30DB-46CF-9C6CC630CB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C639B3-ECEF-CAA7-5503-335907391C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679D0C2-8EE2-55F9-C496-289469A378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77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3955359-BC66-22F1-9E7D-74DE8419512A}"/>
              </a:ext>
            </a:extLst>
          </p:cNvPr>
          <p:cNvSpPr txBox="1"/>
          <p:nvPr/>
        </p:nvSpPr>
        <p:spPr>
          <a:xfrm>
            <a:off x="4767773" y="6002864"/>
            <a:ext cx="2733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anose="02020603050405020304" pitchFamily="18" charset="0"/>
              </a:rPr>
              <a:t>Элиста,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FBDD73-5A6E-63CE-845A-92F0DC71733F}"/>
              </a:ext>
            </a:extLst>
          </p:cNvPr>
          <p:cNvSpPr txBox="1"/>
          <p:nvPr/>
        </p:nvSpPr>
        <p:spPr>
          <a:xfrm>
            <a:off x="1382561" y="1394234"/>
            <a:ext cx="9870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РЕГИОНАЛЬНОЕ ТРЕНИРОВОЧНОЕ МЕРОПРИЯТИЕ 18.03.2025 г. </a:t>
            </a:r>
          </a:p>
          <a:p>
            <a:pPr algn="ctr"/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В ФОРМЕ ЕГЭ ПО ЛИТЕРАТУРЕ</a:t>
            </a:r>
          </a:p>
          <a:p>
            <a:pPr algn="ctr"/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и АНГЛИЙСКИЙ ЯЗЫК (раздел «Говорение»)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8FCF79-17B9-CBD0-17C9-C554C5404886}"/>
              </a:ext>
            </a:extLst>
          </p:cNvPr>
          <p:cNvSpPr txBox="1"/>
          <p:nvPr/>
        </p:nvSpPr>
        <p:spPr>
          <a:xfrm>
            <a:off x="2237173" y="459932"/>
            <a:ext cx="823847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Бюджетное учреждение Республики Калмыкия</a:t>
            </a:r>
          </a:p>
          <a:p>
            <a:pPr algn="ctr"/>
            <a:r>
              <a:rPr lang="ru-RU" sz="16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«ЦЕНТР ОЦЕНКИ И КАЧЕСТВА ОБРАЗОВАНИЯ»</a:t>
            </a:r>
          </a:p>
          <a:p>
            <a:pPr algn="ctr"/>
            <a:endParaRPr lang="ru-RU" sz="16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Маленький логотип.png">
            <a:extLst>
              <a:ext uri="{FF2B5EF4-FFF2-40B4-BE49-F238E27FC236}">
                <a16:creationId xmlns:a16="http://schemas.microsoft.com/office/drawing/2014/main" id="{0F465B3F-1564-0379-833D-C080413A83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155" y="-61822"/>
            <a:ext cx="3600309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3575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8C4F10-7B83-46C9-AB91-0AC34F211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1F132E-9B1A-4DC6-8C7F-D658DD4D5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04063D-44C9-4A29-9B45-0EC4E60BFF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8534A27-C396-4F94-89B5-18A9A9EC6C4D}"/>
              </a:ext>
            </a:extLst>
          </p:cNvPr>
          <p:cNvSpPr txBox="1"/>
          <p:nvPr/>
        </p:nvSpPr>
        <p:spPr>
          <a:xfrm>
            <a:off x="607146" y="2253144"/>
            <a:ext cx="10990770" cy="163449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В Штабе ППЭ руководитель ППЭ в присутствии членов ГЭК </a:t>
            </a:r>
            <a:r>
              <a:rPr lang="ru-RU" sz="1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принимает ЭМ от ответственного организатора в аудитории.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</a:rPr>
              <a:t>  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После заполнения руководителем ППЭ всех форм ППЭ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технический специалист получает от руководителя ППЭ для сканирования следующие формы ППЭ: ППЭ-07, ППЭ-14-01, ППЭ-13-02-МАШ, ППЭ-18-МАШ (при наличии), ППЭ-19 (при наличии), ППЭ-21, ППЭ-22 (при наличии). </a:t>
            </a:r>
            <a:endParaRPr lang="ru-RU" b="1" i="1" dirty="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E693D8-902E-4B22-80B9-38FD1425A9E4}"/>
              </a:ext>
            </a:extLst>
          </p:cNvPr>
          <p:cNvSpPr txBox="1"/>
          <p:nvPr/>
        </p:nvSpPr>
        <p:spPr>
          <a:xfrm>
            <a:off x="600615" y="264527"/>
            <a:ext cx="10990770" cy="194095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Century Gothic" panose="020B0502020202020204" pitchFamily="34" charset="0"/>
              </a:rPr>
              <a:t>Формы ППЭ-05-02, ППЭ-12-02 (при наличии) и ППЭ-12-04-МАШ сканируются в аудиториях вместе с бланками ответов участников экзамена</a:t>
            </a:r>
            <a:r>
              <a:rPr lang="ru-RU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ru-RU" b="1" dirty="0">
                <a:solidFill>
                  <a:schemeClr val="tx1"/>
                </a:solidFill>
                <a:latin typeface="Century Gothic" panose="020B0502020202020204" pitchFamily="34" charset="0"/>
              </a:rPr>
              <a:t>Ответственный организатор в аудитории передает запечатанный ВДП </a:t>
            </a:r>
            <a:r>
              <a:rPr lang="ru-RU" dirty="0">
                <a:solidFill>
                  <a:schemeClr val="tx1"/>
                </a:solidFill>
                <a:latin typeface="Century Gothic" panose="020B0502020202020204" pitchFamily="34" charset="0"/>
              </a:rPr>
              <a:t>с комплектами бланков участников (вместе с другими материалами (формами ППЭ, служебными записками, и пр.) калибровочным листом (листами) использованных в аудитории станций организатора </a:t>
            </a:r>
            <a:r>
              <a:rPr lang="ru-RU" b="1" dirty="0">
                <a:solidFill>
                  <a:schemeClr val="tx1"/>
                </a:solidFill>
                <a:latin typeface="Century Gothic" panose="020B0502020202020204" pitchFamily="34" charset="0"/>
              </a:rPr>
              <a:t>руководителю ППЭ в Штабе ППЭ в зоне видимости камер видеонаблюдения.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807CA7-6B5B-48C7-8D01-808BAD382263}"/>
              </a:ext>
            </a:extLst>
          </p:cNvPr>
          <p:cNvSpPr txBox="1"/>
          <p:nvPr/>
        </p:nvSpPr>
        <p:spPr>
          <a:xfrm>
            <a:off x="600615" y="3935294"/>
            <a:ext cx="10984239" cy="132802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Член ГЭК, руководитель ППЭ и технический специалист</a:t>
            </a:r>
            <a:r>
              <a:rPr lang="ru-RU" sz="1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ожидают в  Штабе ППЭ 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подтверждения от РЦОИ </a:t>
            </a:r>
            <a:r>
              <a:rPr lang="ru-RU" sz="1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факта 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успешного получения и расшифровки </a:t>
            </a:r>
            <a:r>
              <a:rPr lang="ru-RU" sz="1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переданного пакета с электронными образами бланков и форм ППЭ (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статус пакета </a:t>
            </a:r>
            <a:r>
              <a:rPr lang="ru-RU" sz="1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с электронными образами бланков и форм ППЭ 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принимает значение «подтвержден»).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C52174-34F0-47AA-8C35-0C2798FC4E24}"/>
              </a:ext>
            </a:extLst>
          </p:cNvPr>
          <p:cNvSpPr txBox="1"/>
          <p:nvPr/>
        </p:nvSpPr>
        <p:spPr>
          <a:xfrm>
            <a:off x="600614" y="5338395"/>
            <a:ext cx="10984239" cy="71508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Член ГЭК совместно с руководителем ППЭ ещё раз пересчитывают все ВДП с бланками ЕГЭ и упаковывают их для хранения и транспортировки в РЦОИ.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6EBD28-3CB1-4E4C-8FC3-76EC659B4710}"/>
              </a:ext>
            </a:extLst>
          </p:cNvPr>
          <p:cNvSpPr txBox="1"/>
          <p:nvPr/>
        </p:nvSpPr>
        <p:spPr>
          <a:xfrm>
            <a:off x="703557" y="6128562"/>
            <a:ext cx="112724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latin typeface="Century Gothic" panose="020B0502020202020204" pitchFamily="34" charset="0"/>
              </a:rPr>
              <a:t>заполнение в ППЭ и передача в РЦОИ </a:t>
            </a:r>
            <a:r>
              <a:rPr lang="ru-RU" sz="1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журнала о результатах  проведения тренировочного экзамена в ППЭ. </a:t>
            </a:r>
          </a:p>
        </p:txBody>
      </p:sp>
    </p:spTree>
    <p:extLst>
      <p:ext uri="{BB962C8B-B14F-4D97-AF65-F5344CB8AC3E}">
        <p14:creationId xmlns:p14="http://schemas.microsoft.com/office/powerpoint/2010/main" val="789237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B251D7E-DFAE-2373-E4ED-C503FD9847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806D0007-C268-4F91-16AC-28D5E93DA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148" y="36186"/>
            <a:ext cx="3875122" cy="20764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ject 4">
            <a:extLst>
              <a:ext uri="{FF2B5EF4-FFF2-40B4-BE49-F238E27FC236}">
                <a16:creationId xmlns:a16="http://schemas.microsoft.com/office/drawing/2014/main" id="{3BCF2DD1-DAC0-A0E1-8856-E10AD0CC85FB}"/>
              </a:ext>
            </a:extLst>
          </p:cNvPr>
          <p:cNvSpPr txBox="1"/>
          <p:nvPr/>
        </p:nvSpPr>
        <p:spPr>
          <a:xfrm>
            <a:off x="422596" y="3068662"/>
            <a:ext cx="4753879" cy="1661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sz="3600" b="1" dirty="0" err="1">
                <a:solidFill>
                  <a:srgbClr val="002060"/>
                </a:solidFill>
                <a:latin typeface="Century Gothic" panose="020B0502020202020204" pitchFamily="34" charset="0"/>
                <a:cs typeface="UEWPJC+Roboto Bold"/>
              </a:rPr>
              <a:t>Контакт</a:t>
            </a:r>
            <a:r>
              <a:rPr lang="ru-RU" sz="3600" b="1" dirty="0">
                <a:solidFill>
                  <a:srgbClr val="002060"/>
                </a:solidFill>
                <a:latin typeface="Century Gothic" panose="020B0502020202020204" pitchFamily="34" charset="0"/>
                <a:cs typeface="UEWPJC+Roboto Bold"/>
              </a:rPr>
              <a:t>ы РЦОИ </a:t>
            </a:r>
            <a:r>
              <a:rPr lang="ru-RU" sz="3600" dirty="0">
                <a:solidFill>
                  <a:srgbClr val="002060"/>
                </a:solidFill>
                <a:latin typeface="Century Gothic" panose="020B0502020202020204" pitchFamily="34" charset="0"/>
                <a:cs typeface="UEWPJC+Roboto Bold"/>
              </a:rPr>
              <a:t>Республика Калмыкия</a:t>
            </a:r>
            <a:endParaRPr sz="3600" dirty="0">
              <a:solidFill>
                <a:srgbClr val="002060"/>
              </a:solidFill>
              <a:latin typeface="Century Gothic" panose="020B0502020202020204" pitchFamily="34" charset="0"/>
              <a:cs typeface="UEWPJC+Roboto Bold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57654841-5E8E-28CE-F213-E614B2524729}"/>
              </a:ext>
            </a:extLst>
          </p:cNvPr>
          <p:cNvSpPr txBox="1"/>
          <p:nvPr/>
        </p:nvSpPr>
        <p:spPr>
          <a:xfrm>
            <a:off x="5389213" y="1283558"/>
            <a:ext cx="6802787" cy="1785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sz="2800" b="1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САЙТ</a:t>
            </a:r>
            <a:r>
              <a:rPr sz="2800" b="1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:</a:t>
            </a:r>
            <a:r>
              <a:rPr lang="ru-RU" sz="2800" b="1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 </a:t>
            </a:r>
            <a:r>
              <a:rPr sz="2800" b="1" u="sng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COKO08.RU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ru-RU" sz="2800" b="1" spc="419" dirty="0">
              <a:solidFill>
                <a:srgbClr val="002060"/>
              </a:solidFill>
              <a:latin typeface="Century Gothic" panose="020B0502020202020204" pitchFamily="34" charset="0"/>
              <a:cs typeface="ICSILK+Evolventa Bold"/>
            </a:endParaRPr>
          </a:p>
          <a:p>
            <a:r>
              <a:rPr sz="2800" b="1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ЭЛ.ПОЧТА:</a:t>
            </a:r>
            <a:r>
              <a:rPr lang="en-US" sz="2800" b="1" u="sng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COKO08@MAIL.RU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sz="3200" b="1" spc="419" dirty="0">
              <a:solidFill>
                <a:srgbClr val="002060"/>
              </a:solidFill>
              <a:latin typeface="Century Gothic" panose="020B0502020202020204" pitchFamily="34" charset="0"/>
              <a:cs typeface="ICSILK+Evolventa Bold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2BA312C3-FD00-F20A-1D2D-937ECA8DBE2A}"/>
              </a:ext>
            </a:extLst>
          </p:cNvPr>
          <p:cNvSpPr txBox="1"/>
          <p:nvPr/>
        </p:nvSpPr>
        <p:spPr>
          <a:xfrm>
            <a:off x="5323542" y="2644941"/>
            <a:ext cx="6462703" cy="2954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ru-RU" sz="3200" spc="419" dirty="0">
              <a:solidFill>
                <a:srgbClr val="002060"/>
              </a:solidFill>
              <a:latin typeface="Century Gothic" panose="020B0502020202020204" pitchFamily="34" charset="0"/>
              <a:cs typeface="ICSILK+Evolventa Bold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3200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Горячая линия РЦОИ</a:t>
            </a:r>
            <a:r>
              <a:rPr sz="3200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: </a:t>
            </a:r>
            <a:r>
              <a:rPr sz="3200" b="1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8(84722)39090</a:t>
            </a:r>
            <a:endParaRPr lang="ru-RU" sz="3200" b="1" spc="419" dirty="0">
              <a:solidFill>
                <a:srgbClr val="002060"/>
              </a:solidFill>
              <a:latin typeface="Century Gothic" panose="020B0502020202020204" pitchFamily="34" charset="0"/>
              <a:cs typeface="ICSILK+Evolventa Bold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ru-RU" sz="3200" b="1" spc="419" dirty="0">
              <a:solidFill>
                <a:srgbClr val="002060"/>
              </a:solidFill>
              <a:latin typeface="Century Gothic" panose="020B0502020202020204" pitchFamily="34" charset="0"/>
              <a:cs typeface="ICSILK+Evolventa Bold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3200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Техническая поддержка: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u-RU" sz="3200" b="1" spc="419" dirty="0">
                <a:solidFill>
                  <a:srgbClr val="002060"/>
                </a:solidFill>
                <a:latin typeface="Century Gothic" panose="020B0502020202020204" pitchFamily="34" charset="0"/>
                <a:cs typeface="ICSILK+Evolventa Bold"/>
              </a:rPr>
              <a:t>+7 999 259 90 00</a:t>
            </a:r>
          </a:p>
        </p:txBody>
      </p:sp>
    </p:spTree>
    <p:extLst>
      <p:ext uri="{BB962C8B-B14F-4D97-AF65-F5344CB8AC3E}">
        <p14:creationId xmlns:p14="http://schemas.microsoft.com/office/powerpoint/2010/main" val="52290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E866F-5CE9-8AB4-DC53-A86EC61DA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F38F46-CA0D-5470-085F-AFAC9F0B90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8D22B24-3F0E-5C6E-A4A6-513028B10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9753" y="6210933"/>
            <a:ext cx="1017563" cy="5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B15E177-527C-FB6F-3D5D-0359677339C2}"/>
              </a:ext>
            </a:extLst>
          </p:cNvPr>
          <p:cNvSpPr/>
          <p:nvPr/>
        </p:nvSpPr>
        <p:spPr>
          <a:xfrm>
            <a:off x="-247241" y="236929"/>
            <a:ext cx="126864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entury Gothic" panose="020B0502020202020204" pitchFamily="34" charset="0"/>
                <a:ea typeface="Cambria Math" panose="02040503050406030204" pitchFamily="18" charset="0"/>
                <a:cs typeface="Vrinda" panose="020B0502040204020203" pitchFamily="34" charset="0"/>
              </a:rPr>
              <a:t>Нормативные документы о проведении РТМ  в 2024-2025 учебном году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C63588-07F9-4F83-B07B-D68D26F6945E}"/>
              </a:ext>
            </a:extLst>
          </p:cNvPr>
          <p:cNvSpPr txBox="1"/>
          <p:nvPr/>
        </p:nvSpPr>
        <p:spPr>
          <a:xfrm>
            <a:off x="8703179" y="5376191"/>
            <a:ext cx="294791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Регламент проведения региональных тренировочных мероприятий с целью обучения работников ППЭ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(доступен </a:t>
            </a: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на сайте ФГБУ «ФЦТ»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в разделе </a:t>
            </a:r>
            <a:r>
              <a:rPr kumimoji="0" lang="ru-RU" sz="10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тренировки и апробации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а так же на сайте </a:t>
            </a:r>
            <a:r>
              <a:rPr kumimoji="0" lang="en-US" sz="10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coko08.ru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4F121EE-2F6F-4B66-82E5-325C0D736B1E}"/>
              </a:ext>
            </a:extLst>
          </p:cNvPr>
          <p:cNvSpPr txBox="1"/>
          <p:nvPr/>
        </p:nvSpPr>
        <p:spPr>
          <a:xfrm>
            <a:off x="977774" y="5540722"/>
            <a:ext cx="34340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Century Gothic" panose="020B0502020202020204" pitchFamily="34" charset="0"/>
              </a:rPr>
              <a:t>Приказ </a:t>
            </a:r>
            <a:r>
              <a:rPr lang="ru-RU" sz="1100" dirty="0" err="1">
                <a:latin typeface="Century Gothic" panose="020B0502020202020204" pitchFamily="34" charset="0"/>
              </a:rPr>
              <a:t>МОиН</a:t>
            </a:r>
            <a:r>
              <a:rPr lang="ru-RU" sz="1100" dirty="0">
                <a:latin typeface="Century Gothic" panose="020B0502020202020204" pitchFamily="34" charset="0"/>
              </a:rPr>
              <a:t> РК № 311 от 10.03.2025 г. </a:t>
            </a:r>
          </a:p>
          <a:p>
            <a:pPr algn="ctr"/>
            <a:r>
              <a:rPr lang="ru-RU" sz="1100" b="1" dirty="0">
                <a:latin typeface="Century Gothic" panose="020B0502020202020204" pitchFamily="34" charset="0"/>
              </a:rPr>
              <a:t>«О проведении регионального тренировочного мероприятия по образовательным программам СОО без участия обучающихся 11 классов ОО РК 18.03.2025 года»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C979E3C5-9D51-5AC2-019F-62313BFA5D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28696" y="1186182"/>
            <a:ext cx="2922401" cy="416689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65D3E5E-80B8-0F4B-95E3-BAB6DD8E28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0475" y="1209297"/>
            <a:ext cx="2827121" cy="425921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FC0DE2F-4805-41C7-9DE9-BC0FD322841B}"/>
              </a:ext>
            </a:extLst>
          </p:cNvPr>
          <p:cNvSpPr txBox="1"/>
          <p:nvPr/>
        </p:nvSpPr>
        <p:spPr>
          <a:xfrm>
            <a:off x="5120475" y="5418657"/>
            <a:ext cx="2947918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Регламент проведения всероссийского тренировочного мероприятия 05 марта 2025 года</a:t>
            </a:r>
          </a:p>
          <a:p>
            <a:pPr algn="ctr"/>
            <a:r>
              <a:rPr lang="ru-RU" sz="1000" dirty="0">
                <a:solidFill>
                  <a:srgbClr val="000000"/>
                </a:solidFill>
                <a:latin typeface="Century Gothic" panose="020B0502020202020204" pitchFamily="34" charset="0"/>
              </a:rPr>
              <a:t>(доступен на сайте ФГБУ «ФЦТ» в разделе тренировки и апробации, </a:t>
            </a:r>
          </a:p>
          <a:p>
            <a:pPr algn="ctr"/>
            <a:r>
              <a:rPr lang="ru-RU" sz="1000" dirty="0">
                <a:solidFill>
                  <a:srgbClr val="000000"/>
                </a:solidFill>
                <a:latin typeface="Century Gothic" panose="020B0502020202020204" pitchFamily="34" charset="0"/>
              </a:rPr>
              <a:t>а так же на сайте </a:t>
            </a:r>
            <a:r>
              <a:rPr lang="ru-RU" sz="10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coko08.ru</a:t>
            </a:r>
            <a:r>
              <a:rPr lang="ru-RU" sz="1000" dirty="0">
                <a:solidFill>
                  <a:srgbClr val="000000"/>
                </a:solidFill>
                <a:latin typeface="Century Gothic" panose="020B0502020202020204" pitchFamily="34" charset="0"/>
              </a:rPr>
              <a:t>)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F94BC8B-BE25-5B92-7A0A-50D44D0941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5497" y="1209297"/>
            <a:ext cx="2928619" cy="416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66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E866F-5CE9-8AB4-DC53-A86EC61DA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F38F46-CA0D-5470-085F-AFAC9F0B90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8D22B24-3F0E-5C6E-A4A6-513028B10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7581" y="5379868"/>
            <a:ext cx="2180183" cy="1160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ADDEB3-D2D3-DA3C-D595-8DC7C86A2F90}"/>
              </a:ext>
            </a:extLst>
          </p:cNvPr>
          <p:cNvSpPr txBox="1"/>
          <p:nvPr/>
        </p:nvSpPr>
        <p:spPr>
          <a:xfrm>
            <a:off x="923924" y="676274"/>
            <a:ext cx="1051559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8288" algn="ctr"/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mbria Math" panose="02040503050406030204" pitchFamily="18" charset="0"/>
              </a:rPr>
              <a:t>Цель проведения тренировочного мероприятия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mbria Math" panose="02040503050406030204" pitchFamily="18" charset="0"/>
              </a:rPr>
              <a:t>-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mbria Math" panose="02040503050406030204" pitchFamily="18" charset="0"/>
              </a:rPr>
              <a:t>апробация Программного комплекса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mbria Math" panose="02040503050406030204" pitchFamily="18" charset="0"/>
              </a:rPr>
              <a:t> для проведения ГИА в ППЭ и отработка организационных и технологических процедур, осуществляемых при проведении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Cambria Math" panose="02040503050406030204" pitchFamily="18" charset="0"/>
              </a:rPr>
              <a:t>ЕГЭ с применением технологий доставки ЭМ по сети «Интернет» и сканирования в аудиториях</a:t>
            </a:r>
          </a:p>
          <a:p>
            <a:pPr indent="268288"/>
            <a:endParaRPr lang="ru-RU" sz="36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915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E866F-5CE9-8AB4-DC53-A86EC61DA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F38F46-CA0D-5470-085F-AFAC9F0B90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8D22B24-3F0E-5C6E-A4A6-513028B10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7581" y="5379868"/>
            <a:ext cx="2180183" cy="1160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ADDEB3-D2D3-DA3C-D595-8DC7C86A2F90}"/>
              </a:ext>
            </a:extLst>
          </p:cNvPr>
          <p:cNvSpPr txBox="1"/>
          <p:nvPr/>
        </p:nvSpPr>
        <p:spPr>
          <a:xfrm>
            <a:off x="923924" y="676274"/>
            <a:ext cx="10515599" cy="50449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9135" algn="ctr"/>
            <a:r>
              <a:rPr lang="ru-RU" sz="3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Проведение</a:t>
            </a:r>
            <a:r>
              <a:rPr lang="ru-RU" sz="3200" b="1" spc="-2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3200" b="1" spc="-25" dirty="0">
                <a:latin typeface="Century Gothic" panose="020B0502020202020204" pitchFamily="34" charset="0"/>
                <a:ea typeface="Times New Roman" panose="02020603050405020304" pitchFamily="18" charset="0"/>
              </a:rPr>
              <a:t>Р</a:t>
            </a:r>
            <a:r>
              <a:rPr lang="ru-RU" sz="3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ТМ</a:t>
            </a:r>
            <a:r>
              <a:rPr lang="ru-RU" sz="3200" b="1" spc="-2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 </a:t>
            </a:r>
            <a:r>
              <a:rPr lang="ru-RU" sz="32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предназначено:</a:t>
            </a:r>
          </a:p>
          <a:p>
            <a:pPr marL="699135" algn="ctr"/>
            <a:endParaRPr lang="ru-RU" sz="3200" b="1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342900" marR="221615" lvl="0" indent="-342900">
              <a:spcBef>
                <a:spcPts val="695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Char char="–"/>
              <a:tabLst>
                <a:tab pos="880745" algn="l"/>
              </a:tabLst>
            </a:pP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для  </a:t>
            </a:r>
            <a:r>
              <a:rPr lang="ru-RU" sz="2800" spc="8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обучения   </a:t>
            </a:r>
            <a:r>
              <a:rPr lang="ru-RU" sz="2800" spc="7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работников   </a:t>
            </a:r>
            <a:r>
              <a:rPr lang="ru-RU" sz="2800" spc="6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ППЭ   </a:t>
            </a:r>
            <a:r>
              <a:rPr lang="ru-RU" sz="2800" spc="7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технологиям   </a:t>
            </a:r>
            <a:r>
              <a:rPr lang="ru-RU" sz="2800" spc="7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проведения   </a:t>
            </a:r>
            <a:r>
              <a:rPr lang="ru-RU" sz="2800" spc="6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экзаменов   </a:t>
            </a:r>
            <a:r>
              <a:rPr lang="ru-RU" sz="2800" spc="8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   </a:t>
            </a:r>
            <a:r>
              <a:rPr lang="ru-RU" sz="2800" spc="7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ППЭ</a:t>
            </a:r>
            <a:r>
              <a:rPr lang="ru-RU" sz="2800" spc="-29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</a:t>
            </a:r>
            <a:r>
              <a:rPr lang="ru-RU" sz="2800" spc="-1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использованием</a:t>
            </a:r>
            <a:r>
              <a:rPr lang="ru-RU" sz="2800" spc="-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специального ПО;</a:t>
            </a:r>
          </a:p>
          <a:p>
            <a:pPr marL="342900" marR="224155" lvl="0" indent="-342900">
              <a:buSzPts val="1200"/>
              <a:buFont typeface="Times New Roman" panose="02020603050405020304" pitchFamily="18" charset="0"/>
              <a:buChar char="–"/>
              <a:tabLst>
                <a:tab pos="880745" algn="l"/>
              </a:tabLst>
            </a:pP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определения технической готовности аудиторий и штаба ППЭ для применения в них</a:t>
            </a:r>
            <a:r>
              <a:rPr lang="ru-RU" sz="2800" spc="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технологий</a:t>
            </a:r>
            <a:r>
              <a:rPr lang="ru-RU" sz="2800" spc="-1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проведения</a:t>
            </a:r>
            <a:r>
              <a:rPr lang="ru-RU" sz="2800" spc="-1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экзаменов;</a:t>
            </a:r>
          </a:p>
          <a:p>
            <a:pPr marL="342900" marR="223520" lvl="0" indent="-342900">
              <a:buSzPts val="1200"/>
              <a:buFont typeface="Times New Roman" panose="02020603050405020304" pitchFamily="18" charset="0"/>
              <a:buChar char="–"/>
              <a:tabLst>
                <a:tab pos="880745" algn="l"/>
              </a:tabLst>
            </a:pP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определения работоспособности </a:t>
            </a:r>
            <a:r>
              <a:rPr lang="ru-RU" sz="2800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криптосредств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(токенов членов ГЭК), предназначенных</a:t>
            </a:r>
            <a:r>
              <a:rPr lang="ru-RU" sz="2800" spc="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для</a:t>
            </a:r>
            <a:r>
              <a:rPr lang="ru-RU" sz="2800" spc="-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проведения экзамена.</a:t>
            </a:r>
          </a:p>
        </p:txBody>
      </p:sp>
    </p:spTree>
    <p:extLst>
      <p:ext uri="{BB962C8B-B14F-4D97-AF65-F5344CB8AC3E}">
        <p14:creationId xmlns:p14="http://schemas.microsoft.com/office/powerpoint/2010/main" val="217971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E866F-5CE9-8AB4-DC53-A86EC61DA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" name="Объект 16">
            <a:extLst>
              <a:ext uri="{FF2B5EF4-FFF2-40B4-BE49-F238E27FC236}">
                <a16:creationId xmlns:a16="http://schemas.microsoft.com/office/drawing/2014/main" id="{B493FA7A-1A2A-145F-C48E-A7C1AAE5FE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73"/>
          <a:stretch/>
        </p:blipFill>
        <p:spPr>
          <a:xfrm>
            <a:off x="10277121" y="63189"/>
            <a:ext cx="1010124" cy="916341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F38F46-CA0D-5470-085F-AFAC9F0B90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78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8D22B24-3F0E-5C6E-A4A6-513028B10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16" y="-15623"/>
            <a:ext cx="1879363" cy="107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B17C3C-1E7D-9845-326C-3680EE063E59}"/>
              </a:ext>
            </a:extLst>
          </p:cNvPr>
          <p:cNvSpPr txBox="1"/>
          <p:nvPr/>
        </p:nvSpPr>
        <p:spPr>
          <a:xfrm>
            <a:off x="687498" y="133144"/>
            <a:ext cx="10704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РЕГИОНАЛЬНОЕ ТРЕНИРОВОЧНОЕ МЕРОПРИЯТИЕ 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18.03.2025 г.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3D95EA-6DCC-DF43-E5E9-45A179981467}"/>
              </a:ext>
            </a:extLst>
          </p:cNvPr>
          <p:cNvSpPr txBox="1"/>
          <p:nvPr/>
        </p:nvSpPr>
        <p:spPr>
          <a:xfrm>
            <a:off x="324016" y="936636"/>
            <a:ext cx="11734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Century Gothic" panose="020B0502020202020204" pitchFamily="34" charset="0"/>
              </a:rPr>
              <a:t>ЛИТЕРАТУРА: ППЭ 15, 109 аудиторий</a:t>
            </a:r>
          </a:p>
          <a:p>
            <a:pPr algn="ctr"/>
            <a:r>
              <a:rPr lang="ru-RU" sz="2200" b="1" dirty="0">
                <a:latin typeface="Century Gothic" panose="020B0502020202020204" pitchFamily="34" charset="0"/>
              </a:rPr>
              <a:t> 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A99A1E5-A598-4FA3-9785-CA4B048B3E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621664"/>
              </p:ext>
            </p:extLst>
          </p:nvPr>
        </p:nvGraphicFramePr>
        <p:xfrm>
          <a:off x="855454" y="1358020"/>
          <a:ext cx="9518872" cy="5198873"/>
        </p:xfrm>
        <a:graphic>
          <a:graphicData uri="http://schemas.openxmlformats.org/drawingml/2006/table">
            <a:tbl>
              <a:tblPr/>
              <a:tblGrid>
                <a:gridCol w="587785">
                  <a:extLst>
                    <a:ext uri="{9D8B030D-6E8A-4147-A177-3AD203B41FA5}">
                      <a16:colId xmlns:a16="http://schemas.microsoft.com/office/drawing/2014/main" val="1962709164"/>
                    </a:ext>
                  </a:extLst>
                </a:gridCol>
                <a:gridCol w="5231990">
                  <a:extLst>
                    <a:ext uri="{9D8B030D-6E8A-4147-A177-3AD203B41FA5}">
                      <a16:colId xmlns:a16="http://schemas.microsoft.com/office/drawing/2014/main" val="4019544950"/>
                    </a:ext>
                  </a:extLst>
                </a:gridCol>
                <a:gridCol w="2707786">
                  <a:extLst>
                    <a:ext uri="{9D8B030D-6E8A-4147-A177-3AD203B41FA5}">
                      <a16:colId xmlns:a16="http://schemas.microsoft.com/office/drawing/2014/main" val="820083853"/>
                    </a:ext>
                  </a:extLst>
                </a:gridCol>
                <a:gridCol w="991311">
                  <a:extLst>
                    <a:ext uri="{9D8B030D-6E8A-4147-A177-3AD203B41FA5}">
                      <a16:colId xmlns:a16="http://schemas.microsoft.com/office/drawing/2014/main" val="10062965"/>
                    </a:ext>
                  </a:extLst>
                </a:gridCol>
              </a:tblGrid>
              <a:tr h="6096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Код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Наименование ППЭ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Предмет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Количество  аудиторий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896647"/>
                  </a:ext>
                </a:extLst>
              </a:tr>
              <a:tr h="4079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055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МБОУ «КЭГ имени Зая-Пандиты»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Английский язык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010560"/>
                  </a:ext>
                </a:extLst>
              </a:tr>
              <a:tr h="1749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МБОУ «СОШ №21 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734224"/>
                  </a:ext>
                </a:extLst>
              </a:tr>
              <a:tr h="17491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036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МБОУ «СОШ № 4»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243108"/>
                  </a:ext>
                </a:extLst>
              </a:tr>
              <a:tr h="3692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001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"БЦСОШ №1"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935082"/>
                  </a:ext>
                </a:extLst>
              </a:tr>
              <a:tr h="3498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003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МКОУ "</a:t>
                      </a:r>
                      <a:r>
                        <a:rPr lang="ru-RU" sz="1200" b="1" dirty="0" err="1">
                          <a:latin typeface="Century Gothic" panose="020B0502020202020204" pitchFamily="34" charset="0"/>
                        </a:rPr>
                        <a:t>Цаганаманская</a:t>
                      </a:r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 СОШ №2" 	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483178"/>
                  </a:ext>
                </a:extLst>
              </a:tr>
              <a:tr h="3498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018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МКОУ "Комсомольская  гимназия им. </a:t>
                      </a:r>
                      <a:r>
                        <a:rPr kumimoji="0" lang="ru-RU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Б.Басангова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"</a:t>
                      </a:r>
                      <a:endParaRPr lang="ru-RU" sz="8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590936"/>
                  </a:ext>
                </a:extLst>
              </a:tr>
              <a:tr h="3304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022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"Садовская СОШ № 2 имени Д.А.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Маковкина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106829"/>
                  </a:ext>
                </a:extLst>
              </a:tr>
              <a:tr h="2818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023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МОБУ "Троицкая СОШ"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431813"/>
                  </a:ext>
                </a:extLst>
              </a:tr>
              <a:tr h="2720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028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МКОУ"ЯСОШ им. В.А. Панченко"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291917"/>
                  </a:ext>
                </a:extLst>
              </a:tr>
              <a:tr h="3820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029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"Кетченеровская многопрофильная гимназия им. Х.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Косиева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338595"/>
                  </a:ext>
                </a:extLst>
              </a:tr>
              <a:tr h="2720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031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МБОУ "Ики-Бурульская СОШ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им.А.Пюрбеева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6781784"/>
                  </a:ext>
                </a:extLst>
              </a:tr>
              <a:tr h="2720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035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"Лаганская СОШ №4 им.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Джамбинова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З.Э."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562320"/>
                  </a:ext>
                </a:extLst>
              </a:tr>
              <a:tr h="2720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041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"ГМГ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им.Б.Б.Городовикова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805864"/>
                  </a:ext>
                </a:extLst>
              </a:tr>
              <a:tr h="2720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071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Тундутовская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СОШ имени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Т.И.Черткова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"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588441"/>
                  </a:ext>
                </a:extLst>
              </a:tr>
              <a:tr h="2720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079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МКОУ "Яшкульская СОШ им. гвардии майора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С.В.Санчирова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"</a:t>
                      </a:r>
                    </a:p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Английский язык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692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156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CA1EEC-5816-908C-4E0C-B34067A05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979BB-51B0-A416-3B4A-55E9DFD8C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" name="Объект 16">
            <a:extLst>
              <a:ext uri="{FF2B5EF4-FFF2-40B4-BE49-F238E27FC236}">
                <a16:creationId xmlns:a16="http://schemas.microsoft.com/office/drawing/2014/main" id="{5FA66E17-D4ED-F7EF-E469-1E408EE991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73"/>
          <a:stretch/>
        </p:blipFill>
        <p:spPr>
          <a:xfrm>
            <a:off x="10277121" y="63189"/>
            <a:ext cx="1010124" cy="916341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F51CA19-3BCE-3307-42F1-187BD21CFB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099" y="44714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18B53B11-145C-3320-9873-7E8609FA0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16" y="-15623"/>
            <a:ext cx="1879363" cy="107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5CF8BB-7260-1CF1-0C96-22602D29C272}"/>
              </a:ext>
            </a:extLst>
          </p:cNvPr>
          <p:cNvSpPr txBox="1"/>
          <p:nvPr/>
        </p:nvSpPr>
        <p:spPr>
          <a:xfrm>
            <a:off x="687498" y="133144"/>
            <a:ext cx="10704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РЕГИОНАЛЬНОЕ ТРЕНИРОВОЧНОЕ МЕРОПРИЯТИЕ </a:t>
            </a:r>
          </a:p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18.03.2025 г.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6D7188-6556-5F52-A817-BF009E8182EC}"/>
              </a:ext>
            </a:extLst>
          </p:cNvPr>
          <p:cNvSpPr txBox="1"/>
          <p:nvPr/>
        </p:nvSpPr>
        <p:spPr>
          <a:xfrm>
            <a:off x="-112197" y="1177937"/>
            <a:ext cx="123041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Century Gothic" panose="020B0502020202020204" pitchFamily="34" charset="0"/>
              </a:rPr>
              <a:t>АНГЛИЙСКИЙ ЯЗЫК (устная часть) – 2 ППЭ,  аудиторий проведения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AADA4AF4-48B2-C134-A95C-588A68AAC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370184"/>
              </p:ext>
            </p:extLst>
          </p:nvPr>
        </p:nvGraphicFramePr>
        <p:xfrm>
          <a:off x="838198" y="1922669"/>
          <a:ext cx="9569694" cy="3102091"/>
        </p:xfrm>
        <a:graphic>
          <a:graphicData uri="http://schemas.openxmlformats.org/drawingml/2006/table">
            <a:tbl>
              <a:tblPr/>
              <a:tblGrid>
                <a:gridCol w="542079">
                  <a:extLst>
                    <a:ext uri="{9D8B030D-6E8A-4147-A177-3AD203B41FA5}">
                      <a16:colId xmlns:a16="http://schemas.microsoft.com/office/drawing/2014/main" val="1962709164"/>
                    </a:ext>
                  </a:extLst>
                </a:gridCol>
                <a:gridCol w="4227412">
                  <a:extLst>
                    <a:ext uri="{9D8B030D-6E8A-4147-A177-3AD203B41FA5}">
                      <a16:colId xmlns:a16="http://schemas.microsoft.com/office/drawing/2014/main" val="4019544950"/>
                    </a:ext>
                  </a:extLst>
                </a:gridCol>
                <a:gridCol w="2732699">
                  <a:extLst>
                    <a:ext uri="{9D8B030D-6E8A-4147-A177-3AD203B41FA5}">
                      <a16:colId xmlns:a16="http://schemas.microsoft.com/office/drawing/2014/main" val="820083853"/>
                    </a:ext>
                  </a:extLst>
                </a:gridCol>
                <a:gridCol w="2067504">
                  <a:extLst>
                    <a:ext uri="{9D8B030D-6E8A-4147-A177-3AD203B41FA5}">
                      <a16:colId xmlns:a16="http://schemas.microsoft.com/office/drawing/2014/main" val="10062965"/>
                    </a:ext>
                  </a:extLst>
                </a:gridCol>
              </a:tblGrid>
              <a:tr h="8306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Код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Наименование ППЭ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Предмет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Количество  аудиторий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896647"/>
                  </a:ext>
                </a:extLst>
              </a:tr>
              <a:tr h="6424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008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МБОУ «РНГ им. преподобного </a:t>
                      </a:r>
                      <a:r>
                        <a:rPr lang="ru-RU" sz="1200" b="1" dirty="0" err="1">
                          <a:latin typeface="Century Gothic" panose="020B0502020202020204" pitchFamily="34" charset="0"/>
                        </a:rPr>
                        <a:t>С.Радонежского</a:t>
                      </a:r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Английский язык (устный)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010560"/>
                  </a:ext>
                </a:extLst>
              </a:tr>
              <a:tr h="6182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010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МБОУ «СОШ № 18 </a:t>
                      </a:r>
                      <a:r>
                        <a:rPr lang="ru-RU" sz="1200" b="1" dirty="0" err="1">
                          <a:latin typeface="Century Gothic" panose="020B0502020202020204" pitchFamily="34" charset="0"/>
                        </a:rPr>
                        <a:t>им.Б.Б.Городовикова</a:t>
                      </a:r>
                      <a:r>
                        <a:rPr lang="ru-RU" sz="1200" b="1" dirty="0">
                          <a:latin typeface="Century Gothic" panose="020B0502020202020204" pitchFamily="34" charset="0"/>
                        </a:rPr>
                        <a:t>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Английский язык (устный)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734224"/>
                  </a:ext>
                </a:extLst>
              </a:tr>
              <a:tr h="1010731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95" marR="8695" marT="8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935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244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702CFA-61E7-487C-BB65-9F29439E2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77BF2E-7D96-D388-C5EA-A204ACCCB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9166B6A-3D82-AB34-3B63-82066E7018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3FB49E0-EA29-C4B0-D7A3-DED5D97CB4DC}"/>
              </a:ext>
            </a:extLst>
          </p:cNvPr>
          <p:cNvSpPr txBox="1"/>
          <p:nvPr/>
        </p:nvSpPr>
        <p:spPr>
          <a:xfrm>
            <a:off x="1163463" y="570484"/>
            <a:ext cx="10010775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Century Gothic" panose="020B0502020202020204" pitchFamily="34" charset="0"/>
              </a:rPr>
              <a:t>Всего участников 270</a:t>
            </a:r>
          </a:p>
          <a:p>
            <a:pPr algn="just"/>
            <a:r>
              <a:rPr lang="ru-RU" sz="3200" b="1" dirty="0">
                <a:latin typeface="Century Gothic" panose="020B0502020202020204" pitchFamily="34" charset="0"/>
              </a:rPr>
              <a:t>Общее количество работников ППЭ:  596</a:t>
            </a:r>
          </a:p>
          <a:p>
            <a:r>
              <a:rPr lang="ru-RU" sz="3200" dirty="0">
                <a:latin typeface="Century Gothic" panose="020B0502020202020204" pitchFamily="34" charset="0"/>
              </a:rPr>
              <a:t>Члены ГЭК </a:t>
            </a:r>
            <a:r>
              <a:rPr lang="ru-RU" sz="3200" b="1" dirty="0">
                <a:latin typeface="Century Gothic" panose="020B0502020202020204" pitchFamily="34" charset="0"/>
              </a:rPr>
              <a:t>51</a:t>
            </a:r>
          </a:p>
          <a:p>
            <a:endParaRPr lang="ru-RU" sz="3200" b="1" dirty="0">
              <a:latin typeface="Century Gothic" panose="020B0502020202020204" pitchFamily="34" charset="0"/>
            </a:endParaRPr>
          </a:p>
          <a:p>
            <a:r>
              <a:rPr lang="ru-RU" sz="3200" dirty="0">
                <a:latin typeface="Century Gothic" panose="020B0502020202020204" pitchFamily="34" charset="0"/>
              </a:rPr>
              <a:t>Руководитель ППЭ </a:t>
            </a:r>
            <a:r>
              <a:rPr lang="ru-RU" sz="3200" b="1" dirty="0">
                <a:latin typeface="Century Gothic" panose="020B0502020202020204" pitchFamily="34" charset="0"/>
              </a:rPr>
              <a:t>17</a:t>
            </a:r>
          </a:p>
          <a:p>
            <a:endParaRPr lang="ru-RU" sz="3200" b="1" dirty="0">
              <a:latin typeface="Century Gothic" panose="020B0502020202020204" pitchFamily="34" charset="0"/>
            </a:endParaRPr>
          </a:p>
          <a:p>
            <a:r>
              <a:rPr lang="ru-RU" sz="3200" dirty="0">
                <a:latin typeface="Century Gothic" panose="020B0502020202020204" pitchFamily="34" charset="0"/>
              </a:rPr>
              <a:t>Технические специалисты </a:t>
            </a:r>
            <a:r>
              <a:rPr lang="ru-RU" sz="3200" b="1" dirty="0">
                <a:latin typeface="Century Gothic" panose="020B0502020202020204" pitchFamily="34" charset="0"/>
              </a:rPr>
              <a:t>53</a:t>
            </a:r>
          </a:p>
          <a:p>
            <a:endParaRPr lang="ru-RU" sz="3200" b="1" dirty="0">
              <a:latin typeface="Century Gothic" panose="020B0502020202020204" pitchFamily="34" charset="0"/>
            </a:endParaRPr>
          </a:p>
          <a:p>
            <a:r>
              <a:rPr lang="ru-RU" sz="3200" dirty="0">
                <a:latin typeface="Century Gothic" panose="020B0502020202020204" pitchFamily="34" charset="0"/>
              </a:rPr>
              <a:t>Организаторы в аудитории </a:t>
            </a:r>
            <a:r>
              <a:rPr lang="ru-RU" sz="3200" b="1" dirty="0">
                <a:latin typeface="Century Gothic" panose="020B0502020202020204" pitchFamily="34" charset="0"/>
              </a:rPr>
              <a:t>347</a:t>
            </a:r>
          </a:p>
          <a:p>
            <a:endParaRPr lang="ru-RU" sz="3200" b="1" dirty="0">
              <a:latin typeface="Century Gothic" panose="020B0502020202020204" pitchFamily="34" charset="0"/>
            </a:endParaRPr>
          </a:p>
          <a:p>
            <a:r>
              <a:rPr lang="ru-RU" sz="3200" dirty="0">
                <a:latin typeface="Century Gothic" panose="020B0502020202020204" pitchFamily="34" charset="0"/>
              </a:rPr>
              <a:t>Организаторы вне аудитории </a:t>
            </a:r>
            <a:r>
              <a:rPr lang="ru-RU" sz="3200" b="1" dirty="0">
                <a:latin typeface="Century Gothic" panose="020B0502020202020204" pitchFamily="34" charset="0"/>
              </a:rPr>
              <a:t>128</a:t>
            </a:r>
          </a:p>
          <a:p>
            <a:endParaRPr lang="ru-RU" sz="3200" b="1" dirty="0">
              <a:latin typeface="Century Gothic" panose="020B0502020202020204" pitchFamily="34" charset="0"/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0C8584C6-1FBF-541B-CB11-86F149338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1049" y="5411129"/>
            <a:ext cx="2180183" cy="1160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0718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E866F-5CE9-8AB4-DC53-A86EC61DA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4F38F46-CA0D-5470-085F-AFAC9F0B90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58D22B24-3F0E-5C6E-A4A6-513028B10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409" y="-13176"/>
            <a:ext cx="2180183" cy="1160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CC78F1E-7DC9-5114-A615-CF945FAAB02D}"/>
              </a:ext>
            </a:extLst>
          </p:cNvPr>
          <p:cNvSpPr txBox="1"/>
          <p:nvPr/>
        </p:nvSpPr>
        <p:spPr>
          <a:xfrm>
            <a:off x="1492164" y="47991"/>
            <a:ext cx="10515600" cy="12861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8920" marR="220980" indent="449580" algn="just">
              <a:lnSpc>
                <a:spcPct val="150000"/>
              </a:lnSpc>
              <a:spcBef>
                <a:spcPts val="835"/>
              </a:spcBef>
              <a:spcAft>
                <a:spcPts val="0"/>
              </a:spcAft>
            </a:pP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Порядок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проведения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РТМ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полностью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соответствует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порядку</a:t>
            </a:r>
            <a:r>
              <a:rPr lang="ru-RU" sz="1800" b="1" spc="3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800" b="1" spc="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 проведения штатных экзаменов за исключением отдельных особенностей, которые приведены</a:t>
            </a:r>
            <a:r>
              <a:rPr lang="ru-RU" sz="1800" b="1" spc="5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ниже: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2879D-864B-EB83-BDF5-82D1C4263DA4}"/>
              </a:ext>
            </a:extLst>
          </p:cNvPr>
          <p:cNvSpPr txBox="1"/>
          <p:nvPr/>
        </p:nvSpPr>
        <p:spPr>
          <a:xfrm>
            <a:off x="497347" y="1277665"/>
            <a:ext cx="10990770" cy="188271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R="223520" lvl="0" algn="just">
              <a:lnSpc>
                <a:spcPct val="150000"/>
              </a:lnSpc>
              <a:buSzPts val="1200"/>
              <a:tabLst>
                <a:tab pos="880745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 системе мониторинга готовности ППЭ (тренировочная версия)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учитываются факты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скачивания ключа, передачи статусов, актов технической готовности и журналов работы станций,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авторизации</a:t>
            </a:r>
            <a:r>
              <a:rPr lang="ru-RU" sz="1800" spc="-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на</a:t>
            </a:r>
            <a:r>
              <a:rPr lang="ru-RU" sz="1800" spc="-1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тренировочную</a:t>
            </a:r>
            <a:r>
              <a:rPr lang="ru-RU" sz="1800" spc="-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дату</a:t>
            </a:r>
            <a:r>
              <a:rPr lang="ru-RU" sz="1800" spc="-2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без</a:t>
            </a:r>
            <a:r>
              <a:rPr lang="ru-RU" sz="1800" spc="-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индикации</a:t>
            </a:r>
            <a:r>
              <a:rPr lang="ru-RU" sz="1800" spc="-1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нарушения регламентных сроков;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775864-8505-6F8B-A96E-B492ABB03CDC}"/>
              </a:ext>
            </a:extLst>
          </p:cNvPr>
          <p:cNvSpPr txBox="1"/>
          <p:nvPr/>
        </p:nvSpPr>
        <p:spPr>
          <a:xfrm>
            <a:off x="503878" y="3541695"/>
            <a:ext cx="10984239" cy="14230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48920" marR="220980" indent="449580">
              <a:lnSpc>
                <a:spcPct val="150000"/>
              </a:lnSpc>
              <a:spcBef>
                <a:spcPts val="835"/>
              </a:spcBef>
              <a:spcAft>
                <a:spcPts val="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для авторизации членов ГЭК, передачи статусов, актов и журналов, ЭМ, а также для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получения основных и резервных ключей доступа к ЭМ используется ЛК ППЭ (тренировочная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версия);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F00186-7E1C-AB06-D924-01510BA90330}"/>
              </a:ext>
            </a:extLst>
          </p:cNvPr>
          <p:cNvSpPr txBox="1"/>
          <p:nvPr/>
        </p:nvSpPr>
        <p:spPr>
          <a:xfrm>
            <a:off x="607143" y="5346024"/>
            <a:ext cx="10984239" cy="9633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R="219710" lvl="0" algn="just">
              <a:lnSpc>
                <a:spcPct val="150000"/>
              </a:lnSpc>
              <a:buSzPts val="1200"/>
              <a:tabLst>
                <a:tab pos="880745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ПО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«Станция</a:t>
            </a:r>
            <a:r>
              <a:rPr lang="ru-RU" sz="1800" b="1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печати»</a:t>
            </a:r>
            <a:r>
              <a:rPr lang="ru-RU" sz="1800" b="1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для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тренировки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следует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выбирать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предмет,</a:t>
            </a:r>
            <a:r>
              <a:rPr lang="ru-RU" sz="1800" spc="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соответствующий</a:t>
            </a:r>
            <a:r>
              <a:rPr lang="ru-RU" sz="1800" spc="-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ЭМ,</a:t>
            </a:r>
            <a:r>
              <a:rPr lang="ru-RU" sz="1800" spc="-5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</a:t>
            </a:r>
            <a:r>
              <a:rPr lang="ru-RU" sz="1800" spc="1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запланированную </a:t>
            </a:r>
            <a:r>
              <a:rPr lang="ru-RU" sz="18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дату</a:t>
            </a:r>
            <a:r>
              <a:rPr lang="ru-RU" sz="1800" spc="-2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180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РТМ.</a:t>
            </a:r>
            <a:endParaRPr lang="ru-RU" sz="1800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536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8C4F10-7B83-46C9-AB91-0AC34F21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01" y="404801"/>
            <a:ext cx="11076753" cy="1217523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1F132E-9B1A-4DC6-8C7F-D658DD4D5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801" y="1865301"/>
            <a:ext cx="11076753" cy="3996682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04063D-44C9-4A29-9B45-0EC4E60BFF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23434A-4EC5-432A-98FB-64DFAB8AE7AC}"/>
              </a:ext>
            </a:extLst>
          </p:cNvPr>
          <p:cNvSpPr txBox="1"/>
          <p:nvPr/>
        </p:nvSpPr>
        <p:spPr>
          <a:xfrm>
            <a:off x="641428" y="332005"/>
            <a:ext cx="10990771" cy="132802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В случае неявки распределенных в ППЭ работников ППЭ руководителем ППЭ</a:t>
            </a:r>
            <a:b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проводится замена работников ППЭ в соответствии с формой ППЭ-19 «Контроль изменения состава работников в день экзамена». Замена работников ППЭ проводится только 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из числа работников, распределенных в данный ППЭ в день экзамена.</a:t>
            </a:r>
            <a:r>
              <a:rPr lang="ru-RU" b="1" i="1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9AF222-CC65-4A60-A840-4A99F944A6D3}"/>
              </a:ext>
            </a:extLst>
          </p:cNvPr>
          <p:cNvSpPr txBox="1"/>
          <p:nvPr/>
        </p:nvSpPr>
        <p:spPr>
          <a:xfrm>
            <a:off x="600612" y="1864870"/>
            <a:ext cx="10990770" cy="132802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Член ГЭК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присутствует при организации входа участников экзаменов в ППЭ</a:t>
            </a:r>
            <a:b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</a:br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осуществляет контроль за соблюдением требований Порядка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в том числе осуществляет контроль за организацией сдачи иных вещей в специально выделенном месте для хранения личных вещей участников экзаменов,</a:t>
            </a: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расположенном до входа в ППЭ.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F9D79A-FD50-485A-9A15-468385C6D8A0}"/>
              </a:ext>
            </a:extLst>
          </p:cNvPr>
          <p:cNvSpPr txBox="1"/>
          <p:nvPr/>
        </p:nvSpPr>
        <p:spPr>
          <a:xfrm>
            <a:off x="600613" y="3251928"/>
            <a:ext cx="10990769" cy="163449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800" b="1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Ответственный организатор в аудитории, </a:t>
            </a:r>
            <a:r>
              <a:rPr lang="ru-RU" sz="180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назначенный руководителем ППЭ, </a:t>
            </a:r>
            <a:r>
              <a:rPr lang="ru-RU" sz="1800" b="1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распределяет роли организаторов в аудитории </a:t>
            </a:r>
            <a:r>
              <a:rPr lang="ru-RU" sz="180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на процедуру </a:t>
            </a:r>
            <a:r>
              <a:rPr lang="ru-RU" sz="1800" b="1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печати ЭМ:</a:t>
            </a:r>
          </a:p>
          <a:p>
            <a:pPr algn="just"/>
            <a:r>
              <a:rPr lang="ru-RU" sz="180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организатор, ответственный за печать ЭМ; </a:t>
            </a:r>
          </a:p>
          <a:p>
            <a:pPr algn="just"/>
            <a:r>
              <a:rPr lang="ru-RU" sz="180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организатор, ответственный за проверку </a:t>
            </a:r>
            <a:r>
              <a:rPr lang="ru-RU" sz="1800" i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качества ЭМ; </a:t>
            </a:r>
            <a:endParaRPr lang="ru-RU" sz="1800" i="0" dirty="0"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algn="just"/>
            <a:r>
              <a:rPr lang="ru-RU" sz="180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организатор, ответственный за сканирование в аудитории.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99CFFC-2EDD-4A79-8173-118CA7E557E8}"/>
              </a:ext>
            </a:extLst>
          </p:cNvPr>
          <p:cNvSpPr txBox="1"/>
          <p:nvPr/>
        </p:nvSpPr>
        <p:spPr>
          <a:xfrm>
            <a:off x="600611" y="5044738"/>
            <a:ext cx="10990769" cy="163449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09:30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часов в Штабе ППЭ 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член ГЭК, 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используя свой токен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получает ключ доступа к ЭМ в</a:t>
            </a:r>
            <a:r>
              <a:rPr lang="ru-RU" sz="1800" b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  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личном кабинете ППЭ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технический специалист записывает его на </a:t>
            </a:r>
            <a:r>
              <a:rPr lang="ru-RU" sz="1800" b="1" i="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флеш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-накопитель для</a:t>
            </a:r>
            <a:r>
              <a:rPr lang="ru-RU" b="1" i="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переноса данных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между станциями ППЭ.</a:t>
            </a:r>
            <a:endParaRPr lang="ru-RU" sz="18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Получив ключ доступа к ЭМ, технический специалист и член ГЭК обходят все</a:t>
            </a:r>
            <a:r>
              <a:rPr lang="ru-RU" b="0" i="0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аудитории ППЭ, где выполняется печать ЭМ. </a:t>
            </a: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1656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3963</TotalTime>
  <Words>1069</Words>
  <Application>Microsoft Office PowerPoint</Application>
  <PresentationFormat>Широкоэкранный</PresentationFormat>
  <Paragraphs>143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Yandonova</dc:creator>
  <cp:lastModifiedBy>Пользователь</cp:lastModifiedBy>
  <cp:revision>116</cp:revision>
  <cp:lastPrinted>2025-02-24T06:34:58Z</cp:lastPrinted>
  <dcterms:created xsi:type="dcterms:W3CDTF">2023-02-21T19:03:34Z</dcterms:created>
  <dcterms:modified xsi:type="dcterms:W3CDTF">2025-03-12T12:04:56Z</dcterms:modified>
</cp:coreProperties>
</file>