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2" r:id="rId5"/>
    <p:sldId id="264" r:id="rId6"/>
    <p:sldId id="266" r:id="rId7"/>
    <p:sldId id="259" r:id="rId8"/>
    <p:sldId id="260" r:id="rId9"/>
    <p:sldId id="267" r:id="rId10"/>
    <p:sldId id="273" r:id="rId11"/>
    <p:sldId id="26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D1C88E-C5EF-4369-B343-87ECC6E12494}">
          <p14:sldIdLst>
            <p14:sldId id="256"/>
          </p14:sldIdLst>
        </p14:section>
        <p14:section name="Раздел без заголовка" id="{3B09D5A4-5CC6-41EC-9FF5-D034328D94C3}">
          <p14:sldIdLst>
            <p14:sldId id="258"/>
            <p14:sldId id="261"/>
            <p14:sldId id="262"/>
            <p14:sldId id="264"/>
            <p14:sldId id="266"/>
            <p14:sldId id="259"/>
            <p14:sldId id="260"/>
            <p14:sldId id="267"/>
            <p14:sldId id="273"/>
            <p14:sldId id="26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A3A"/>
    <a:srgbClr val="EF7050"/>
    <a:srgbClr val="B3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1525-30A3-4B97-A3AA-46680F2154A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ED47-2581-4320-9FF7-18F9B5D6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4ED47-2581-4320-9FF7-18F9B5D6C1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208297-9064-4510-89F1-5C01E2DD9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05E7-6E95-4A63-9C9A-4A1DCBA7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127D1-D3D5-4D66-A168-66301577F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3895A-4B0D-4F60-9DED-CE8F06D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3E502-2ED9-4C28-B5D3-07CEE92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E3458-837D-4807-A617-A0F17EF0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5FDE-7923-44E0-B5C8-1971A33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AD9F7-6B99-4A9B-80C1-4539AA52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62157-4C81-4C6A-98D1-6DD8E14F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79AE2-3336-4474-BE36-4621D5A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609A-9EB6-436F-984C-4D8270E8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CC9AAA-0E2D-427A-9ECF-4D282125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9F4655-ADFC-484D-91F4-1ED3BDE9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80469-0659-4EFD-8E37-3CA13978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FC714-C459-4A64-81EA-628B8CD0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98E7-F50F-4CE6-9A14-5112EAD5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10C12-7171-431D-AB27-D271028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2B2CD-504A-4ABB-8107-EE706D8E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29222-DCA8-4627-B12F-B1607C5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A270E-C7E6-4349-AD8A-FB0C5A6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F3F05-593E-42EF-BDB3-564798F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59827-8450-4B9C-941A-275459B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9632C-AD4A-48E0-8226-A146B6AD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D9266-D8B6-425F-9145-EBA7EF8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3E5F8C-DE8E-480B-9608-A56F21C0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095EA-28CC-42F1-ABAF-A34AF7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4ADF7-9971-4B82-813A-B86CCD2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F939F-08C9-42C7-9AF2-170318209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F0F22-B339-4C2B-ADDA-5D0EC557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6ED319-E2B9-413E-A676-0BF3D0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8FA69-D657-4CEC-990E-6131543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2EEA5-A3A4-45B1-92E5-341FE14F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E23A3-E406-43CB-A026-A5793952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581F-EE38-4AD9-9E1C-21A07D3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F38C98-B3F1-4F11-8C6B-3E96AF5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6BF3F-0F7C-4BBC-BACC-9814A69F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C632C5-AD79-4A6B-A9C6-37ED16C4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BD1972-C08F-48DC-8000-77AC159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FA558C-E61E-4F4B-B3E4-1E152B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83B3FA-BE6E-49AC-BC19-AF0B270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CD87F-9D94-4ADD-A85C-CDB42E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1E86D-4566-4BB3-A9B0-28BEA39C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CD106-39AA-46FF-B4E0-BF37602C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C8B144-7F3C-4ED0-9D39-988D5D3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F5E386-4989-4340-B9C1-F62B7BD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FB74EF-BA70-4FEB-B098-97F8D12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BC96F-6E92-476C-B66B-259171A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7FDD-67AA-4840-9F90-58AED7C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396B5-BB47-42AC-98AC-FC3128A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A93B2-4D52-44FD-BD47-48E508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98797-B58B-4B36-92BC-67332385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FF2E32-FAF6-4BF7-95ED-FB5BFBE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38E4F-7AF0-4371-9DA8-748C5B2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459D6-B36D-4354-A14A-4EA5C13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4CC2B-D1FC-48F3-AACA-0C5D6455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CC4930-FC90-4CDB-8963-7E5BEF17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AB307-35C8-4E10-BA41-8C6B09F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FF3446-8CCC-4CEB-927E-C1098BF6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B2961-3DE9-436B-A407-4F574564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BB89B-2243-42BD-B28E-38AA77876F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44307-9ECE-4F64-BCAF-634B763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0B435-0BF0-4309-A44E-2882FAF7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C073E-8841-4204-8F20-DF3C157D0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3BED-250B-407C-B43E-5EB7601A7E0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8ABB9-9636-45AA-A310-B1143C0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339A5-9508-44CB-B7CB-71444A9C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BD038-0C1F-4F6E-9BE5-EFF611F7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516" y="1119911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spc="300" dirty="0"/>
              <a:t>Организация видеонаблюдения при проведении </a:t>
            </a:r>
            <a:r>
              <a:rPr lang="ru-RU" sz="3200" spc="300"/>
              <a:t>ГИА 2025</a:t>
            </a:r>
            <a:endParaRPr lang="en-US" sz="3200" b="1" dirty="0">
              <a:solidFill>
                <a:srgbClr val="B3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8EBEA-EA68-4835-20AA-2542E64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За один день до начала экзамена в ППЭ: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6A869-7C7B-A0D7-8781-904E5363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9687"/>
          </a:xfrm>
        </p:spPr>
        <p:txBody>
          <a:bodyPr>
            <a:normAutofit/>
          </a:bodyPr>
          <a:lstStyle/>
          <a:p>
            <a:r>
              <a:rPr lang="ru-RU" sz="1800" dirty="0"/>
              <a:t>Включить запись видеоизображения и звука</a:t>
            </a:r>
          </a:p>
          <a:p>
            <a:r>
              <a:rPr lang="ru-RU" sz="1800" dirty="0"/>
              <a:t>проверить посредством CCTV-решения работу камер видеонаблюдения</a:t>
            </a:r>
          </a:p>
          <a:p>
            <a:r>
              <a:rPr lang="ru-RU" sz="1800" dirty="0"/>
              <a:t>проверить соответствие ракурсов камер</a:t>
            </a:r>
          </a:p>
          <a:p>
            <a:r>
              <a:rPr lang="ru-RU" sz="1800" dirty="0"/>
              <a:t>убедиться, что на средствах видеонаблюдения установлено точное местное время.</a:t>
            </a:r>
          </a:p>
          <a:p>
            <a:r>
              <a:rPr lang="ru-RU" sz="1800" dirty="0"/>
              <a:t>проводить зарядку стационарных блоков бесперебойного питания или батарей питания у ноутбуков, входящих в состав видеонаблюдения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136D8-114F-2E04-3924-2A373682EF8D}"/>
              </a:ext>
            </a:extLst>
          </p:cNvPr>
          <p:cNvSpPr txBox="1"/>
          <p:nvPr/>
        </p:nvSpPr>
        <p:spPr>
          <a:xfrm>
            <a:off x="2613837" y="4090249"/>
            <a:ext cx="696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Акте готовности ППЭ (</a:t>
            </a:r>
            <a:r>
              <a:rPr lang="ru-RU" dirty="0">
                <a:solidFill>
                  <a:srgbClr val="691A3A"/>
                </a:solidFill>
              </a:rPr>
              <a:t>форма ППЭ-01</a:t>
            </a:r>
            <a:r>
              <a:rPr lang="ru-RU" dirty="0"/>
              <a:t>) руководитель ППЭ делает </a:t>
            </a:r>
            <a:r>
              <a:rPr lang="ru-RU" dirty="0">
                <a:solidFill>
                  <a:srgbClr val="691A3A"/>
                </a:solidFill>
              </a:rPr>
              <a:t>отметку</a:t>
            </a:r>
            <a:r>
              <a:rPr lang="ru-RU" dirty="0"/>
              <a:t> о том, что ППЭ оборудован средствами видеонаблюдения с соблюдением требований законодательства к использованию указанных технических средств.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B10AE7-3019-B8F4-CC01-E65B22AD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12694" r="8519" b="8412"/>
          <a:stretch/>
        </p:blipFill>
        <p:spPr>
          <a:xfrm>
            <a:off x="11259879" y="0"/>
            <a:ext cx="932121" cy="89313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0121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 возникновении нештатных ситуаций в аудитории(видеозапись не ведется или установить факт ведения видеозаписи не представляется возможным)  </a:t>
            </a:r>
          </a:p>
        </p:txBody>
      </p:sp>
      <p:sp>
        <p:nvSpPr>
          <p:cNvPr id="4" name="Овал 3"/>
          <p:cNvSpPr/>
          <p:nvPr/>
        </p:nvSpPr>
        <p:spPr>
          <a:xfrm>
            <a:off x="838200" y="1914553"/>
            <a:ext cx="2074985" cy="797170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Организатор в аудитории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691A3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42129" y="1889793"/>
            <a:ext cx="2051538" cy="847238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Технический специалист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19018" y="2680570"/>
            <a:ext cx="785446" cy="609600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0062" y="2672861"/>
            <a:ext cx="580289" cy="633047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403231" y="3290170"/>
            <a:ext cx="1524000" cy="867508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Член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4663" y="4360985"/>
            <a:ext cx="1711569" cy="1043354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Оператор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54242" y="4179116"/>
            <a:ext cx="738553" cy="492369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3513919" y="3164909"/>
            <a:ext cx="1582615" cy="738554"/>
          </a:xfrm>
          <a:prstGeom prst="bentConnector3">
            <a:avLst>
              <a:gd name="adj1" fmla="val 50000"/>
            </a:avLst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венадцатиугольник 25"/>
          <p:cNvSpPr/>
          <p:nvPr/>
        </p:nvSpPr>
        <p:spPr>
          <a:xfrm>
            <a:off x="3994565" y="3862592"/>
            <a:ext cx="621322" cy="539262"/>
          </a:xfrm>
          <a:prstGeom prst="dodecagon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15мин</a:t>
            </a:r>
          </a:p>
        </p:txBody>
      </p:sp>
      <p:pic>
        <p:nvPicPr>
          <p:cNvPr id="2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88" y="1828800"/>
            <a:ext cx="4780012" cy="4351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E5EBAD-8779-8ED8-B90A-FC5A9C54F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11719" r="10294" b="7552"/>
          <a:stretch/>
        </p:blipFill>
        <p:spPr>
          <a:xfrm>
            <a:off x="11270512" y="-1"/>
            <a:ext cx="921489" cy="88250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0320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BCA86-F139-E1B8-45ED-A4AE0626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35" y="2475936"/>
            <a:ext cx="10515600" cy="1325563"/>
          </a:xfrm>
        </p:spPr>
        <p:txBody>
          <a:bodyPr/>
          <a:lstStyle/>
          <a:p>
            <a:r>
              <a:rPr lang="ru-RU" dirty="0"/>
              <a:t>		   </a:t>
            </a:r>
            <a:r>
              <a:rPr lang="ru-RU" sz="6000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4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2D64-E795-9287-EF59-31EE6B1F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Камеры видеонаблюдения должны быть установлены в аудитории ППЭ таким образом, чтобы в обзор видеокамеры попадали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853BB-B96E-78DA-DBE9-F4DF3C65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825625"/>
            <a:ext cx="10195560" cy="3538855"/>
          </a:xfrm>
        </p:spPr>
        <p:txBody>
          <a:bodyPr>
            <a:normAutofit/>
          </a:bodyPr>
          <a:lstStyle/>
          <a:p>
            <a:r>
              <a:rPr lang="ru-RU" sz="1800" dirty="0"/>
              <a:t>Все участники экзамена</a:t>
            </a:r>
          </a:p>
          <a:p>
            <a:r>
              <a:rPr lang="ru-RU" sz="1800" dirty="0"/>
              <a:t>Номера рабочих мест участников экзаменов</a:t>
            </a:r>
          </a:p>
          <a:p>
            <a:r>
              <a:rPr lang="ru-RU" sz="1800" dirty="0"/>
              <a:t>Номер аудитории</a:t>
            </a:r>
          </a:p>
          <a:p>
            <a:r>
              <a:rPr lang="ru-RU" sz="1800" dirty="0"/>
              <a:t>Организаторы в аудитории</a:t>
            </a:r>
          </a:p>
          <a:p>
            <a:r>
              <a:rPr lang="ru-RU" sz="1800" dirty="0"/>
              <a:t>Процесс печати и сканирования экзаменационных материалов (включая компьютер, принтер и сканер)</a:t>
            </a:r>
          </a:p>
          <a:p>
            <a:r>
              <a:rPr lang="ru-RU" sz="1800" dirty="0"/>
              <a:t>Стол для раскладки и последующей упаковки ЭМ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39D5D-3290-69AF-F217-B5EE25FC32AE}"/>
              </a:ext>
            </a:extLst>
          </p:cNvPr>
          <p:cNvSpPr txBox="1"/>
          <p:nvPr/>
        </p:nvSpPr>
        <p:spPr>
          <a:xfrm>
            <a:off x="1743456" y="5266944"/>
            <a:ext cx="755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день проведения экзамена из аудиторий ППЭ видеотрансляция осуществляется </a:t>
            </a:r>
            <a:r>
              <a:rPr lang="ru-RU" dirty="0">
                <a:solidFill>
                  <a:srgbClr val="691A3A"/>
                </a:solidFill>
              </a:rPr>
              <a:t>с 8:00 до 17:00 </a:t>
            </a:r>
            <a:r>
              <a:rPr lang="ru-RU" dirty="0"/>
              <a:t>по местному времени или до момента завершения зачитывания организатором в аудитории данных протокола о проведении экзамена в аудитории (форма ППЭ-05-02 «Протокол проведения экзамена в аудитории»).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C9559-6E0F-EA96-C53D-52EC4B192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01767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E983E-6B2E-FF6D-3986-8316467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C4A3B4-8A98-DAE6-E376-F490A6FD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reflection stA="0" endPos="49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22971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E789-3E64-6B57-0B1D-918096F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48" y="2079625"/>
            <a:ext cx="3291840" cy="306387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Заранее оценить возможное влияние окружающих объектов на качество изображения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E1BFE1-106E-88DE-E951-EC78595C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2425" r="11335" b="9811"/>
          <a:stretch/>
        </p:blipFill>
        <p:spPr>
          <a:xfrm>
            <a:off x="4401312" y="0"/>
            <a:ext cx="7790688" cy="342900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7025FE2E-71FF-30BB-B879-D35CDEB18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7017" r="5691" b="17457"/>
          <a:stretch/>
        </p:blipFill>
        <p:spPr>
          <a:xfrm>
            <a:off x="4414988" y="3429000"/>
            <a:ext cx="77770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C7AEE-DAC5-89D9-8C42-68F8DA3E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13" y="219195"/>
            <a:ext cx="6245352" cy="7182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Примеры неправильных ракурсов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B0B813-02F7-3C5B-6E11-035E29F37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25788" r="5072" b="7874"/>
          <a:stretch/>
        </p:blipFill>
        <p:spPr>
          <a:xfrm>
            <a:off x="0" y="3061536"/>
            <a:ext cx="8124092" cy="33990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47913-5048-04CA-FA0F-8CB8EADFAC8D}"/>
              </a:ext>
            </a:extLst>
          </p:cNvPr>
          <p:cNvSpPr txBox="1"/>
          <p:nvPr/>
        </p:nvSpPr>
        <p:spPr>
          <a:xfrm>
            <a:off x="0" y="2224879"/>
            <a:ext cx="851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Участники 1А и 2А не попадают в камеру             Участников 1А и 2А не видно из-за занавесок          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1AF862A0-442A-8436-AE86-FB8ABF4B9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 r="52550" b="9917"/>
          <a:stretch/>
        </p:blipFill>
        <p:spPr>
          <a:xfrm>
            <a:off x="8249455" y="3061535"/>
            <a:ext cx="3942545" cy="3399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9A327-8471-BDE1-C58C-6D2400DCEA99}"/>
              </a:ext>
            </a:extLst>
          </p:cNvPr>
          <p:cNvSpPr txBox="1"/>
          <p:nvPr/>
        </p:nvSpPr>
        <p:spPr>
          <a:xfrm>
            <a:off x="8249455" y="2224879"/>
            <a:ext cx="336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 видно стол организатора. Невозможно отследить печать КИМ</a:t>
            </a:r>
          </a:p>
        </p:txBody>
      </p:sp>
    </p:spTree>
    <p:extLst>
      <p:ext uri="{BB962C8B-B14F-4D97-AF65-F5344CB8AC3E}">
        <p14:creationId xmlns:p14="http://schemas.microsoft.com/office/powerpoint/2010/main" val="220085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265C5-1F26-08E2-F63F-F4F75F3D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3CDE15-C7C7-127F-A40A-210ACAF7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346"/>
          <a:stretch/>
        </p:blipFill>
        <p:spPr>
          <a:xfrm>
            <a:off x="838200" y="788684"/>
            <a:ext cx="10515600" cy="39613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A9B74-68A1-430F-8DD7-A7EB92343970}"/>
              </a:ext>
            </a:extLst>
          </p:cNvPr>
          <p:cNvSpPr txBox="1"/>
          <p:nvPr/>
        </p:nvSpPr>
        <p:spPr>
          <a:xfrm>
            <a:off x="838200" y="5230368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Блик на камере затрудняет наблюдение за участником 4Б         Открытое окно перекрывает обзор камеры</a:t>
            </a:r>
          </a:p>
        </p:txBody>
      </p:sp>
    </p:spTree>
    <p:extLst>
      <p:ext uri="{BB962C8B-B14F-4D97-AF65-F5344CB8AC3E}">
        <p14:creationId xmlns:p14="http://schemas.microsoft.com/office/powerpoint/2010/main" val="9930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7FCDD-171A-30CF-5B02-D0A1698B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691A3A"/>
                </a:solidFill>
              </a:rPr>
              <a:t>Камеры видеонаблюдения в Штабе ППЭ следует устанавливать так, чтобы просматривалось всё помещение и входная дверь.</a:t>
            </a:r>
            <a:r>
              <a:rPr lang="ru-RU" sz="1400" dirty="0">
                <a:solidFill>
                  <a:srgbClr val="691A3A"/>
                </a:solidFill>
              </a:rPr>
              <a:t> </a:t>
            </a:r>
            <a:r>
              <a:rPr lang="ru-RU" sz="3600" dirty="0">
                <a:solidFill>
                  <a:srgbClr val="691A3A"/>
                </a:solidFill>
              </a:rPr>
              <a:t>В обзор камеры должны попадать: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ED231-7BAC-135B-73CE-465E840A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92" y="2551813"/>
            <a:ext cx="10122408" cy="3625149"/>
          </a:xfrm>
        </p:spPr>
        <p:txBody>
          <a:bodyPr>
            <a:normAutofit/>
          </a:bodyPr>
          <a:lstStyle/>
          <a:p>
            <a:r>
              <a:rPr lang="ru-RU" sz="1800" dirty="0"/>
              <a:t>Место хранения ЭМ</a:t>
            </a:r>
          </a:p>
          <a:p>
            <a:r>
              <a:rPr lang="ru-RU" sz="1800" dirty="0"/>
              <a:t>Станция авторизации и Личный кабинет ППЭ</a:t>
            </a:r>
          </a:p>
          <a:p>
            <a:r>
              <a:rPr lang="ru-RU" sz="1800" dirty="0"/>
              <a:t>Процесс передачи ЭМ организаторами в аудитории руководителю ППЭ</a:t>
            </a:r>
          </a:p>
          <a:p>
            <a:r>
              <a:rPr lang="ru-RU" sz="1800" dirty="0"/>
              <a:t>Процесс сканирования ЭМ по завершении экзамена , включая компьютер и сканер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8A1DC-0077-59A0-C6AC-92FE1FFAC94E}"/>
              </a:ext>
            </a:extLst>
          </p:cNvPr>
          <p:cNvSpPr txBox="1"/>
          <p:nvPr/>
        </p:nvSpPr>
        <p:spPr>
          <a:xfrm>
            <a:off x="1231392" y="5530632"/>
            <a:ext cx="101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Видеотрансляция в штабе ППЭ начинается </a:t>
            </a:r>
            <a:r>
              <a:rPr lang="ru-RU" dirty="0">
                <a:solidFill>
                  <a:srgbClr val="691A3A"/>
                </a:solidFill>
              </a:rPr>
              <a:t>не позднее 07:30 </a:t>
            </a:r>
            <a:r>
              <a:rPr lang="ru-RU" dirty="0"/>
              <a:t>и завершается после окончания сканирования и передачи экзаменационных материалов (ЭМ) в РЦОИ, но </a:t>
            </a:r>
            <a:r>
              <a:rPr lang="ru-RU" dirty="0">
                <a:solidFill>
                  <a:srgbClr val="691A3A"/>
                </a:solidFill>
              </a:rPr>
              <a:t>не ранее 19:00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49261-2CCC-CF37-11C3-D82E28C3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18331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31956-D009-E573-E562-F88F24BC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5" y="215938"/>
            <a:ext cx="8592879" cy="6606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Способы работы с информацией о нарушениях</a:t>
            </a:r>
            <a:endParaRPr lang="ru-RU" sz="2400" dirty="0">
              <a:solidFill>
                <a:srgbClr val="691A3A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7" y="952024"/>
            <a:ext cx="3827771" cy="22832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6" y="3379210"/>
            <a:ext cx="3827771" cy="2283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677" y="952024"/>
            <a:ext cx="229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CCTV-решение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4677" y="3361540"/>
            <a:ext cx="26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Портал smotriege.ru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4736C-0FD1-816E-22F4-E229642A2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t="5353" r="13673" b="10897"/>
          <a:stretch/>
        </p:blipFill>
        <p:spPr>
          <a:xfrm>
            <a:off x="11205075" y="19836"/>
            <a:ext cx="986925" cy="85675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273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33" y="309540"/>
            <a:ext cx="4233530" cy="5961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Работа с нарушениями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1" y="973014"/>
            <a:ext cx="10375761" cy="5884985"/>
          </a:xfrm>
        </p:spPr>
        <p:txBody>
          <a:bodyPr>
            <a:normAutofit/>
          </a:bodyPr>
          <a:lstStyle/>
          <a:p>
            <a:r>
              <a:rPr lang="ru-RU" sz="1800" dirty="0"/>
              <a:t>Получение  сообщения о нарушении</a:t>
            </a:r>
          </a:p>
          <a:p>
            <a:r>
              <a:rPr lang="ru-RU" sz="1800" dirty="0"/>
              <a:t>Просмотр видеозаписи(подтверждение/отклонении информации)</a:t>
            </a:r>
          </a:p>
          <a:p>
            <a:r>
              <a:rPr lang="ru-RU" sz="1800" dirty="0"/>
              <a:t>Принятие мер по пресечению нарушения(предупреждения участника экзамена, работника ППЭ)</a:t>
            </a:r>
          </a:p>
          <a:p>
            <a:r>
              <a:rPr lang="ru-RU" sz="1800" dirty="0"/>
              <a:t>Внесение информации в интерфейс(не подтвердилось/участник предупрежден/участник удален/отработано)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sz="1700" dirty="0"/>
              <a:t>Вариант «отработано» применяется только для следующих типов нарушений: </a:t>
            </a:r>
          </a:p>
          <a:p>
            <a:r>
              <a:rPr lang="ru-RU" sz="1700" dirty="0"/>
              <a:t>камера; </a:t>
            </a:r>
          </a:p>
          <a:p>
            <a:r>
              <a:rPr lang="ru-RU" sz="1700" dirty="0"/>
              <a:t>посторонние; </a:t>
            </a:r>
          </a:p>
          <a:p>
            <a:r>
              <a:rPr lang="ru-RU" sz="1700" dirty="0"/>
              <a:t>прочие. </a:t>
            </a:r>
          </a:p>
          <a:p>
            <a:pPr marL="0" indent="0">
              <a:buNone/>
            </a:pPr>
            <a:r>
              <a:rPr lang="ru-RU" sz="1900" dirty="0"/>
              <a:t>Общее количество времени, затраченного на процесс отработки нарушений в дни проведения экзаменов, </a:t>
            </a:r>
            <a:r>
              <a:rPr lang="ru-RU" sz="1900" dirty="0">
                <a:solidFill>
                  <a:srgbClr val="691A3A"/>
                </a:solidFill>
              </a:rPr>
              <a:t>не должно превышать 20 минут</a:t>
            </a:r>
            <a:r>
              <a:rPr lang="ru-RU" sz="1900" dirty="0"/>
              <a:t>. Под общим количеством времени подразумевается время от поступления нарушения в ППЭ для отработки, до проставления отметки о статусе проверки корректности отработки сотрудником ОИВ. </a:t>
            </a:r>
          </a:p>
          <a:p>
            <a:pPr marL="0" indent="0">
              <a:buNone/>
            </a:pPr>
            <a:r>
              <a:rPr lang="ru-RU" sz="1900" dirty="0"/>
              <a:t>ППЭ отрабатывает метки о нарушениях, поступившие в день проведения экзамена </a:t>
            </a:r>
            <a:r>
              <a:rPr lang="ru-RU" sz="1900" dirty="0">
                <a:solidFill>
                  <a:srgbClr val="691A3A"/>
                </a:solidFill>
              </a:rPr>
              <a:t>с 8:00 </a:t>
            </a:r>
            <a:r>
              <a:rPr lang="ru-RU" sz="1900" dirty="0"/>
              <a:t>до времени простановки в системе мониторинга готовности ППЭ отметки «Экзамен завершен», но </a:t>
            </a:r>
            <a:r>
              <a:rPr lang="ru-RU" sz="1900" dirty="0">
                <a:solidFill>
                  <a:srgbClr val="691A3A"/>
                </a:solidFill>
              </a:rPr>
              <a:t>не позднее 15:00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C8991-D0A5-B763-4E2A-F415230E2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6052" r="7675" b="6271"/>
          <a:stretch/>
        </p:blipFill>
        <p:spPr>
          <a:xfrm>
            <a:off x="11249247" y="23174"/>
            <a:ext cx="942753" cy="81522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6163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490</Words>
  <Application>Microsoft Office PowerPoint</Application>
  <PresentationFormat>Широкоэкранный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Организация видеонаблюдения при проведении ГИА 2025</vt:lpstr>
      <vt:lpstr>Камеры видеонаблюдения должны быть установлены в аудитории ППЭ таким образом, чтобы в обзор видеокамеры попадали</vt:lpstr>
      <vt:lpstr>Презентация PowerPoint</vt:lpstr>
      <vt:lpstr>Заранее оценить возможное влияние окружающих объектов на качество изображения</vt:lpstr>
      <vt:lpstr>Примеры неправильных ракурсов</vt:lpstr>
      <vt:lpstr>Презентация PowerPoint</vt:lpstr>
      <vt:lpstr>Камеры видеонаблюдения в Штабе ППЭ следует устанавливать так, чтобы просматривалось всё помещение и входная дверь. В обзор камеры должны попадать:</vt:lpstr>
      <vt:lpstr>Способы работы с информацией о нарушениях</vt:lpstr>
      <vt:lpstr>Работа с нарушениями</vt:lpstr>
      <vt:lpstr>За один день до начала экзамена в ППЭ:</vt:lpstr>
      <vt:lpstr>При возникновении нештатных ситуаций в аудитории(видеозапись не ведется или установить факт ведения видеозаписи не представляется возможным)  </vt:lpstr>
      <vt:lpstr>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28</cp:revision>
  <dcterms:created xsi:type="dcterms:W3CDTF">2020-10-04T10:38:21Z</dcterms:created>
  <dcterms:modified xsi:type="dcterms:W3CDTF">2025-05-07T07:14:52Z</dcterms:modified>
</cp:coreProperties>
</file>