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48" r:id="rId1"/>
  </p:sldMasterIdLst>
  <p:notesMasterIdLst>
    <p:notesMasterId r:id="rId40"/>
  </p:notesMasterIdLst>
  <p:sldIdLst>
    <p:sldId id="375" r:id="rId2"/>
    <p:sldId id="458" r:id="rId3"/>
    <p:sldId id="470" r:id="rId4"/>
    <p:sldId id="471" r:id="rId5"/>
    <p:sldId id="448" r:id="rId6"/>
    <p:sldId id="443" r:id="rId7"/>
    <p:sldId id="454" r:id="rId8"/>
    <p:sldId id="444" r:id="rId9"/>
    <p:sldId id="445" r:id="rId10"/>
    <p:sldId id="446" r:id="rId11"/>
    <p:sldId id="415" r:id="rId12"/>
    <p:sldId id="416" r:id="rId13"/>
    <p:sldId id="425" r:id="rId14"/>
    <p:sldId id="424" r:id="rId15"/>
    <p:sldId id="417" r:id="rId16"/>
    <p:sldId id="455" r:id="rId17"/>
    <p:sldId id="427" r:id="rId18"/>
    <p:sldId id="426" r:id="rId19"/>
    <p:sldId id="418" r:id="rId20"/>
    <p:sldId id="419" r:id="rId21"/>
    <p:sldId id="429" r:id="rId22"/>
    <p:sldId id="428" r:id="rId23"/>
    <p:sldId id="459" r:id="rId24"/>
    <p:sldId id="457" r:id="rId25"/>
    <p:sldId id="421" r:id="rId26"/>
    <p:sldId id="422" r:id="rId27"/>
    <p:sldId id="469" r:id="rId28"/>
    <p:sldId id="461" r:id="rId29"/>
    <p:sldId id="462" r:id="rId30"/>
    <p:sldId id="464" r:id="rId31"/>
    <p:sldId id="463" r:id="rId32"/>
    <p:sldId id="465" r:id="rId33"/>
    <p:sldId id="466" r:id="rId34"/>
    <p:sldId id="472" r:id="rId35"/>
    <p:sldId id="473" r:id="rId36"/>
    <p:sldId id="474" r:id="rId37"/>
    <p:sldId id="467" r:id="rId38"/>
    <p:sldId id="449" r:id="rId39"/>
  </p:sldIdLst>
  <p:sldSz cx="12192000" cy="6858000"/>
  <p:notesSz cx="6792913" cy="992505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9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74187"/>
    <a:srgbClr val="C24684"/>
    <a:srgbClr val="AED8F4"/>
    <a:srgbClr val="99CDF1"/>
    <a:srgbClr val="842C58"/>
    <a:srgbClr val="993366"/>
    <a:srgbClr val="0A5BBE"/>
    <a:srgbClr val="BC3E7D"/>
    <a:srgbClr val="9E3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6043" autoAdjust="0"/>
  </p:normalViewPr>
  <p:slideViewPr>
    <p:cSldViewPr>
      <p:cViewPr varScale="1">
        <p:scale>
          <a:sx n="103" d="100"/>
          <a:sy n="103" d="100"/>
        </p:scale>
        <p:origin x="876" y="114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9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1"/>
          <p:cNvSpPr>
            <a:spLocks noChangeArrowheads="1"/>
          </p:cNvSpPr>
          <p:nvPr/>
        </p:nvSpPr>
        <p:spPr bwMode="auto">
          <a:xfrm>
            <a:off x="1" y="1"/>
            <a:ext cx="6792913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3" name="AutoShape 2"/>
          <p:cNvSpPr>
            <a:spLocks noChangeArrowheads="1"/>
          </p:cNvSpPr>
          <p:nvPr/>
        </p:nvSpPr>
        <p:spPr bwMode="auto">
          <a:xfrm>
            <a:off x="1" y="1"/>
            <a:ext cx="6792913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4" name="AutoShape 3"/>
          <p:cNvSpPr>
            <a:spLocks noChangeArrowheads="1"/>
          </p:cNvSpPr>
          <p:nvPr/>
        </p:nvSpPr>
        <p:spPr bwMode="auto">
          <a:xfrm>
            <a:off x="1" y="1"/>
            <a:ext cx="6792913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5" name="AutoShape 4"/>
          <p:cNvSpPr>
            <a:spLocks noChangeArrowheads="1"/>
          </p:cNvSpPr>
          <p:nvPr/>
        </p:nvSpPr>
        <p:spPr bwMode="auto">
          <a:xfrm>
            <a:off x="1" y="1"/>
            <a:ext cx="6792913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6" name="AutoShape 5"/>
          <p:cNvSpPr>
            <a:spLocks noChangeArrowheads="1"/>
          </p:cNvSpPr>
          <p:nvPr/>
        </p:nvSpPr>
        <p:spPr bwMode="auto">
          <a:xfrm>
            <a:off x="1" y="1"/>
            <a:ext cx="6792913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7" name="AutoShape 6"/>
          <p:cNvSpPr>
            <a:spLocks noChangeArrowheads="1"/>
          </p:cNvSpPr>
          <p:nvPr/>
        </p:nvSpPr>
        <p:spPr bwMode="auto">
          <a:xfrm>
            <a:off x="1" y="1"/>
            <a:ext cx="6792913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8" name="AutoShape 7"/>
          <p:cNvSpPr>
            <a:spLocks noChangeArrowheads="1"/>
          </p:cNvSpPr>
          <p:nvPr/>
        </p:nvSpPr>
        <p:spPr bwMode="auto">
          <a:xfrm>
            <a:off x="1" y="1"/>
            <a:ext cx="6792913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9" name="AutoShape 8"/>
          <p:cNvSpPr>
            <a:spLocks noChangeArrowheads="1"/>
          </p:cNvSpPr>
          <p:nvPr/>
        </p:nvSpPr>
        <p:spPr bwMode="auto">
          <a:xfrm>
            <a:off x="1" y="1"/>
            <a:ext cx="6792913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30" name="AutoShape 9"/>
          <p:cNvSpPr>
            <a:spLocks noChangeArrowheads="1"/>
          </p:cNvSpPr>
          <p:nvPr/>
        </p:nvSpPr>
        <p:spPr bwMode="auto">
          <a:xfrm>
            <a:off x="1" y="1"/>
            <a:ext cx="6792913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31" name="Text Box 10"/>
          <p:cNvSpPr txBox="1">
            <a:spLocks noChangeArrowheads="1"/>
          </p:cNvSpPr>
          <p:nvPr/>
        </p:nvSpPr>
        <p:spPr bwMode="auto">
          <a:xfrm>
            <a:off x="0" y="0"/>
            <a:ext cx="2942195" cy="496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32" name="Text Box 11"/>
          <p:cNvSpPr txBox="1">
            <a:spLocks noChangeArrowheads="1"/>
          </p:cNvSpPr>
          <p:nvPr/>
        </p:nvSpPr>
        <p:spPr bwMode="auto">
          <a:xfrm>
            <a:off x="3849102" y="0"/>
            <a:ext cx="2942195" cy="496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13325" name="Rectangle 1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" y="744538"/>
            <a:ext cx="6591300" cy="37084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5" name="Rectangle 13"/>
          <p:cNvSpPr>
            <a:spLocks noGrp="1" noChangeArrowheads="1"/>
          </p:cNvSpPr>
          <p:nvPr>
            <p:ph type="body"/>
          </p:nvPr>
        </p:nvSpPr>
        <p:spPr bwMode="auto">
          <a:xfrm>
            <a:off x="905291" y="4714201"/>
            <a:ext cx="4966166" cy="44539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26" tIns="47489" rIns="91326" bIns="47489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/>
          </a:p>
        </p:txBody>
      </p:sp>
      <p:sp>
        <p:nvSpPr>
          <p:cNvPr id="30735" name="Text Box 14"/>
          <p:cNvSpPr txBox="1">
            <a:spLocks noChangeArrowheads="1"/>
          </p:cNvSpPr>
          <p:nvPr/>
        </p:nvSpPr>
        <p:spPr bwMode="auto">
          <a:xfrm>
            <a:off x="0" y="9429989"/>
            <a:ext cx="2942195" cy="49664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3849103" y="9429989"/>
            <a:ext cx="2927645" cy="48236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26" tIns="47489" rIns="91326" bIns="47489" numCol="1" anchor="b" anchorCtr="0" compatLnSpc="1">
            <a:prstTxWarp prst="textNoShape">
              <a:avLst/>
            </a:prstTxWarp>
          </a:bodyPr>
          <a:lstStyle>
            <a:lvl1pPr algn="r">
              <a:buClrTx/>
              <a:buSzPct val="100000"/>
              <a:buFontTx/>
              <a:buNone/>
              <a:tabLst>
                <a:tab pos="0" algn="l"/>
                <a:tab pos="454271" algn="l"/>
                <a:tab pos="910154" algn="l"/>
                <a:tab pos="1366036" algn="l"/>
                <a:tab pos="1821919" algn="l"/>
                <a:tab pos="2277800" algn="l"/>
                <a:tab pos="2733683" algn="l"/>
                <a:tab pos="3189565" algn="l"/>
                <a:tab pos="3645447" algn="l"/>
                <a:tab pos="4101329" algn="l"/>
                <a:tab pos="4557212" algn="l"/>
                <a:tab pos="5013093" algn="l"/>
                <a:tab pos="5468977" algn="l"/>
                <a:tab pos="5924858" algn="l"/>
                <a:tab pos="6380740" algn="l"/>
                <a:tab pos="6836623" algn="l"/>
                <a:tab pos="7292506" algn="l"/>
                <a:tab pos="7748387" algn="l"/>
                <a:tab pos="8204270" algn="l"/>
                <a:tab pos="8660151" algn="l"/>
                <a:tab pos="911603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12ACACC-B216-4766-BDD0-CF341F97EC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0665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52399">
              <a:defRPr/>
            </a:pPr>
            <a:fld id="{D12ACACC-B216-4766-BDD0-CF341F97ECD5}" type="slidenum">
              <a:rPr lang="ru-RU"/>
              <a:pPr defTabSz="452399"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526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453998" algn="l"/>
                <a:tab pos="909594" algn="l"/>
                <a:tab pos="1365189" algn="l"/>
                <a:tab pos="1820785" algn="l"/>
                <a:tab pos="2276381" algn="l"/>
                <a:tab pos="2733575" algn="l"/>
                <a:tab pos="3189172" algn="l"/>
                <a:tab pos="3644767" algn="l"/>
                <a:tab pos="4100364" algn="l"/>
                <a:tab pos="4555959" algn="l"/>
                <a:tab pos="5011556" algn="l"/>
                <a:tab pos="5468750" algn="l"/>
                <a:tab pos="5924346" algn="l"/>
                <a:tab pos="6379942" algn="l"/>
                <a:tab pos="6835537" algn="l"/>
                <a:tab pos="7291133" algn="l"/>
                <a:tab pos="7748328" algn="l"/>
                <a:tab pos="8203924" algn="l"/>
                <a:tab pos="8659520" algn="l"/>
                <a:tab pos="9115116" algn="l"/>
              </a:tabLst>
            </a:pPr>
            <a:fld id="{59E56258-CA55-4F7D-BB90-FDF91237805D}" type="slidenum">
              <a:rPr lang="ru-RU" smtClean="0"/>
              <a:pPr>
                <a:tabLst>
                  <a:tab pos="0" algn="l"/>
                  <a:tab pos="453998" algn="l"/>
                  <a:tab pos="909594" algn="l"/>
                  <a:tab pos="1365189" algn="l"/>
                  <a:tab pos="1820785" algn="l"/>
                  <a:tab pos="2276381" algn="l"/>
                  <a:tab pos="2733575" algn="l"/>
                  <a:tab pos="3189172" algn="l"/>
                  <a:tab pos="3644767" algn="l"/>
                  <a:tab pos="4100364" algn="l"/>
                  <a:tab pos="4555959" algn="l"/>
                  <a:tab pos="5011556" algn="l"/>
                  <a:tab pos="5468750" algn="l"/>
                  <a:tab pos="5924346" algn="l"/>
                  <a:tab pos="6379942" algn="l"/>
                  <a:tab pos="6835537" algn="l"/>
                  <a:tab pos="7291133" algn="l"/>
                  <a:tab pos="7748328" algn="l"/>
                  <a:tab pos="8203924" algn="l"/>
                  <a:tab pos="8659520" algn="l"/>
                  <a:tab pos="9115116" algn="l"/>
                </a:tabLst>
              </a:pPr>
              <a:t>38</a:t>
            </a:fld>
            <a:endParaRPr lang="ru-RU"/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3922384" y="9377222"/>
            <a:ext cx="2985031" cy="4812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326" tIns="47489" rIns="91326" bIns="47489" anchor="b"/>
          <a:lstStyle/>
          <a:p>
            <a:pPr algn="r">
              <a:buSzPct val="100000"/>
              <a:tabLst>
                <a:tab pos="0" algn="l"/>
                <a:tab pos="450800" algn="l"/>
                <a:tab pos="903199" algn="l"/>
                <a:tab pos="1355597" algn="l"/>
                <a:tab pos="1807997" algn="l"/>
                <a:tab pos="2260395" algn="l"/>
                <a:tab pos="2712794" algn="l"/>
                <a:tab pos="3165193" algn="l"/>
                <a:tab pos="3617592" algn="l"/>
                <a:tab pos="4069990" algn="l"/>
                <a:tab pos="4522389" algn="l"/>
                <a:tab pos="4974788" algn="l"/>
                <a:tab pos="5427187" algn="l"/>
                <a:tab pos="5879585" algn="l"/>
                <a:tab pos="6331985" algn="l"/>
                <a:tab pos="6784383" algn="l"/>
                <a:tab pos="7236782" algn="l"/>
                <a:tab pos="7689180" algn="l"/>
                <a:tab pos="8141580" algn="l"/>
                <a:tab pos="8593978" algn="l"/>
                <a:tab pos="9046377" algn="l"/>
              </a:tabLst>
            </a:pPr>
            <a:fld id="{F9EC118C-3FCE-4D0D-A0CB-57FECC0EBADE}" type="slidenum">
              <a:rPr lang="ru-RU" sz="1200">
                <a:solidFill>
                  <a:srgbClr val="000000"/>
                </a:solidFill>
                <a:latin typeface="Times New Roman" pitchFamily="18" charset="0"/>
              </a:rPr>
              <a:pPr algn="r">
                <a:buSzPct val="100000"/>
                <a:tabLst>
                  <a:tab pos="0" algn="l"/>
                  <a:tab pos="450800" algn="l"/>
                  <a:tab pos="903199" algn="l"/>
                  <a:tab pos="1355597" algn="l"/>
                  <a:tab pos="1807997" algn="l"/>
                  <a:tab pos="2260395" algn="l"/>
                  <a:tab pos="2712794" algn="l"/>
                  <a:tab pos="3165193" algn="l"/>
                  <a:tab pos="3617592" algn="l"/>
                  <a:tab pos="4069990" algn="l"/>
                  <a:tab pos="4522389" algn="l"/>
                  <a:tab pos="4974788" algn="l"/>
                  <a:tab pos="5427187" algn="l"/>
                  <a:tab pos="5879585" algn="l"/>
                  <a:tab pos="6331985" algn="l"/>
                  <a:tab pos="6784383" algn="l"/>
                  <a:tab pos="7236782" algn="l"/>
                  <a:tab pos="7689180" algn="l"/>
                  <a:tab pos="8141580" algn="l"/>
                  <a:tab pos="8593978" algn="l"/>
                  <a:tab pos="9046377" algn="l"/>
                </a:tabLst>
              </a:pPr>
              <a:t>38</a:t>
            </a:fld>
            <a:endParaRPr lang="ru-RU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1450" y="739775"/>
            <a:ext cx="6578600" cy="3702050"/>
          </a:xfrm>
          <a:solidFill>
            <a:srgbClr val="FFFFFF"/>
          </a:solidFill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527" y="4687823"/>
            <a:ext cx="5062362" cy="4432208"/>
          </a:xfrm>
          <a:noFill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202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92073D-1142-4173-8B3B-B2F88CFF550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15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56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43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18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948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8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DCF83-4203-49A7-B1D6-8A5A407AB0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67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06D20B-3938-4DE9-A35C-D0D39283EFF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38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474BF9-D796-4270-843C-40B8DD4B25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15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9C109E-C295-4842-85FF-93A8210AEA7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07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E722A-CB3B-4EA8-8FFE-95A99B2E8F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70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38ABC-F040-4716-AB46-3BFDA6F466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8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6D0820-6EEE-4ADF-A3FA-B01E1C25494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66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17A405-EF4F-47B2-B4A4-B502A6BE363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54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1099A8-EDA0-4E3A-BAF6-025840DA0C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09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45C7D1-331A-4354-AC83-B4437732EF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15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lumMod val="40000"/>
                <a:lumOff val="60000"/>
              </a:schemeClr>
            </a:gs>
            <a:gs pos="14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BE451C3-0FF4-47C4-B829-773ADF60F88C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8560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package" Target="../embeddings/Microsoft_Excel_Worksheet2.xlsx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package" Target="../embeddings/Microsoft_Excel_Worksheet3.xlsx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package" Target="../embeddings/Microsoft_Excel_Worksheet4.xlsx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:\Молазаева Н.В\Баннеры\Образец баннера ЦОКО.png"/>
          <p:cNvPicPr>
            <a:picLocks noChangeAspect="1" noChangeArrowheads="1"/>
          </p:cNvPicPr>
          <p:nvPr/>
        </p:nvPicPr>
        <p:blipFill>
          <a:blip r:embed="rId2" cstate="print">
            <a:lum bright="-30000" contrast="20000"/>
          </a:blip>
          <a:srcRect l="17646" t="10099" r="1688" b="19206"/>
          <a:stretch>
            <a:fillRect/>
          </a:stretch>
        </p:blipFill>
        <p:spPr bwMode="auto">
          <a:xfrm>
            <a:off x="2927648" y="332656"/>
            <a:ext cx="7094997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7" descr="Маленький логотип.png">
            <a:extLst>
              <a:ext uri="{FF2B5EF4-FFF2-40B4-BE49-F238E27FC236}">
                <a16:creationId xmlns:a16="http://schemas.microsoft.com/office/drawing/2014/main" id="{18812C41-BD66-4E60-B9F6-2C4160C641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60648"/>
            <a:ext cx="2420577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3392" y="3140968"/>
            <a:ext cx="11017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«ИНСТРУКЦИЯ ПО ЗАПОЛНЕНИЮ ФОРМ</a:t>
            </a:r>
          </a:p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ОТЧЕТНОСТИ ППЭ ГИА-11 В 2025 г.»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D8B5F6-F472-4EB5-859C-5F8F1FD062F5}"/>
              </a:ext>
            </a:extLst>
          </p:cNvPr>
          <p:cNvSpPr txBox="1"/>
          <p:nvPr/>
        </p:nvSpPr>
        <p:spPr>
          <a:xfrm>
            <a:off x="6672064" y="195897"/>
            <a:ext cx="49685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ППЭ-12-04-МАШ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Ведомость учета времени отсутствия участников экзамена в аудитории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1086D9A3-8122-4285-842D-CFFDC20B6F0E}"/>
              </a:ext>
            </a:extLst>
          </p:cNvPr>
          <p:cNvCxnSpPr>
            <a:cxnSpLocks/>
          </p:cNvCxnSpPr>
          <p:nvPr/>
        </p:nvCxnSpPr>
        <p:spPr>
          <a:xfrm>
            <a:off x="5450889" y="2924944"/>
            <a:ext cx="194125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86D3480-91F4-4AC8-A40D-E0262190B2CF}"/>
              </a:ext>
            </a:extLst>
          </p:cNvPr>
          <p:cNvSpPr/>
          <p:nvPr/>
        </p:nvSpPr>
        <p:spPr>
          <a:xfrm>
            <a:off x="7608168" y="2348881"/>
            <a:ext cx="3096344" cy="115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Знак «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ставить!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BB36E264-B873-42D9-BCE8-F00AD344D953}"/>
              </a:ext>
            </a:extLst>
          </p:cNvPr>
          <p:cNvCxnSpPr>
            <a:cxnSpLocks/>
          </p:cNvCxnSpPr>
          <p:nvPr/>
        </p:nvCxnSpPr>
        <p:spPr>
          <a:xfrm>
            <a:off x="5450889" y="5877272"/>
            <a:ext cx="194125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5B00E0D-D6DF-4899-AC0E-F5C61E273797}"/>
              </a:ext>
            </a:extLst>
          </p:cNvPr>
          <p:cNvSpPr/>
          <p:nvPr/>
        </p:nvSpPr>
        <p:spPr>
          <a:xfrm>
            <a:off x="7608168" y="5553240"/>
            <a:ext cx="3096344" cy="6480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Поле «Подпись» обязательно к заполнению!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A2A79D-5BA4-41B5-A048-8D2AD0067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82" y="0"/>
            <a:ext cx="4813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4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E0D138-5D45-4161-A740-F654685AF3ED}"/>
              </a:ext>
            </a:extLst>
          </p:cNvPr>
          <p:cNvSpPr txBox="1"/>
          <p:nvPr/>
        </p:nvSpPr>
        <p:spPr>
          <a:xfrm>
            <a:off x="7110289" y="91298"/>
            <a:ext cx="49685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ППЭ-13-01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1C0CC258-5718-49DA-8054-42B6424BF369}"/>
              </a:ext>
            </a:extLst>
          </p:cNvPr>
          <p:cNvCxnSpPr>
            <a:cxnSpLocks/>
          </p:cNvCxnSpPr>
          <p:nvPr/>
        </p:nvCxnSpPr>
        <p:spPr>
          <a:xfrm flipV="1">
            <a:off x="6980513" y="1302105"/>
            <a:ext cx="1019746" cy="9458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DEF88C7-FA88-442D-BCA8-FAC9F7B09739}"/>
              </a:ext>
            </a:extLst>
          </p:cNvPr>
          <p:cNvSpPr/>
          <p:nvPr/>
        </p:nvSpPr>
        <p:spPr>
          <a:xfrm>
            <a:off x="8184232" y="631386"/>
            <a:ext cx="2952328" cy="100811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Предназначено для Бумажной технологии, заполняется, если в ППЭ использовались ЭМ, полученные на бумажном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носителе от члена ГЭК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544515B-C3DD-4BFD-A70C-36860686C2BD}"/>
              </a:ext>
            </a:extLst>
          </p:cNvPr>
          <p:cNvCxnSpPr>
            <a:cxnSpLocks/>
          </p:cNvCxnSpPr>
          <p:nvPr/>
        </p:nvCxnSpPr>
        <p:spPr>
          <a:xfrm flipV="1">
            <a:off x="6948462" y="2276872"/>
            <a:ext cx="1019746" cy="5040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18006DB-7456-4C48-858D-ADA638874EEC}"/>
              </a:ext>
            </a:extLst>
          </p:cNvPr>
          <p:cNvSpPr/>
          <p:nvPr/>
        </p:nvSpPr>
        <p:spPr>
          <a:xfrm>
            <a:off x="8184232" y="1775025"/>
            <a:ext cx="2952328" cy="7888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ДБО №2, подготовленных в ППЭ до дня экзамена.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DA6C070D-D524-4912-9226-4142E9C9B05B}"/>
              </a:ext>
            </a:extLst>
          </p:cNvPr>
          <p:cNvCxnSpPr>
            <a:cxnSpLocks/>
          </p:cNvCxnSpPr>
          <p:nvPr/>
        </p:nvCxnSpPr>
        <p:spPr>
          <a:xfrm>
            <a:off x="6948462" y="3062675"/>
            <a:ext cx="88635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45B2249-BBC3-4A15-AC69-182B3DA2132A}"/>
              </a:ext>
            </a:extLst>
          </p:cNvPr>
          <p:cNvSpPr/>
          <p:nvPr/>
        </p:nvSpPr>
        <p:spPr>
          <a:xfrm>
            <a:off x="8184232" y="2689697"/>
            <a:ext cx="2952328" cy="7888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ДБО №2, распечатанных в ППЭ в день экзамена в случае нехватки ранее подготовленных.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C9A2D3D-8D5F-4B8B-817C-11043E4837CE}"/>
              </a:ext>
            </a:extLst>
          </p:cNvPr>
          <p:cNvSpPr/>
          <p:nvPr/>
        </p:nvSpPr>
        <p:spPr>
          <a:xfrm>
            <a:off x="8187205" y="3635412"/>
            <a:ext cx="2952328" cy="7888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материалов, выданных в аудитории ППЭ в день экзамена.</a:t>
            </a:r>
          </a:p>
        </p:txBody>
      </p:sp>
      <p:sp>
        <p:nvSpPr>
          <p:cNvPr id="29" name="Правая фигурная скобка 28">
            <a:extLst>
              <a:ext uri="{FF2B5EF4-FFF2-40B4-BE49-F238E27FC236}">
                <a16:creationId xmlns:a16="http://schemas.microsoft.com/office/drawing/2014/main" id="{90E3573B-44D7-4899-AD1B-8ECD67B22ED5}"/>
              </a:ext>
            </a:extLst>
          </p:cNvPr>
          <p:cNvSpPr/>
          <p:nvPr/>
        </p:nvSpPr>
        <p:spPr>
          <a:xfrm>
            <a:off x="6980513" y="3861048"/>
            <a:ext cx="195607" cy="432045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273A7C73-648E-412F-90E9-B577B4AD98BB}"/>
              </a:ext>
            </a:extLst>
          </p:cNvPr>
          <p:cNvCxnSpPr>
            <a:stCxn id="29" idx="1"/>
          </p:cNvCxnSpPr>
          <p:nvPr/>
        </p:nvCxnSpPr>
        <p:spPr>
          <a:xfrm>
            <a:off x="7176120" y="4077071"/>
            <a:ext cx="86409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2" name="Правая фигурная скобка 31">
            <a:extLst>
              <a:ext uri="{FF2B5EF4-FFF2-40B4-BE49-F238E27FC236}">
                <a16:creationId xmlns:a16="http://schemas.microsoft.com/office/drawing/2014/main" id="{E6E5F539-FA69-4599-8729-CB4EE4EC403C}"/>
              </a:ext>
            </a:extLst>
          </p:cNvPr>
          <p:cNvSpPr/>
          <p:nvPr/>
        </p:nvSpPr>
        <p:spPr>
          <a:xfrm>
            <a:off x="7032597" y="4483374"/>
            <a:ext cx="195607" cy="788869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14CACE7-1D08-47AD-AAFA-68B13BA3E2FA}"/>
              </a:ext>
            </a:extLst>
          </p:cNvPr>
          <p:cNvSpPr/>
          <p:nvPr/>
        </p:nvSpPr>
        <p:spPr>
          <a:xfrm>
            <a:off x="8184232" y="4550084"/>
            <a:ext cx="2952328" cy="9243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материалов, полученных от участников  экзамена по окончании его проведения.</a:t>
            </a:r>
          </a:p>
        </p:txBody>
      </p:sp>
      <p:sp>
        <p:nvSpPr>
          <p:cNvPr id="34" name="Правая фигурная скобка 33">
            <a:extLst>
              <a:ext uri="{FF2B5EF4-FFF2-40B4-BE49-F238E27FC236}">
                <a16:creationId xmlns:a16="http://schemas.microsoft.com/office/drawing/2014/main" id="{7C3A9E8B-D5C3-4F6C-8BD7-E507C260959A}"/>
              </a:ext>
            </a:extLst>
          </p:cNvPr>
          <p:cNvSpPr/>
          <p:nvPr/>
        </p:nvSpPr>
        <p:spPr>
          <a:xfrm>
            <a:off x="6980513" y="5474480"/>
            <a:ext cx="247691" cy="1216366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E3007CF2-7F71-488F-B54F-C17C58608BEE}"/>
              </a:ext>
            </a:extLst>
          </p:cNvPr>
          <p:cNvSpPr/>
          <p:nvPr/>
        </p:nvSpPr>
        <p:spPr>
          <a:xfrm>
            <a:off x="8184232" y="5600282"/>
            <a:ext cx="2952328" cy="121309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материалов, которые остались не использованными в день проведения экзамена, в том числе количество материалов, выданных в аудитории и возвращенных организаторами неиспользованными.</a:t>
            </a: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9F7EA8CE-3AFC-46C4-90D7-902E17F23C85}"/>
              </a:ext>
            </a:extLst>
          </p:cNvPr>
          <p:cNvCxnSpPr/>
          <p:nvPr/>
        </p:nvCxnSpPr>
        <p:spPr>
          <a:xfrm>
            <a:off x="7228204" y="4866298"/>
            <a:ext cx="86409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FA7FA35F-E65A-4B52-9A83-2FAD13F46C71}"/>
              </a:ext>
            </a:extLst>
          </p:cNvPr>
          <p:cNvCxnSpPr/>
          <p:nvPr/>
        </p:nvCxnSpPr>
        <p:spPr>
          <a:xfrm>
            <a:off x="7228204" y="6082663"/>
            <a:ext cx="86409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8E0353-1C33-444D-891D-3ACA67B5E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00" y="697471"/>
            <a:ext cx="6458851" cy="61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20" grpId="0" animBg="1"/>
      <p:bldP spid="25" grpId="0" animBg="1"/>
      <p:bldP spid="33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авая фигурная скобка 4">
            <a:extLst>
              <a:ext uri="{FF2B5EF4-FFF2-40B4-BE49-F238E27FC236}">
                <a16:creationId xmlns:a16="http://schemas.microsoft.com/office/drawing/2014/main" id="{AB09A200-1C40-4D07-817F-17A452E881C2}"/>
              </a:ext>
            </a:extLst>
          </p:cNvPr>
          <p:cNvSpPr/>
          <p:nvPr/>
        </p:nvSpPr>
        <p:spPr>
          <a:xfrm>
            <a:off x="7394860" y="921291"/>
            <a:ext cx="216024" cy="1283573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F5EDD21-42BC-44D4-8F37-A3D4870DA8AA}"/>
              </a:ext>
            </a:extLst>
          </p:cNvPr>
          <p:cNvSpPr/>
          <p:nvPr/>
        </p:nvSpPr>
        <p:spPr>
          <a:xfrm>
            <a:off x="8184232" y="836712"/>
            <a:ext cx="2664296" cy="13681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Указываются сведения об участниках экзамена в ППЭ.</a:t>
            </a:r>
          </a:p>
        </p:txBody>
      </p:sp>
      <p:sp>
        <p:nvSpPr>
          <p:cNvPr id="7" name="Правая фигурная скобка 6">
            <a:extLst>
              <a:ext uri="{FF2B5EF4-FFF2-40B4-BE49-F238E27FC236}">
                <a16:creationId xmlns:a16="http://schemas.microsoft.com/office/drawing/2014/main" id="{C0E57639-51ED-4DA7-9124-B2F24762C417}"/>
              </a:ext>
            </a:extLst>
          </p:cNvPr>
          <p:cNvSpPr/>
          <p:nvPr/>
        </p:nvSpPr>
        <p:spPr>
          <a:xfrm>
            <a:off x="7429389" y="2564904"/>
            <a:ext cx="216024" cy="1368152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0A3B636-6931-4466-9210-6DBC4D9A360D}"/>
              </a:ext>
            </a:extLst>
          </p:cNvPr>
          <p:cNvSpPr/>
          <p:nvPr/>
        </p:nvSpPr>
        <p:spPr>
          <a:xfrm>
            <a:off x="8184232" y="2539503"/>
            <a:ext cx="2664296" cy="18722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Отражаются количественные показатели по работникам ППЭ.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Столбцы «назначено в ППЭ» и «распределено в аудитории» заполняются автоматически.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Столбец «не явилось в ППЭ» заполняется руководителем ППЭ.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CFFFA8-757E-4AD6-B693-41BE0095D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69" y="620688"/>
            <a:ext cx="6439799" cy="44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7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4FB50B-6C84-4125-9BB6-45B31873F434}"/>
              </a:ext>
            </a:extLst>
          </p:cNvPr>
          <p:cNvSpPr txBox="1"/>
          <p:nvPr/>
        </p:nvSpPr>
        <p:spPr>
          <a:xfrm>
            <a:off x="8014567" y="908720"/>
            <a:ext cx="36724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ППЭ-13-01-У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FAE74A-BCC9-4460-9479-6A40AEC02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38" y="188639"/>
            <a:ext cx="5681094" cy="663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1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412DDC-D506-477B-8773-86672ADFB0A2}"/>
              </a:ext>
            </a:extLst>
          </p:cNvPr>
          <p:cNvSpPr txBox="1"/>
          <p:nvPr/>
        </p:nvSpPr>
        <p:spPr>
          <a:xfrm>
            <a:off x="7104112" y="692696"/>
            <a:ext cx="49685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ППЭ-13-01-К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7D485A-535D-4F77-B5DC-B53C58413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75758"/>
            <a:ext cx="4896544" cy="668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5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>
                <a:alpha val="0"/>
                <a:lumMod val="87000"/>
                <a:lumOff val="13000"/>
              </a:schemeClr>
            </a:gs>
            <a:gs pos="14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0EB917-FF8E-4932-B554-08AE5CDCB999}"/>
              </a:ext>
            </a:extLst>
          </p:cNvPr>
          <p:cNvSpPr txBox="1"/>
          <p:nvPr/>
        </p:nvSpPr>
        <p:spPr>
          <a:xfrm>
            <a:off x="2379713" y="21432"/>
            <a:ext cx="49685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ППЭ-13-02-МАШ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21EFC75E-518D-4B32-8255-9C28EEFFD3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530023"/>
              </p:ext>
            </p:extLst>
          </p:nvPr>
        </p:nvGraphicFramePr>
        <p:xfrm>
          <a:off x="119623" y="548680"/>
          <a:ext cx="8473019" cy="576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296337" imgH="7000939" progId="Excel.Sheet.12">
                  <p:embed/>
                </p:oleObj>
              </mc:Choice>
              <mc:Fallback>
                <p:oleObj name="Worksheet" r:id="rId2" imgW="10296337" imgH="700093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9623" y="548680"/>
                        <a:ext cx="8473019" cy="576064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6D4A860-F3F8-4767-BF56-4FA6633C273C}"/>
              </a:ext>
            </a:extLst>
          </p:cNvPr>
          <p:cNvSpPr/>
          <p:nvPr/>
        </p:nvSpPr>
        <p:spPr>
          <a:xfrm>
            <a:off x="839416" y="2348880"/>
            <a:ext cx="3384376" cy="216024"/>
          </a:xfrm>
          <a:prstGeom prst="rect">
            <a:avLst/>
          </a:prstGeom>
          <a:solidFill>
            <a:schemeClr val="lt1">
              <a:alpha val="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7700310-FEC0-4681-932A-67F1BD311EBF}"/>
              </a:ext>
            </a:extLst>
          </p:cNvPr>
          <p:cNvSpPr/>
          <p:nvPr/>
        </p:nvSpPr>
        <p:spPr>
          <a:xfrm>
            <a:off x="8760296" y="620688"/>
            <a:ext cx="3168065" cy="15841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ЭМ, принятых руководителем ППЭ от организатора в аудитории отдельно по типам: бланк регистрации, бланк ответов №1, бланк ответов №2 лист 1, бланк ответов №2 лист 2 , ДБО №2 и КИМ.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55C64E7-5519-4AE5-889A-318E5E861DF4}"/>
              </a:ext>
            </a:extLst>
          </p:cNvPr>
          <p:cNvSpPr/>
          <p:nvPr/>
        </p:nvSpPr>
        <p:spPr>
          <a:xfrm>
            <a:off x="4232666" y="2348879"/>
            <a:ext cx="2295382" cy="216023"/>
          </a:xfrm>
          <a:prstGeom prst="rect">
            <a:avLst/>
          </a:prstGeom>
          <a:solidFill>
            <a:schemeClr val="lt1">
              <a:alpha val="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01E232B3-9277-43A0-9036-3DA2D7754FEE}"/>
              </a:ext>
            </a:extLst>
          </p:cNvPr>
          <p:cNvCxnSpPr/>
          <p:nvPr/>
        </p:nvCxnSpPr>
        <p:spPr>
          <a:xfrm>
            <a:off x="2567608" y="2564902"/>
            <a:ext cx="0" cy="8640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1448B28-1CB9-4AAA-889C-6A8FD03492EF}"/>
              </a:ext>
            </a:extLst>
          </p:cNvPr>
          <p:cNvCxnSpPr/>
          <p:nvPr/>
        </p:nvCxnSpPr>
        <p:spPr>
          <a:xfrm>
            <a:off x="5375920" y="2564902"/>
            <a:ext cx="0" cy="8640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Овал 17">
            <a:extLst>
              <a:ext uri="{FF2B5EF4-FFF2-40B4-BE49-F238E27FC236}">
                <a16:creationId xmlns:a16="http://schemas.microsoft.com/office/drawing/2014/main" id="{74341E07-D5BF-4C6B-A658-7C8105D36374}"/>
              </a:ext>
            </a:extLst>
          </p:cNvPr>
          <p:cNvSpPr/>
          <p:nvPr/>
        </p:nvSpPr>
        <p:spPr>
          <a:xfrm>
            <a:off x="8280432" y="1052736"/>
            <a:ext cx="360034" cy="338554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1FB36A6E-0D58-463A-A01F-D26FF0661669}"/>
              </a:ext>
            </a:extLst>
          </p:cNvPr>
          <p:cNvSpPr/>
          <p:nvPr/>
        </p:nvSpPr>
        <p:spPr>
          <a:xfrm>
            <a:off x="5195609" y="3461058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53570DBB-F1B5-4A28-9B77-382BD4AE3379}"/>
              </a:ext>
            </a:extLst>
          </p:cNvPr>
          <p:cNvSpPr/>
          <p:nvPr/>
        </p:nvSpPr>
        <p:spPr>
          <a:xfrm>
            <a:off x="2387591" y="3461058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4D113CBC-B552-4242-A00F-E61173979D7D}"/>
              </a:ext>
            </a:extLst>
          </p:cNvPr>
          <p:cNvSpPr/>
          <p:nvPr/>
        </p:nvSpPr>
        <p:spPr>
          <a:xfrm>
            <a:off x="8280431" y="3101018"/>
            <a:ext cx="360034" cy="327982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8CF3B1E-2123-423C-9D4D-272DC73D1C70}"/>
              </a:ext>
            </a:extLst>
          </p:cNvPr>
          <p:cNvSpPr/>
          <p:nvPr/>
        </p:nvSpPr>
        <p:spPr>
          <a:xfrm>
            <a:off x="8760296" y="2442373"/>
            <a:ext cx="3168065" cy="15121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Проставляется количество участников: количество распределенных в аудиторию участников заполняется автоматически, количество не явившихся участников, удаленных за нарушение Порядка, не завершивших экзамен по объективным причинам проставляется руководителем ППЭ.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4780E791-B598-4905-AF21-D4F55AA0B15E}"/>
              </a:ext>
            </a:extLst>
          </p:cNvPr>
          <p:cNvSpPr/>
          <p:nvPr/>
        </p:nvSpPr>
        <p:spPr>
          <a:xfrm>
            <a:off x="401004" y="4941167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A6D2410-04B7-42EE-ACA3-AEA9F4410DE4}"/>
              </a:ext>
            </a:extLst>
          </p:cNvPr>
          <p:cNvSpPr/>
          <p:nvPr/>
        </p:nvSpPr>
        <p:spPr>
          <a:xfrm>
            <a:off x="877409" y="5013175"/>
            <a:ext cx="5664447" cy="216023"/>
          </a:xfrm>
          <a:prstGeom prst="rect">
            <a:avLst/>
          </a:prstGeom>
          <a:solidFill>
            <a:schemeClr val="lt1">
              <a:alpha val="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3F8D38F7-4EA1-40C8-9C7C-F022CCAE2D2A}"/>
              </a:ext>
            </a:extLst>
          </p:cNvPr>
          <p:cNvSpPr/>
          <p:nvPr/>
        </p:nvSpPr>
        <p:spPr>
          <a:xfrm>
            <a:off x="8280431" y="4941167"/>
            <a:ext cx="363493" cy="288031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57358FA-FEBB-406E-893F-B87E057FE3ED}"/>
              </a:ext>
            </a:extLst>
          </p:cNvPr>
          <p:cNvSpPr/>
          <p:nvPr/>
        </p:nvSpPr>
        <p:spPr>
          <a:xfrm>
            <a:off x="8760296" y="4214987"/>
            <a:ext cx="3168065" cy="23042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общее количество материалов, полученных от участников экзамена (сумма строк на странице), а также общее количество участников (по каждой категории отдельно). Общее количество распределенных в аудитории заполняется автоматически. 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если форма состоит из двух и более листов, то просчитывается и указывается общее количество материалов (участников) на каждом листе отдельно.</a:t>
            </a:r>
          </a:p>
        </p:txBody>
      </p:sp>
    </p:spTree>
    <p:extLst>
      <p:ext uri="{BB962C8B-B14F-4D97-AF65-F5344CB8AC3E}">
        <p14:creationId xmlns:p14="http://schemas.microsoft.com/office/powerpoint/2010/main" val="207471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57DD9F-7C5A-9B5E-91C6-CA651A72E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5781D12-911F-65B1-E8F9-6025B7967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18611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87EF1D-913B-EDA3-A024-FBB97BACBA13}"/>
              </a:ext>
            </a:extLst>
          </p:cNvPr>
          <p:cNvSpPr txBox="1"/>
          <p:nvPr/>
        </p:nvSpPr>
        <p:spPr>
          <a:xfrm>
            <a:off x="7608168" y="260648"/>
            <a:ext cx="6106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ППЭ-13-02-МАШ</a:t>
            </a:r>
          </a:p>
        </p:txBody>
      </p:sp>
    </p:spTree>
    <p:extLst>
      <p:ext uri="{BB962C8B-B14F-4D97-AF65-F5344CB8AC3E}">
        <p14:creationId xmlns:p14="http://schemas.microsoft.com/office/powerpoint/2010/main" val="59693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F0D739-283B-4279-B46B-37804615EE0B}"/>
              </a:ext>
            </a:extLst>
          </p:cNvPr>
          <p:cNvSpPr txBox="1"/>
          <p:nvPr/>
        </p:nvSpPr>
        <p:spPr>
          <a:xfrm>
            <a:off x="8688288" y="48918"/>
            <a:ext cx="45365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ППЭ-13-03-К-МАШ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2E9B1F43-23A8-4A74-B30E-2E1FB13280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3842753"/>
              </p:ext>
            </p:extLst>
          </p:nvPr>
        </p:nvGraphicFramePr>
        <p:xfrm>
          <a:off x="0" y="31246"/>
          <a:ext cx="9624392" cy="6826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886943" imgH="7000939" progId="Excel.Sheet.12">
                  <p:embed/>
                </p:oleObj>
              </mc:Choice>
              <mc:Fallback>
                <p:oleObj name="Worksheet" r:id="rId2" imgW="10886943" imgH="700093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31246"/>
                        <a:ext cx="9624392" cy="682675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356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6EF7166-98A4-43A3-AF81-1F22544A80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834833"/>
              </p:ext>
            </p:extLst>
          </p:nvPr>
        </p:nvGraphicFramePr>
        <p:xfrm>
          <a:off x="-1" y="0"/>
          <a:ext cx="9200165" cy="6853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277471" imgH="7000939" progId="Excel.Sheet.12">
                  <p:embed/>
                </p:oleObj>
              </mc:Choice>
              <mc:Fallback>
                <p:oleObj name="Worksheet" r:id="rId2" imgW="10277471" imgH="700093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9200165" cy="685311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1B25A30-DFFA-44A6-8A84-39E77B2764EA}"/>
              </a:ext>
            </a:extLst>
          </p:cNvPr>
          <p:cNvSpPr txBox="1"/>
          <p:nvPr/>
        </p:nvSpPr>
        <p:spPr>
          <a:xfrm>
            <a:off x="8112224" y="4890"/>
            <a:ext cx="5210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ППЭ-13-03-У-МАШ</a:t>
            </a:r>
          </a:p>
        </p:txBody>
      </p:sp>
    </p:spTree>
    <p:extLst>
      <p:ext uri="{BB962C8B-B14F-4D97-AF65-F5344CB8AC3E}">
        <p14:creationId xmlns:p14="http://schemas.microsoft.com/office/powerpoint/2010/main" val="284517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D3744-8841-4D9C-A716-B679BCD8F019}"/>
              </a:ext>
            </a:extLst>
          </p:cNvPr>
          <p:cNvSpPr txBox="1"/>
          <p:nvPr/>
        </p:nvSpPr>
        <p:spPr>
          <a:xfrm>
            <a:off x="6744072" y="245839"/>
            <a:ext cx="49685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ППЭ-14-01</a:t>
            </a:r>
          </a:p>
        </p:txBody>
      </p:sp>
      <p:sp>
        <p:nvSpPr>
          <p:cNvPr id="7" name="Правая фигурная скобка 6">
            <a:extLst>
              <a:ext uri="{FF2B5EF4-FFF2-40B4-BE49-F238E27FC236}">
                <a16:creationId xmlns:a16="http://schemas.microsoft.com/office/drawing/2014/main" id="{374E4F6F-26A5-4741-92B3-6C028EE36E03}"/>
              </a:ext>
            </a:extLst>
          </p:cNvPr>
          <p:cNvSpPr/>
          <p:nvPr/>
        </p:nvSpPr>
        <p:spPr>
          <a:xfrm>
            <a:off x="7032104" y="1340767"/>
            <a:ext cx="216024" cy="1400945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E31E899-77C4-495A-96AE-4A0E87075761}"/>
              </a:ext>
            </a:extLst>
          </p:cNvPr>
          <p:cNvSpPr/>
          <p:nvPr/>
        </p:nvSpPr>
        <p:spPr>
          <a:xfrm>
            <a:off x="7493775" y="1183422"/>
            <a:ext cx="4104456" cy="15841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материалов, который член ГЭК передает руководителю ППЭ в день проведения экзамена.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 1.3.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ДБО №2, напечатанных на станции авторизации в день накануне экзамена,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 1.4.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упаковочных материалов, переданных в ППЭ, пункт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1.6.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носитель информации –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флеш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-накопитель</a:t>
            </a:r>
          </a:p>
        </p:txBody>
      </p:sp>
      <p:sp>
        <p:nvSpPr>
          <p:cNvPr id="9" name="Правая фигурная скобка 8">
            <a:extLst>
              <a:ext uri="{FF2B5EF4-FFF2-40B4-BE49-F238E27FC236}">
                <a16:creationId xmlns:a16="http://schemas.microsoft.com/office/drawing/2014/main" id="{F0DD8009-5A21-4751-B8D7-32101B87077E}"/>
              </a:ext>
            </a:extLst>
          </p:cNvPr>
          <p:cNvSpPr/>
          <p:nvPr/>
        </p:nvSpPr>
        <p:spPr>
          <a:xfrm>
            <a:off x="6935368" y="3259722"/>
            <a:ext cx="287188" cy="584776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48BDF2A-E01D-4B61-8110-94D5DABB49F2}"/>
              </a:ext>
            </a:extLst>
          </p:cNvPr>
          <p:cNvSpPr/>
          <p:nvPr/>
        </p:nvSpPr>
        <p:spPr>
          <a:xfrm>
            <a:off x="7498701" y="3030925"/>
            <a:ext cx="4104456" cy="8135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 2.1.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ВДП с упакованными в них после сканирования бланками, полученными от участников экзамена: бланк регистрации, БО №1, БО № лист 1 и БО №2 лист 2, использованные ДБО №2.</a:t>
            </a:r>
          </a:p>
        </p:txBody>
      </p:sp>
      <p:sp>
        <p:nvSpPr>
          <p:cNvPr id="11" name="Правая фигурная скобка 10">
            <a:extLst>
              <a:ext uri="{FF2B5EF4-FFF2-40B4-BE49-F238E27FC236}">
                <a16:creationId xmlns:a16="http://schemas.microsoft.com/office/drawing/2014/main" id="{4465B3C1-9472-412C-9A41-621F5AC94EF6}"/>
              </a:ext>
            </a:extLst>
          </p:cNvPr>
          <p:cNvSpPr/>
          <p:nvPr/>
        </p:nvSpPr>
        <p:spPr>
          <a:xfrm>
            <a:off x="6936357" y="4127372"/>
            <a:ext cx="215180" cy="720080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E1E0B5A-6BD0-4AD3-AAF5-96A1AE94705C}"/>
              </a:ext>
            </a:extLst>
          </p:cNvPr>
          <p:cNvSpPr/>
          <p:nvPr/>
        </p:nvSpPr>
        <p:spPr>
          <a:xfrm>
            <a:off x="7514481" y="4033879"/>
            <a:ext cx="4104456" cy="8135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пункте 2.3 и 2.6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комплектов, в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пункте 2.5.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листов бумаги для черновиков.</a:t>
            </a:r>
          </a:p>
        </p:txBody>
      </p:sp>
      <p:sp>
        <p:nvSpPr>
          <p:cNvPr id="13" name="Правая фигурная скобка 12">
            <a:extLst>
              <a:ext uri="{FF2B5EF4-FFF2-40B4-BE49-F238E27FC236}">
                <a16:creationId xmlns:a16="http://schemas.microsoft.com/office/drawing/2014/main" id="{84CD0E7D-33A9-4E2A-929A-832FE1841119}"/>
              </a:ext>
            </a:extLst>
          </p:cNvPr>
          <p:cNvSpPr/>
          <p:nvPr/>
        </p:nvSpPr>
        <p:spPr>
          <a:xfrm>
            <a:off x="6900279" y="5130326"/>
            <a:ext cx="287188" cy="970087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5B5C2F1-79A0-4DF5-8969-6383B3FE0C4E}"/>
              </a:ext>
            </a:extLst>
          </p:cNvPr>
          <p:cNvSpPr/>
          <p:nvPr/>
        </p:nvSpPr>
        <p:spPr>
          <a:xfrm>
            <a:off x="7505594" y="5130325"/>
            <a:ext cx="4135022" cy="970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Отражается количество неиспользованных на экзамене материалов.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98BDFF-1677-4CF4-BE3A-C29EABF44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2" y="419031"/>
            <a:ext cx="6107099" cy="568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9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B530E9-7106-1757-8ACE-5DC75EE6B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445224"/>
            <a:ext cx="6563916" cy="54917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39138BA-3F60-4908-BD90-7D23484D4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9536" y="0"/>
            <a:ext cx="8136904" cy="53907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291285C-23E4-1076-5340-F0A9AD6FCB9B}"/>
              </a:ext>
            </a:extLst>
          </p:cNvPr>
          <p:cNvSpPr/>
          <p:nvPr/>
        </p:nvSpPr>
        <p:spPr>
          <a:xfrm>
            <a:off x="2639616" y="5544867"/>
            <a:ext cx="6336704" cy="1008112"/>
          </a:xfrm>
          <a:prstGeom prst="rect">
            <a:avLst/>
          </a:prstGeom>
          <a:solidFill>
            <a:schemeClr val="tx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ППЭ заполняют формы черной гелевой ручкой, без исправлений и ошибок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9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авая фигурная скобка 4">
            <a:extLst>
              <a:ext uri="{FF2B5EF4-FFF2-40B4-BE49-F238E27FC236}">
                <a16:creationId xmlns:a16="http://schemas.microsoft.com/office/drawing/2014/main" id="{A2B94390-14F5-4499-B28E-2796D5752D9E}"/>
              </a:ext>
            </a:extLst>
          </p:cNvPr>
          <p:cNvSpPr/>
          <p:nvPr/>
        </p:nvSpPr>
        <p:spPr>
          <a:xfrm>
            <a:off x="6816924" y="548680"/>
            <a:ext cx="359196" cy="2664296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81BBD26-EFB4-4249-9A7F-4366E601BC9B}"/>
              </a:ext>
            </a:extLst>
          </p:cNvPr>
          <p:cNvSpPr/>
          <p:nvPr/>
        </p:nvSpPr>
        <p:spPr>
          <a:xfrm>
            <a:off x="7320136" y="1160748"/>
            <a:ext cx="4536504" cy="12961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иных материалов, подлежащих возврату из ППЭ в день проведения экзамена. Поля заполняются только в тех пунктах, где есть в наличии материалы. Если таковых нет – поля не заполняются.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0B540E-7D09-4E66-B143-1B82A47ED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34" y="346348"/>
            <a:ext cx="6277244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7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1157DB-BA54-432E-84F3-992C11B58F23}"/>
              </a:ext>
            </a:extLst>
          </p:cNvPr>
          <p:cNvSpPr txBox="1"/>
          <p:nvPr/>
        </p:nvSpPr>
        <p:spPr>
          <a:xfrm>
            <a:off x="6600056" y="476672"/>
            <a:ext cx="49685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ППЭ-14-01-У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34C226-AC12-4909-9D73-7F47E47CC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702" y="0"/>
            <a:ext cx="4968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4EE268B-7D43-4150-9E01-B34D754BD7DC}"/>
              </a:ext>
            </a:extLst>
          </p:cNvPr>
          <p:cNvSpPr txBox="1"/>
          <p:nvPr/>
        </p:nvSpPr>
        <p:spPr>
          <a:xfrm>
            <a:off x="6816080" y="332656"/>
            <a:ext cx="49685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ППЭ-14-01-К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F58366-DD70-4139-A854-376268BE8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101102"/>
            <a:ext cx="4871865" cy="675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9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02E26C-2BE9-819D-137E-013DD76D6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55A5C09-5534-685E-99C4-23DA2E4E4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23787"/>
            <a:ext cx="9218612" cy="6881787"/>
          </a:xfrm>
        </p:spPr>
      </p:pic>
      <p:sp>
        <p:nvSpPr>
          <p:cNvPr id="6" name="Двойные фигурные скобки 5">
            <a:extLst>
              <a:ext uri="{FF2B5EF4-FFF2-40B4-BE49-F238E27FC236}">
                <a16:creationId xmlns:a16="http://schemas.microsoft.com/office/drawing/2014/main" id="{4C032A89-90BD-BD3A-F6E4-E0BC95497906}"/>
              </a:ext>
            </a:extLst>
          </p:cNvPr>
          <p:cNvSpPr/>
          <p:nvPr/>
        </p:nvSpPr>
        <p:spPr>
          <a:xfrm>
            <a:off x="551384" y="620688"/>
            <a:ext cx="4248472" cy="72008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2E73116-0C1A-8FA7-B7D6-27785091DDCE}"/>
              </a:ext>
            </a:extLst>
          </p:cNvPr>
          <p:cNvSpPr/>
          <p:nvPr/>
        </p:nvSpPr>
        <p:spPr>
          <a:xfrm>
            <a:off x="263352" y="2348880"/>
            <a:ext cx="1368152" cy="216024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1B4EBB3C-EE4D-F0F9-E2C2-D55584DFA74C}"/>
              </a:ext>
            </a:extLst>
          </p:cNvPr>
          <p:cNvSpPr/>
          <p:nvPr/>
        </p:nvSpPr>
        <p:spPr>
          <a:xfrm>
            <a:off x="1055447" y="3346098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91D9C17B-C764-5A94-E52E-6D0EAA8F683F}"/>
              </a:ext>
            </a:extLst>
          </p:cNvPr>
          <p:cNvCxnSpPr>
            <a:cxnSpLocks/>
          </p:cNvCxnSpPr>
          <p:nvPr/>
        </p:nvCxnSpPr>
        <p:spPr>
          <a:xfrm>
            <a:off x="512376" y="2718887"/>
            <a:ext cx="435052" cy="6982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645C06-D24D-C327-88D8-3B8C0F955E44}"/>
              </a:ext>
            </a:extLst>
          </p:cNvPr>
          <p:cNvCxnSpPr/>
          <p:nvPr/>
        </p:nvCxnSpPr>
        <p:spPr>
          <a:xfrm>
            <a:off x="1343472" y="2718887"/>
            <a:ext cx="0" cy="4860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E6449908-7639-4F67-A89A-61078505751C}"/>
              </a:ext>
            </a:extLst>
          </p:cNvPr>
          <p:cNvCxnSpPr>
            <a:cxnSpLocks/>
          </p:cNvCxnSpPr>
          <p:nvPr/>
        </p:nvCxnSpPr>
        <p:spPr>
          <a:xfrm flipV="1">
            <a:off x="1271464" y="3789040"/>
            <a:ext cx="0" cy="10801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17DA995-BA96-0EA6-F1B2-36EF24921CCA}"/>
              </a:ext>
            </a:extLst>
          </p:cNvPr>
          <p:cNvSpPr/>
          <p:nvPr/>
        </p:nvSpPr>
        <p:spPr>
          <a:xfrm>
            <a:off x="993799" y="4937571"/>
            <a:ext cx="555330" cy="175307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9E4CEE-D48E-DC2D-EB7F-AEC320A6EB96}"/>
              </a:ext>
            </a:extLst>
          </p:cNvPr>
          <p:cNvSpPr txBox="1"/>
          <p:nvPr/>
        </p:nvSpPr>
        <p:spPr>
          <a:xfrm>
            <a:off x="9011488" y="44625"/>
            <a:ext cx="31683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ППЭ-14-02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763307B-59B1-7F9C-6416-E4FE267572AE}"/>
              </a:ext>
            </a:extLst>
          </p:cNvPr>
          <p:cNvSpPr/>
          <p:nvPr/>
        </p:nvSpPr>
        <p:spPr>
          <a:xfrm>
            <a:off x="9251034" y="574702"/>
            <a:ext cx="2952328" cy="8135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Поля «номер аудитории», «распределено количество участников» и «итого» заполняются автоматически. 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66DFA5AB-8137-1431-88B5-392CEEBFCE7E}"/>
              </a:ext>
            </a:extLst>
          </p:cNvPr>
          <p:cNvSpPr/>
          <p:nvPr/>
        </p:nvSpPr>
        <p:spPr>
          <a:xfrm>
            <a:off x="8846067" y="758070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Левая фигурная скобка 19">
            <a:extLst>
              <a:ext uri="{FF2B5EF4-FFF2-40B4-BE49-F238E27FC236}">
                <a16:creationId xmlns:a16="http://schemas.microsoft.com/office/drawing/2014/main" id="{9DB48C3B-2BDC-9703-1E48-D83C05812F11}"/>
              </a:ext>
            </a:extLst>
          </p:cNvPr>
          <p:cNvSpPr/>
          <p:nvPr/>
        </p:nvSpPr>
        <p:spPr>
          <a:xfrm rot="16200000">
            <a:off x="2674433" y="1447591"/>
            <a:ext cx="218399" cy="2160241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4CBA94DA-8C22-6FA9-18E6-03663D5A2691}"/>
              </a:ext>
            </a:extLst>
          </p:cNvPr>
          <p:cNvSpPr/>
          <p:nvPr/>
        </p:nvSpPr>
        <p:spPr>
          <a:xfrm>
            <a:off x="2613354" y="2718887"/>
            <a:ext cx="360033" cy="360040"/>
          </a:xfrm>
          <a:prstGeom prst="ellipse">
            <a:avLst/>
          </a:prstGeom>
          <a:solidFill>
            <a:schemeClr val="accent4">
              <a:lumMod val="60000"/>
              <a:lumOff val="40000"/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00E91E2-C04D-D0C4-8B3E-3A00B36D5139}"/>
              </a:ext>
            </a:extLst>
          </p:cNvPr>
          <p:cNvSpPr/>
          <p:nvPr/>
        </p:nvSpPr>
        <p:spPr>
          <a:xfrm>
            <a:off x="8862075" y="1749589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E32C13B-4F74-EA55-E0EA-DDF7E04C49F7}"/>
              </a:ext>
            </a:extLst>
          </p:cNvPr>
          <p:cNvSpPr/>
          <p:nvPr/>
        </p:nvSpPr>
        <p:spPr>
          <a:xfrm>
            <a:off x="9218749" y="1538807"/>
            <a:ext cx="2952328" cy="7200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материалов, выданных ответственным организатором в аудитории в день проведения экзамена.</a:t>
            </a:r>
          </a:p>
        </p:txBody>
      </p:sp>
      <p:sp>
        <p:nvSpPr>
          <p:cNvPr id="24" name="Левая фигурная скобка 23">
            <a:extLst>
              <a:ext uri="{FF2B5EF4-FFF2-40B4-BE49-F238E27FC236}">
                <a16:creationId xmlns:a16="http://schemas.microsoft.com/office/drawing/2014/main" id="{F01A9908-C813-956B-D855-E706667E3038}"/>
              </a:ext>
            </a:extLst>
          </p:cNvPr>
          <p:cNvSpPr/>
          <p:nvPr/>
        </p:nvSpPr>
        <p:spPr>
          <a:xfrm rot="5400000" flipH="1">
            <a:off x="6166819" y="859826"/>
            <a:ext cx="218399" cy="3384377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3B2BBECD-61E9-1BFB-E8F2-37B0A89E820B}"/>
              </a:ext>
            </a:extLst>
          </p:cNvPr>
          <p:cNvSpPr/>
          <p:nvPr/>
        </p:nvSpPr>
        <p:spPr>
          <a:xfrm>
            <a:off x="5627950" y="2709369"/>
            <a:ext cx="360031" cy="335739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6C288745-4C82-E3C7-7701-32253971E27E}"/>
              </a:ext>
            </a:extLst>
          </p:cNvPr>
          <p:cNvSpPr/>
          <p:nvPr/>
        </p:nvSpPr>
        <p:spPr>
          <a:xfrm>
            <a:off x="8869111" y="2725712"/>
            <a:ext cx="360031" cy="335739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A5D30A8-8267-3465-82F5-37A3215E6B3E}"/>
              </a:ext>
            </a:extLst>
          </p:cNvPr>
          <p:cNvSpPr/>
          <p:nvPr/>
        </p:nvSpPr>
        <p:spPr>
          <a:xfrm>
            <a:off x="9251034" y="2456892"/>
            <a:ext cx="2952328" cy="9541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неиспользованных материалов, возвращенных ответственными организаторами из аудитории после проведения экзамена.</a:t>
            </a: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5137E382-84AE-A25B-3B81-1498E55E6757}"/>
              </a:ext>
            </a:extLst>
          </p:cNvPr>
          <p:cNvCxnSpPr/>
          <p:nvPr/>
        </p:nvCxnSpPr>
        <p:spPr>
          <a:xfrm>
            <a:off x="8112224" y="2442815"/>
            <a:ext cx="0" cy="4860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Овал 28">
            <a:extLst>
              <a:ext uri="{FF2B5EF4-FFF2-40B4-BE49-F238E27FC236}">
                <a16:creationId xmlns:a16="http://schemas.microsoft.com/office/drawing/2014/main" id="{FD347C6D-795F-179A-2D0F-9B772D66DDBD}"/>
              </a:ext>
            </a:extLst>
          </p:cNvPr>
          <p:cNvSpPr/>
          <p:nvPr/>
        </p:nvSpPr>
        <p:spPr>
          <a:xfrm>
            <a:off x="7928784" y="3009949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CEF80CF4-6073-50A0-3972-6D61A365514B}"/>
              </a:ext>
            </a:extLst>
          </p:cNvPr>
          <p:cNvSpPr/>
          <p:nvPr/>
        </p:nvSpPr>
        <p:spPr>
          <a:xfrm>
            <a:off x="8831470" y="3692849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7E6B4DD-7757-0E82-F20A-31AA395BB842}"/>
              </a:ext>
            </a:extLst>
          </p:cNvPr>
          <p:cNvSpPr/>
          <p:nvPr/>
        </p:nvSpPr>
        <p:spPr>
          <a:xfrm>
            <a:off x="9251034" y="3533227"/>
            <a:ext cx="2952328" cy="9541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калибровочных листов.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95C6A72-2416-18CE-76F2-345BF2B34245}"/>
              </a:ext>
            </a:extLst>
          </p:cNvPr>
          <p:cNvSpPr/>
          <p:nvPr/>
        </p:nvSpPr>
        <p:spPr>
          <a:xfrm>
            <a:off x="9218749" y="4609562"/>
            <a:ext cx="2952328" cy="9541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Отражается количество материалов на ППЭ, оставшихся в резерве.</a:t>
            </a:r>
          </a:p>
        </p:txBody>
      </p: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E052CA90-E223-D9C2-E6A1-71F701F19B33}"/>
              </a:ext>
            </a:extLst>
          </p:cNvPr>
          <p:cNvCxnSpPr>
            <a:cxnSpLocks/>
          </p:cNvCxnSpPr>
          <p:nvPr/>
        </p:nvCxnSpPr>
        <p:spPr>
          <a:xfrm flipH="1">
            <a:off x="2228501" y="5229200"/>
            <a:ext cx="1" cy="7651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Овал 34">
            <a:extLst>
              <a:ext uri="{FF2B5EF4-FFF2-40B4-BE49-F238E27FC236}">
                <a16:creationId xmlns:a16="http://schemas.microsoft.com/office/drawing/2014/main" id="{26D1DA23-1A4B-5F4F-4B0F-0274788B7615}"/>
              </a:ext>
            </a:extLst>
          </p:cNvPr>
          <p:cNvSpPr/>
          <p:nvPr/>
        </p:nvSpPr>
        <p:spPr>
          <a:xfrm>
            <a:off x="2048485" y="6035241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4EBC48D2-096A-8824-C534-B012BB57CF01}"/>
              </a:ext>
            </a:extLst>
          </p:cNvPr>
          <p:cNvSpPr/>
          <p:nvPr/>
        </p:nvSpPr>
        <p:spPr>
          <a:xfrm>
            <a:off x="8827926" y="4853513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9F24AFAF-B8FC-0D39-7D34-2A2F8A709AF5}"/>
              </a:ext>
            </a:extLst>
          </p:cNvPr>
          <p:cNvSpPr/>
          <p:nvPr/>
        </p:nvSpPr>
        <p:spPr>
          <a:xfrm>
            <a:off x="1577438" y="5127816"/>
            <a:ext cx="5814699" cy="189886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Левая фигурная скобка 38">
            <a:extLst>
              <a:ext uri="{FF2B5EF4-FFF2-40B4-BE49-F238E27FC236}">
                <a16:creationId xmlns:a16="http://schemas.microsoft.com/office/drawing/2014/main" id="{B5F58370-9D02-7543-EA7D-BE442BD9216D}"/>
              </a:ext>
            </a:extLst>
          </p:cNvPr>
          <p:cNvSpPr/>
          <p:nvPr/>
        </p:nvSpPr>
        <p:spPr>
          <a:xfrm rot="5400000" flipH="1">
            <a:off x="4366618" y="2816932"/>
            <a:ext cx="218399" cy="5688628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F1786AC3-FA05-81FC-E6B0-E1FA91D3F7B1}"/>
              </a:ext>
            </a:extLst>
          </p:cNvPr>
          <p:cNvSpPr/>
          <p:nvPr/>
        </p:nvSpPr>
        <p:spPr>
          <a:xfrm>
            <a:off x="4304770" y="5834800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B2C2E588-72BE-8632-C6CB-1638A685E700}"/>
              </a:ext>
            </a:extLst>
          </p:cNvPr>
          <p:cNvSpPr/>
          <p:nvPr/>
        </p:nvSpPr>
        <p:spPr>
          <a:xfrm>
            <a:off x="8806514" y="5821266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101DB660-CE36-9CC6-6609-B7863E344FDE}"/>
              </a:ext>
            </a:extLst>
          </p:cNvPr>
          <p:cNvSpPr/>
          <p:nvPr/>
        </p:nvSpPr>
        <p:spPr>
          <a:xfrm>
            <a:off x="9239672" y="5733781"/>
            <a:ext cx="2952328" cy="9541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материалов в ППЭ, включая резервные.</a:t>
            </a:r>
          </a:p>
        </p:txBody>
      </p:sp>
    </p:spTree>
    <p:extLst>
      <p:ext uri="{BB962C8B-B14F-4D97-AF65-F5344CB8AC3E}">
        <p14:creationId xmlns:p14="http://schemas.microsoft.com/office/powerpoint/2010/main" val="240903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4959FC-B0E2-F740-C304-46044C12F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2F7E811-4DB9-7DBA-5FAF-882E0A042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9" y="44624"/>
            <a:ext cx="9165854" cy="681337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9832C0-1A5C-E0A7-079C-C3770FF8F1AE}"/>
              </a:ext>
            </a:extLst>
          </p:cNvPr>
          <p:cNvSpPr txBox="1"/>
          <p:nvPr/>
        </p:nvSpPr>
        <p:spPr>
          <a:xfrm>
            <a:off x="8688288" y="476672"/>
            <a:ext cx="43204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ППЭ-14-02</a:t>
            </a:r>
          </a:p>
        </p:txBody>
      </p:sp>
    </p:spTree>
    <p:extLst>
      <p:ext uri="{BB962C8B-B14F-4D97-AF65-F5344CB8AC3E}">
        <p14:creationId xmlns:p14="http://schemas.microsoft.com/office/powerpoint/2010/main" val="8373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2BD9474-9E0A-4ECE-806E-0293F8DEE1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3789188"/>
              </p:ext>
            </p:extLst>
          </p:nvPr>
        </p:nvGraphicFramePr>
        <p:xfrm>
          <a:off x="2778" y="0"/>
          <a:ext cx="945429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477549" imgH="7867821" progId="Excel.Sheet.12">
                  <p:embed/>
                </p:oleObj>
              </mc:Choice>
              <mc:Fallback>
                <p:oleObj name="Worksheet" r:id="rId2" imgW="11477549" imgH="786782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78" y="0"/>
                        <a:ext cx="9454295" cy="6858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D5918DD-57C2-40CD-B0FF-6E73734169E6}"/>
              </a:ext>
            </a:extLst>
          </p:cNvPr>
          <p:cNvSpPr txBox="1"/>
          <p:nvPr/>
        </p:nvSpPr>
        <p:spPr>
          <a:xfrm>
            <a:off x="8688288" y="476672"/>
            <a:ext cx="43204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ППЭ-14-02-К</a:t>
            </a:r>
          </a:p>
        </p:txBody>
      </p:sp>
    </p:spTree>
    <p:extLst>
      <p:ext uri="{BB962C8B-B14F-4D97-AF65-F5344CB8AC3E}">
        <p14:creationId xmlns:p14="http://schemas.microsoft.com/office/powerpoint/2010/main" val="22799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7930140-B803-40CE-B51E-66ABAFB93F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909622"/>
              </p:ext>
            </p:extLst>
          </p:nvPr>
        </p:nvGraphicFramePr>
        <p:xfrm>
          <a:off x="1055440" y="237384"/>
          <a:ext cx="7734300" cy="661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734476" imgH="6619896" progId="Excel.Sheet.12">
                  <p:embed/>
                </p:oleObj>
              </mc:Choice>
              <mc:Fallback>
                <p:oleObj name="Worksheet" r:id="rId2" imgW="7734476" imgH="661989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55440" y="237384"/>
                        <a:ext cx="7734300" cy="66198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AB458F1-2F48-465B-8C67-1CEF6F8C1997}"/>
              </a:ext>
            </a:extLst>
          </p:cNvPr>
          <p:cNvSpPr txBox="1"/>
          <p:nvPr/>
        </p:nvSpPr>
        <p:spPr>
          <a:xfrm>
            <a:off x="8789740" y="620688"/>
            <a:ext cx="3312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ППЭ-14-02-У</a:t>
            </a:r>
          </a:p>
        </p:txBody>
      </p:sp>
    </p:spTree>
    <p:extLst>
      <p:ext uri="{BB962C8B-B14F-4D97-AF65-F5344CB8AC3E}">
        <p14:creationId xmlns:p14="http://schemas.microsoft.com/office/powerpoint/2010/main" val="246058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AD712-4D00-DED6-4F1C-BB8390A47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BE649C4-C329-5A78-2B92-E17D418FF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502" y="489463"/>
            <a:ext cx="5868219" cy="291505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971B00-BE78-155B-AB70-900AB073F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97" y="489463"/>
            <a:ext cx="5934903" cy="61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1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25E5E-0C68-26C7-A755-2A8411D9D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212CD01-BB89-78D2-4CFB-46D67F5DC2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488" cy="6858000"/>
          </a:xfrm>
        </p:spPr>
      </p:pic>
    </p:spTree>
    <p:extLst>
      <p:ext uri="{BB962C8B-B14F-4D97-AF65-F5344CB8AC3E}">
        <p14:creationId xmlns:p14="http://schemas.microsoft.com/office/powerpoint/2010/main" val="95670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F244F-A5AA-3BFA-D88F-200DB23C8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56B5A31-0A5C-7503-282F-D329A4314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3772" cy="6858000"/>
          </a:xfr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5A03530-4A7F-6EDA-AFD5-66B1A89C1FFA}"/>
              </a:ext>
            </a:extLst>
          </p:cNvPr>
          <p:cNvSpPr/>
          <p:nvPr/>
        </p:nvSpPr>
        <p:spPr>
          <a:xfrm>
            <a:off x="983432" y="876866"/>
            <a:ext cx="7416824" cy="262414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5B2A949-3995-3832-7677-082131501421}"/>
              </a:ext>
            </a:extLst>
          </p:cNvPr>
          <p:cNvCxnSpPr/>
          <p:nvPr/>
        </p:nvCxnSpPr>
        <p:spPr>
          <a:xfrm>
            <a:off x="911424" y="5373216"/>
            <a:ext cx="2520280" cy="0"/>
          </a:xfrm>
          <a:prstGeom prst="line">
            <a:avLst/>
          </a:prstGeom>
          <a:ln w="381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>
            <a:extLst>
              <a:ext uri="{FF2B5EF4-FFF2-40B4-BE49-F238E27FC236}">
                <a16:creationId xmlns:a16="http://schemas.microsoft.com/office/drawing/2014/main" id="{0BC80D1B-2CF8-9B2B-B71C-90536A751F03}"/>
              </a:ext>
            </a:extLst>
          </p:cNvPr>
          <p:cNvSpPr/>
          <p:nvPr/>
        </p:nvSpPr>
        <p:spPr>
          <a:xfrm>
            <a:off x="407368" y="5877272"/>
            <a:ext cx="3672408" cy="648070"/>
          </a:xfrm>
          <a:prstGeom prst="ellips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089F01-5551-75DE-3109-42FAA038F0CA}"/>
              </a:ext>
            </a:extLst>
          </p:cNvPr>
          <p:cNvSpPr txBox="1"/>
          <p:nvPr/>
        </p:nvSpPr>
        <p:spPr>
          <a:xfrm>
            <a:off x="10272464" y="116632"/>
            <a:ext cx="1728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868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8C08A3-3633-9FF3-8C65-9A4B04FBF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49DDD4B-022F-51C3-B0DB-21453D3FF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37"/>
            <a:ext cx="9552384" cy="68393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7B8EB4-2DF8-CD34-8FEE-BF9A521423B1}"/>
              </a:ext>
            </a:extLst>
          </p:cNvPr>
          <p:cNvSpPr txBox="1"/>
          <p:nvPr/>
        </p:nvSpPr>
        <p:spPr>
          <a:xfrm>
            <a:off x="10072343" y="116632"/>
            <a:ext cx="21474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ППЭ-05-02</a:t>
            </a:r>
            <a:endParaRPr lang="ru-RU" sz="2800" dirty="0"/>
          </a:p>
        </p:txBody>
      </p:sp>
      <p:sp>
        <p:nvSpPr>
          <p:cNvPr id="7" name="Правая фигурная скобка 6">
            <a:extLst>
              <a:ext uri="{FF2B5EF4-FFF2-40B4-BE49-F238E27FC236}">
                <a16:creationId xmlns:a16="http://schemas.microsoft.com/office/drawing/2014/main" id="{33BECD7F-F329-7689-78D5-4FD7A4633F6F}"/>
              </a:ext>
            </a:extLst>
          </p:cNvPr>
          <p:cNvSpPr/>
          <p:nvPr/>
        </p:nvSpPr>
        <p:spPr>
          <a:xfrm rot="16200000">
            <a:off x="5481439" y="1907339"/>
            <a:ext cx="140868" cy="1083079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Правая фигурная скобка 7">
            <a:extLst>
              <a:ext uri="{FF2B5EF4-FFF2-40B4-BE49-F238E27FC236}">
                <a16:creationId xmlns:a16="http://schemas.microsoft.com/office/drawing/2014/main" id="{A98C7DF8-247F-0D1F-B950-F22B3E864E27}"/>
              </a:ext>
            </a:extLst>
          </p:cNvPr>
          <p:cNvSpPr/>
          <p:nvPr/>
        </p:nvSpPr>
        <p:spPr>
          <a:xfrm rot="16200000">
            <a:off x="6767868" y="1899562"/>
            <a:ext cx="140868" cy="1083079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310072F1-B4D7-A7B5-C0E2-7855F247891B}"/>
              </a:ext>
            </a:extLst>
          </p:cNvPr>
          <p:cNvSpPr/>
          <p:nvPr/>
        </p:nvSpPr>
        <p:spPr>
          <a:xfrm>
            <a:off x="9579492" y="1943425"/>
            <a:ext cx="255747" cy="22742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E1C5D230-F412-E31F-0902-30383D1132E5}"/>
              </a:ext>
            </a:extLst>
          </p:cNvPr>
          <p:cNvSpPr/>
          <p:nvPr/>
        </p:nvSpPr>
        <p:spPr>
          <a:xfrm>
            <a:off x="6710428" y="2074394"/>
            <a:ext cx="255748" cy="22742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Левая фигурная скобка 11">
            <a:extLst>
              <a:ext uri="{FF2B5EF4-FFF2-40B4-BE49-F238E27FC236}">
                <a16:creationId xmlns:a16="http://schemas.microsoft.com/office/drawing/2014/main" id="{2786B229-C4A5-BD1F-A517-B80F85103FD4}"/>
              </a:ext>
            </a:extLst>
          </p:cNvPr>
          <p:cNvSpPr/>
          <p:nvPr/>
        </p:nvSpPr>
        <p:spPr>
          <a:xfrm rot="16200000">
            <a:off x="2566073" y="2219632"/>
            <a:ext cx="108995" cy="4426404"/>
          </a:xfrm>
          <a:prstGeom prst="leftBrace">
            <a:avLst/>
          </a:prstGeom>
          <a:ln w="38100">
            <a:solidFill>
              <a:srgbClr val="C0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37FDE8B9-15BC-CED0-A4F9-2E9D79F9D7B0}"/>
              </a:ext>
            </a:extLst>
          </p:cNvPr>
          <p:cNvCxnSpPr>
            <a:cxnSpLocks/>
          </p:cNvCxnSpPr>
          <p:nvPr/>
        </p:nvCxnSpPr>
        <p:spPr>
          <a:xfrm>
            <a:off x="2742455" y="4513302"/>
            <a:ext cx="2064097" cy="3388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34A5919-25C8-4319-B3EC-A43B5D592F2B}"/>
              </a:ext>
            </a:extLst>
          </p:cNvPr>
          <p:cNvSpPr/>
          <p:nvPr/>
        </p:nvSpPr>
        <p:spPr>
          <a:xfrm>
            <a:off x="4910025" y="4625023"/>
            <a:ext cx="2371949" cy="8453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ФИО участников, документ (серия и номер), место в аудитории </a:t>
            </a:r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автоматически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836BC7B-C84B-C7B4-C6C3-41A8489BCAB1}"/>
              </a:ext>
            </a:extLst>
          </p:cNvPr>
          <p:cNvSpPr/>
          <p:nvPr/>
        </p:nvSpPr>
        <p:spPr>
          <a:xfrm>
            <a:off x="9909464" y="1234267"/>
            <a:ext cx="2282536" cy="20187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поле «Отметка о явке, удалении и т.п.» проставляются «Х»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категориям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участников: 1. явился в аудиторию, 2. удален с экзамен, 3. не закончили экзамен, 4. ошибка в документе, 5. подал апелляцию о нарушении порядка проведения, 6. замена ИК (брак, испорченные).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83677D7-74F6-E4AE-0F1D-4AEF2E9654B7}"/>
              </a:ext>
            </a:extLst>
          </p:cNvPr>
          <p:cNvSpPr/>
          <p:nvPr/>
        </p:nvSpPr>
        <p:spPr>
          <a:xfrm>
            <a:off x="9902824" y="3936181"/>
            <a:ext cx="2289176" cy="20187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поле «Количество ЭМ, полученных от участника экзамена» проставляется количество: бланк регистрации, БО №1, БО №2 лист 1, БО №2 лист 2, ДБО №2, КИМ, листы бумаги для черновиков.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004F8232-C50C-1E20-73CD-9162C89AAE43}"/>
              </a:ext>
            </a:extLst>
          </p:cNvPr>
          <p:cNvSpPr/>
          <p:nvPr/>
        </p:nvSpPr>
        <p:spPr>
          <a:xfrm>
            <a:off x="5423999" y="2074394"/>
            <a:ext cx="255747" cy="22742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92AD0D46-C40F-C2FA-D928-5C6E23230A7A}"/>
              </a:ext>
            </a:extLst>
          </p:cNvPr>
          <p:cNvSpPr/>
          <p:nvPr/>
        </p:nvSpPr>
        <p:spPr>
          <a:xfrm>
            <a:off x="9552384" y="4852141"/>
            <a:ext cx="255748" cy="22742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7950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919D76-8862-6783-55AD-3CC883225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21077E8-4C17-7C59-7AAE-B43F570C4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0"/>
            <a:ext cx="6888088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10F7AA-7284-366D-73B3-EEB0041BC343}"/>
              </a:ext>
            </a:extLst>
          </p:cNvPr>
          <p:cNvSpPr txBox="1"/>
          <p:nvPr/>
        </p:nvSpPr>
        <p:spPr>
          <a:xfrm>
            <a:off x="8832304" y="188640"/>
            <a:ext cx="25922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ППЭ-21С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1764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E1B21-FF01-776F-1A1B-068A90CAD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CF95237-66A8-4118-3E87-CD0A04F56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805364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45406E-5444-DB70-2BB8-014E2704B9A5}"/>
              </a:ext>
            </a:extLst>
          </p:cNvPr>
          <p:cNvSpPr txBox="1"/>
          <p:nvPr/>
        </p:nvSpPr>
        <p:spPr>
          <a:xfrm>
            <a:off x="8184232" y="548680"/>
            <a:ext cx="2882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ППЭ-21-П1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5807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71074-2488-A08C-1365-6BF7BD913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9C9CDF9-0224-5E9E-8271-4692CA974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"/>
            <a:ext cx="5303912" cy="685346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BA4850-836D-6FA6-1B65-D09252C93B31}"/>
              </a:ext>
            </a:extLst>
          </p:cNvPr>
          <p:cNvSpPr txBox="1"/>
          <p:nvPr/>
        </p:nvSpPr>
        <p:spPr>
          <a:xfrm>
            <a:off x="7032104" y="632768"/>
            <a:ext cx="3600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ППЭ-21-П2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9790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2F58E6-2B3A-870C-7D9C-F8A3C5BFF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FD45DBC-7C4A-2DB4-B4C7-EDA64B01B7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0"/>
            <a:ext cx="5256584" cy="685872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B82E6C-DD8E-32C5-423D-2FB98C799481}"/>
              </a:ext>
            </a:extLst>
          </p:cNvPr>
          <p:cNvSpPr txBox="1"/>
          <p:nvPr/>
        </p:nvSpPr>
        <p:spPr>
          <a:xfrm>
            <a:off x="7536160" y="863601"/>
            <a:ext cx="41044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ППЭ-21-П3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8166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AC553-100A-419D-7BFA-7158BFB51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AA19320-D484-A1E5-5C02-F9F5EFDBB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23992" cy="68580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FEF35B-F3D3-579D-614C-579A16D3720D}"/>
              </a:ext>
            </a:extLst>
          </p:cNvPr>
          <p:cNvSpPr txBox="1"/>
          <p:nvPr/>
        </p:nvSpPr>
        <p:spPr>
          <a:xfrm>
            <a:off x="7752184" y="863601"/>
            <a:ext cx="41044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ППЭ-22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4586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E244D-FA9E-FCE2-B211-15EB6482C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B4A064B-146B-5231-14CA-218C47B4C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75"/>
            <a:ext cx="5663952" cy="685956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D508D1-1D0A-2FB8-A1E5-3355132F3043}"/>
              </a:ext>
            </a:extLst>
          </p:cNvPr>
          <p:cNvSpPr txBox="1"/>
          <p:nvPr/>
        </p:nvSpPr>
        <p:spPr>
          <a:xfrm>
            <a:off x="7968208" y="340381"/>
            <a:ext cx="3312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ППЭ-24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5159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CE5C1-E236-60ED-8527-BCE6BAB1E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D1F094B-31D0-D50D-4F9D-E36CCE230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-1"/>
            <a:ext cx="5760640" cy="68580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F73AAB-B9BB-0F3E-FCBF-B044E06B10AE}"/>
              </a:ext>
            </a:extLst>
          </p:cNvPr>
          <p:cNvSpPr txBox="1"/>
          <p:nvPr/>
        </p:nvSpPr>
        <p:spPr>
          <a:xfrm>
            <a:off x="7968208" y="340381"/>
            <a:ext cx="3312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ППЭ-25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6056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DCE960-D29B-696D-3FA7-5002974EE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71C0BFC-1C51-0E36-7AD3-CDB753B9A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-18041"/>
            <a:ext cx="5688632" cy="690809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F22211-7075-9729-298B-C2BD7CE962CF}"/>
              </a:ext>
            </a:extLst>
          </p:cNvPr>
          <p:cNvSpPr txBox="1"/>
          <p:nvPr/>
        </p:nvSpPr>
        <p:spPr>
          <a:xfrm>
            <a:off x="7680176" y="764704"/>
            <a:ext cx="35283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ППЭ-26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3002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P:\Молазаева Н.В\Баннеры\Образец баннера ЦОКО.png"/>
          <p:cNvPicPr>
            <a:picLocks noChangeAspect="1" noChangeArrowheads="1"/>
          </p:cNvPicPr>
          <p:nvPr/>
        </p:nvPicPr>
        <p:blipFill>
          <a:blip r:embed="rId3" cstate="print">
            <a:lum bright="-30000" contrast="20000"/>
          </a:blip>
          <a:srcRect l="17646" t="10099" r="1688" b="19206"/>
          <a:stretch>
            <a:fillRect/>
          </a:stretch>
        </p:blipFill>
        <p:spPr bwMode="auto">
          <a:xfrm>
            <a:off x="2927648" y="332656"/>
            <a:ext cx="5842939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7" descr="Маленький логотип.png">
            <a:extLst>
              <a:ext uri="{FF2B5EF4-FFF2-40B4-BE49-F238E27FC236}">
                <a16:creationId xmlns:a16="http://schemas.microsoft.com/office/drawing/2014/main" id="{18812C41-BD66-4E60-B9F6-2C4160C641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5445224"/>
            <a:ext cx="2105292" cy="112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Маленький логотип.png">
            <a:extLst>
              <a:ext uri="{FF2B5EF4-FFF2-40B4-BE49-F238E27FC236}">
                <a16:creationId xmlns:a16="http://schemas.microsoft.com/office/drawing/2014/main" id="{18812C41-BD66-4E60-B9F6-2C4160C641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3" y="476672"/>
            <a:ext cx="165618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8A7E50-0BB3-4BB2-9395-B6E7ED972F63}"/>
              </a:ext>
            </a:extLst>
          </p:cNvPr>
          <p:cNvSpPr txBox="1"/>
          <p:nvPr/>
        </p:nvSpPr>
        <p:spPr>
          <a:xfrm>
            <a:off x="2795199" y="1949914"/>
            <a:ext cx="61078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2000" b="1" spc="419" dirty="0">
                <a:solidFill>
                  <a:srgbClr val="002060"/>
                </a:solidFill>
                <a:latin typeface="Bookman Old Style" panose="02050604050505020204" pitchFamily="18" charset="0"/>
                <a:cs typeface="ICSILK+Evolventa Bold"/>
              </a:rPr>
              <a:t>САЙТ</a:t>
            </a: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  <a:cs typeface="ICSILK+Evolventa Bold"/>
              </a:rPr>
              <a:t>: </a:t>
            </a:r>
            <a:r>
              <a:rPr lang="ru-RU" sz="2000" b="1" u="sng" spc="419" dirty="0">
                <a:solidFill>
                  <a:schemeClr val="accent1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cs typeface="ICSILK+Evolventa Bold"/>
              </a:rPr>
              <a:t>COKO08.RU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ru-RU" sz="2000" b="1" spc="419" dirty="0">
              <a:solidFill>
                <a:srgbClr val="002060"/>
              </a:solidFill>
              <a:latin typeface="Century Gothic" panose="020B0502020202020204" pitchFamily="34" charset="0"/>
              <a:cs typeface="ICSILK+Evolventa Bold"/>
            </a:endParaRPr>
          </a:p>
          <a:p>
            <a:r>
              <a:rPr lang="ru-RU" sz="2000" b="1" spc="419" dirty="0">
                <a:solidFill>
                  <a:srgbClr val="002060"/>
                </a:solidFill>
                <a:latin typeface="Bookman Old Style" panose="02050604050505020204" pitchFamily="18" charset="0"/>
                <a:cs typeface="ICSILK+Evolventa Bold"/>
              </a:rPr>
              <a:t>ЭЛ.ПОЧТА</a:t>
            </a:r>
            <a:r>
              <a:rPr lang="ru-RU" sz="2000" b="1" spc="419" dirty="0">
                <a:solidFill>
                  <a:srgbClr val="002060"/>
                </a:solidFill>
                <a:latin typeface="Century Gothic" panose="020B0502020202020204" pitchFamily="34" charset="0"/>
                <a:cs typeface="ICSILK+Evolventa Bold"/>
              </a:rPr>
              <a:t>:</a:t>
            </a:r>
            <a:r>
              <a:rPr lang="ru-RU" sz="2000" b="1" u="sng" spc="419" dirty="0">
                <a:solidFill>
                  <a:schemeClr val="accent1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cs typeface="ICSILK+Evolventa Bold"/>
              </a:rPr>
              <a:t>COKO08@MAIL.RU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48BE8-2FDB-43B4-A0DF-62309B133106}"/>
              </a:ext>
            </a:extLst>
          </p:cNvPr>
          <p:cNvSpPr txBox="1"/>
          <p:nvPr/>
        </p:nvSpPr>
        <p:spPr>
          <a:xfrm>
            <a:off x="2795199" y="3652575"/>
            <a:ext cx="61078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419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anose="02050604050505020204" pitchFamily="18" charset="0"/>
                <a:cs typeface="ICSILK+Evolventa Bold"/>
              </a:rPr>
              <a:t>Горячая линия РЦОИ: </a:t>
            </a:r>
            <a:r>
              <a:rPr kumimoji="0" lang="ru-RU" sz="2400" b="1" i="0" u="none" strike="noStrike" kern="1200" cap="none" spc="419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Bookman Old Style" panose="02050604050505020204" pitchFamily="18" charset="0"/>
                <a:cs typeface="ICSILK+Evolventa Bold"/>
              </a:rPr>
              <a:t>8(84722)3-90-90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419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Bookman Old Style" panose="02050604050505020204" pitchFamily="18" charset="0"/>
              <a:cs typeface="ICSILK+Evolventa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419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Bookman Old Style" panose="02050604050505020204" pitchFamily="18" charset="0"/>
                <a:cs typeface="ICSILK+Evolventa Bold"/>
              </a:rPr>
              <a:t>8-999-259-90-00</a:t>
            </a:r>
          </a:p>
        </p:txBody>
      </p:sp>
    </p:spTree>
    <p:extLst>
      <p:ext uri="{BB962C8B-B14F-4D97-AF65-F5344CB8AC3E}">
        <p14:creationId xmlns:p14="http://schemas.microsoft.com/office/powerpoint/2010/main" val="244276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E228C-BBEF-82A9-878B-9C358F98C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596FC3-6916-EC4F-857A-A63641BC3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866683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E89143-0B21-1552-6ABF-0B3C1CE66A55}"/>
              </a:ext>
            </a:extLst>
          </p:cNvPr>
          <p:cNvSpPr txBox="1"/>
          <p:nvPr/>
        </p:nvSpPr>
        <p:spPr>
          <a:xfrm>
            <a:off x="9770465" y="39715"/>
            <a:ext cx="2746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ППЭ-05-02-К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3739CD5-FBEE-6517-6313-4A19FF6AD8D0}"/>
              </a:ext>
            </a:extLst>
          </p:cNvPr>
          <p:cNvSpPr/>
          <p:nvPr/>
        </p:nvSpPr>
        <p:spPr>
          <a:xfrm>
            <a:off x="10107643" y="1261942"/>
            <a:ext cx="2072630" cy="20180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Поле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«Замена станции КЕГЭ»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заполняется в случае если произошел сбой на основной станции КЕГЭ, и участник экзамена  продолжил выполнение экзамена на резервной станции КЕГЭ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BF8BB5C-3BF7-ADB3-95DB-DA40AEAEB748}"/>
              </a:ext>
            </a:extLst>
          </p:cNvPr>
          <p:cNvSpPr/>
          <p:nvPr/>
        </p:nvSpPr>
        <p:spPr>
          <a:xfrm>
            <a:off x="10107643" y="4385568"/>
            <a:ext cx="2072630" cy="17077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поле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«Контрольная сумма» ответственный организатор переносит контрольную сумму, указанную участником экзамена в бланке регистрации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F92BB1D-2542-61C2-6738-A4F7F6C022FF}"/>
              </a:ext>
            </a:extLst>
          </p:cNvPr>
          <p:cNvSpPr/>
          <p:nvPr/>
        </p:nvSpPr>
        <p:spPr>
          <a:xfrm>
            <a:off x="5708292" y="2055866"/>
            <a:ext cx="243692" cy="1157111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D94A319-C67E-189C-6084-83500D52DB6F}"/>
              </a:ext>
            </a:extLst>
          </p:cNvPr>
          <p:cNvSpPr/>
          <p:nvPr/>
        </p:nvSpPr>
        <p:spPr>
          <a:xfrm>
            <a:off x="6888088" y="2005445"/>
            <a:ext cx="1080120" cy="1224137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C0C21AA5-3F25-00CC-5EE4-D63B890D1518}"/>
              </a:ext>
            </a:extLst>
          </p:cNvPr>
          <p:cNvSpPr/>
          <p:nvPr/>
        </p:nvSpPr>
        <p:spPr>
          <a:xfrm>
            <a:off x="9866682" y="2124510"/>
            <a:ext cx="252028" cy="23736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58592E51-47A8-F4B0-BB1F-E5081EFA7817}"/>
              </a:ext>
            </a:extLst>
          </p:cNvPr>
          <p:cNvSpPr/>
          <p:nvPr/>
        </p:nvSpPr>
        <p:spPr>
          <a:xfrm>
            <a:off x="5708292" y="1745606"/>
            <a:ext cx="252028" cy="23736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1E9D3FE1-F2A9-801E-4AC9-DBC63064750C}"/>
              </a:ext>
            </a:extLst>
          </p:cNvPr>
          <p:cNvSpPr/>
          <p:nvPr/>
        </p:nvSpPr>
        <p:spPr>
          <a:xfrm>
            <a:off x="7302134" y="1724319"/>
            <a:ext cx="252028" cy="23736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731536F7-008A-01D8-5FEF-8C168FF40D1C}"/>
              </a:ext>
            </a:extLst>
          </p:cNvPr>
          <p:cNvSpPr/>
          <p:nvPr/>
        </p:nvSpPr>
        <p:spPr>
          <a:xfrm>
            <a:off x="9855615" y="5002069"/>
            <a:ext cx="252028" cy="23736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0707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1114">
              <a:srgbClr val="E7F3FC"/>
            </a:gs>
            <a:gs pos="100000">
              <a:schemeClr val="bg2">
                <a:lumMod val="40000"/>
                <a:lumOff val="60000"/>
              </a:schemeClr>
            </a:gs>
            <a:gs pos="14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CE207A-FF86-4798-A7AD-98D5002A90F8}"/>
              </a:ext>
            </a:extLst>
          </p:cNvPr>
          <p:cNvSpPr txBox="1"/>
          <p:nvPr/>
        </p:nvSpPr>
        <p:spPr>
          <a:xfrm>
            <a:off x="9984432" y="17929"/>
            <a:ext cx="3312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ППЭ-05-02-У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DD3DA8-A21D-4A7E-B4C7-C21A87887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7" y="0"/>
            <a:ext cx="9963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7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C54233-1AFD-4768-A73E-690402556D89}"/>
              </a:ext>
            </a:extLst>
          </p:cNvPr>
          <p:cNvSpPr txBox="1"/>
          <p:nvPr/>
        </p:nvSpPr>
        <p:spPr>
          <a:xfrm>
            <a:off x="9984431" y="69965"/>
            <a:ext cx="219277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ППЭ-05-03-У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C49421-EAF9-40DE-A5E1-584420F57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8167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8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5291E-AE5B-3521-32BD-6C90EA972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626A5ED-C781-8682-CD52-08BA19FCE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7384"/>
            <a:ext cx="9696400" cy="688538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54B810-E9D2-7FBE-3E1B-AA39CD27DA50}"/>
              </a:ext>
            </a:extLst>
          </p:cNvPr>
          <p:cNvSpPr txBox="1"/>
          <p:nvPr/>
        </p:nvSpPr>
        <p:spPr>
          <a:xfrm>
            <a:off x="10272464" y="116632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ППЭ-11</a:t>
            </a:r>
          </a:p>
        </p:txBody>
      </p:sp>
    </p:spTree>
    <p:extLst>
      <p:ext uri="{BB962C8B-B14F-4D97-AF65-F5344CB8AC3E}">
        <p14:creationId xmlns:p14="http://schemas.microsoft.com/office/powerpoint/2010/main" val="124228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08591E-5FC6-4072-AE2F-1C3D56A4E908}"/>
              </a:ext>
            </a:extLst>
          </p:cNvPr>
          <p:cNvSpPr txBox="1"/>
          <p:nvPr/>
        </p:nvSpPr>
        <p:spPr>
          <a:xfrm>
            <a:off x="10029502" y="188640"/>
            <a:ext cx="2160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ППЭ-12-02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240BACC-6377-4702-80C1-24A1ED22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2" y="6730"/>
            <a:ext cx="9963636" cy="685126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DF9A2E20-42B2-4A8A-A4BC-6B4A238DDA31}"/>
              </a:ext>
            </a:extLst>
          </p:cNvPr>
          <p:cNvSpPr/>
          <p:nvPr/>
        </p:nvSpPr>
        <p:spPr>
          <a:xfrm>
            <a:off x="39014" y="5877272"/>
            <a:ext cx="6113497" cy="317633"/>
          </a:xfrm>
          <a:prstGeom prst="ellipse">
            <a:avLst/>
          </a:prstGeom>
          <a:solidFill>
            <a:schemeClr val="lt1">
              <a:alpha val="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CB3BEBF-F7C9-4654-B122-583189961E71}"/>
              </a:ext>
            </a:extLst>
          </p:cNvPr>
          <p:cNvSpPr/>
          <p:nvPr/>
        </p:nvSpPr>
        <p:spPr>
          <a:xfrm>
            <a:off x="4079776" y="1717865"/>
            <a:ext cx="3456384" cy="919047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94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04B5EA-466D-425C-8F38-5EFA56BD4AD8}"/>
              </a:ext>
            </a:extLst>
          </p:cNvPr>
          <p:cNvSpPr txBox="1"/>
          <p:nvPr/>
        </p:nvSpPr>
        <p:spPr>
          <a:xfrm>
            <a:off x="8239708" y="431956"/>
            <a:ext cx="512921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ППЭ-12-03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453DAC8-60DD-4EA0-BCEA-11F126230F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52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281C0F0A-84C2-4C55-878D-7BDC6A16BEF2}"/>
              </a:ext>
            </a:extLst>
          </p:cNvPr>
          <p:cNvCxnSpPr/>
          <p:nvPr/>
        </p:nvCxnSpPr>
        <p:spPr>
          <a:xfrm>
            <a:off x="5333670" y="2780928"/>
            <a:ext cx="230425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4AA31E6-599E-416B-A183-E2DAC41D14CE}"/>
              </a:ext>
            </a:extLst>
          </p:cNvPr>
          <p:cNvSpPr/>
          <p:nvPr/>
        </p:nvSpPr>
        <p:spPr>
          <a:xfrm>
            <a:off x="7793273" y="1772816"/>
            <a:ext cx="3024336" cy="18001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Знак 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ставить!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4757EDE8-71FA-4BC1-8B80-E4874D7F7812}"/>
              </a:ext>
            </a:extLst>
          </p:cNvPr>
          <p:cNvCxnSpPr/>
          <p:nvPr/>
        </p:nvCxnSpPr>
        <p:spPr>
          <a:xfrm>
            <a:off x="5333670" y="6309320"/>
            <a:ext cx="194421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A5F3728-A83E-43D1-9C1B-7B44D5157F04}"/>
              </a:ext>
            </a:extLst>
          </p:cNvPr>
          <p:cNvSpPr/>
          <p:nvPr/>
        </p:nvSpPr>
        <p:spPr>
          <a:xfrm>
            <a:off x="7793273" y="5555730"/>
            <a:ext cx="3343287" cy="9696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Обязательно проставить общее количество выданных ДБО №2</a:t>
            </a:r>
          </a:p>
        </p:txBody>
      </p:sp>
    </p:spTree>
    <p:extLst>
      <p:ext uri="{BB962C8B-B14F-4D97-AF65-F5344CB8AC3E}">
        <p14:creationId xmlns:p14="http://schemas.microsoft.com/office/powerpoint/2010/main" val="403948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theme/theme1.xml><?xml version="1.0" encoding="utf-8"?>
<a:theme xmlns:a="http://schemas.openxmlformats.org/drawingml/2006/main" name="Сектор">
  <a:themeElements>
    <a:clrScheme name="Другая 3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356A95"/>
      </a:hlink>
      <a:folHlink>
        <a:srgbClr val="76A7CE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15390</TotalTime>
  <Words>820</Words>
  <Application>Microsoft Office PowerPoint</Application>
  <PresentationFormat>Широкоэкранный</PresentationFormat>
  <Paragraphs>103</Paragraphs>
  <Slides>38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5" baseType="lpstr">
      <vt:lpstr>Arial</vt:lpstr>
      <vt:lpstr>Bookman Old Style</vt:lpstr>
      <vt:lpstr>Century Gothic</vt:lpstr>
      <vt:lpstr>Times New Roman</vt:lpstr>
      <vt:lpstr>Wingdings 3</vt:lpstr>
      <vt:lpstr>Сектор</vt:lpstr>
      <vt:lpstr>Worksheet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учебного курса</dc:title>
  <dc:creator>YandonovaBA</dc:creator>
  <cp:lastModifiedBy>Пользователь</cp:lastModifiedBy>
  <cp:revision>1031</cp:revision>
  <cp:lastPrinted>2025-02-20T14:38:34Z</cp:lastPrinted>
  <dcterms:created xsi:type="dcterms:W3CDTF">2009-03-12T11:49:47Z</dcterms:created>
  <dcterms:modified xsi:type="dcterms:W3CDTF">2025-02-24T08:31:00Z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TC062561681049</vt:lpwstr>
  </property>
</Properties>
</file>