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313" r:id="rId3"/>
    <p:sldId id="315" r:id="rId4"/>
    <p:sldId id="312" r:id="rId5"/>
    <p:sldId id="259" r:id="rId6"/>
    <p:sldId id="291" r:id="rId7"/>
    <p:sldId id="292" r:id="rId8"/>
    <p:sldId id="316" r:id="rId9"/>
    <p:sldId id="332" r:id="rId10"/>
    <p:sldId id="333" r:id="rId11"/>
    <p:sldId id="318" r:id="rId12"/>
    <p:sldId id="319" r:id="rId13"/>
    <p:sldId id="317" r:id="rId14"/>
    <p:sldId id="296" r:id="rId15"/>
    <p:sldId id="321" r:id="rId16"/>
    <p:sldId id="301" r:id="rId17"/>
    <p:sldId id="324" r:id="rId18"/>
    <p:sldId id="325" r:id="rId19"/>
    <p:sldId id="302" r:id="rId20"/>
    <p:sldId id="326" r:id="rId21"/>
    <p:sldId id="327" r:id="rId22"/>
    <p:sldId id="328" r:id="rId23"/>
    <p:sldId id="306" r:id="rId24"/>
    <p:sldId id="330" r:id="rId25"/>
    <p:sldId id="331" r:id="rId26"/>
    <p:sldId id="280" r:id="rId27"/>
  </p:sldIdLst>
  <p:sldSz cx="9144000" cy="5143500" type="screen16x9"/>
  <p:notesSz cx="9928225" cy="6797675"/>
  <p:embeddedFontLst>
    <p:embeddedFont>
      <p:font typeface="Arial Black" panose="020B0A04020102020204" pitchFamily="34" charset="0"/>
      <p:bold r:id="rId29"/>
    </p:embeddedFont>
    <p:embeddedFont>
      <p:font typeface="Bookman Old Style" panose="02050604050505020204" pitchFamily="18" charset="0"/>
      <p:regular r:id="rId30"/>
      <p:bold r:id="rId31"/>
      <p:italic r:id="rId32"/>
      <p:boldItalic r:id="rId33"/>
    </p:embeddedFont>
    <p:embeddedFont>
      <p:font typeface="Century Gothic" panose="020B0502020202020204" pitchFamily="34" charset="0"/>
      <p:regular r:id="rId34"/>
      <p:bold r:id="rId35"/>
      <p:italic r:id="rId36"/>
      <p:boldItalic r:id="rId37"/>
    </p:embeddedFont>
    <p:embeddedFont>
      <p:font typeface="Garamond" panose="02020404030301010803" pitchFamily="18" charset="0"/>
      <p:regular r:id="rId38"/>
      <p:bold r:id="rId39"/>
      <p:italic r:id="rId40"/>
    </p:embeddedFont>
    <p:embeddedFont>
      <p:font typeface="Nixie One" panose="020B0604020202020204" charset="0"/>
      <p:regular r:id="rId41"/>
    </p:embeddedFont>
    <p:embeddedFont>
      <p:font typeface="Roboto Slab" panose="020B0604020202020204" charset="0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5B"/>
    <a:srgbClr val="FF9900"/>
    <a:srgbClr val="FF8021"/>
    <a:srgbClr val="EEEB75"/>
    <a:srgbClr val="FF8989"/>
    <a:srgbClr val="000000"/>
    <a:srgbClr val="FF6969"/>
    <a:srgbClr val="FBF878"/>
    <a:srgbClr val="DE54A3"/>
    <a:srgbClr val="124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24AA01-677E-4B3F-866E-0B0BC4DA0CBA}">
  <a:tblStyle styleId="{9424AA01-677E-4B3F-866E-0B0BC4DA0C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8" y="6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81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17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496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963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1648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283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5ed75ccf_02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3" name="Google Shape;13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4" name="Google Shape;14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4113601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113601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1" y="4288499"/>
            <a:ext cx="34743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" name="Google Shape;20;p3"/>
          <p:cNvSpPr/>
          <p:nvPr/>
        </p:nvSpPr>
        <p:spPr>
          <a:xfrm>
            <a:off x="1" y="0"/>
            <a:ext cx="34743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" y="500626"/>
            <a:ext cx="34743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2" name="Google Shape;22;p3"/>
          <p:cNvSpPr/>
          <p:nvPr/>
        </p:nvSpPr>
        <p:spPr>
          <a:xfrm>
            <a:off x="1" y="4493604"/>
            <a:ext cx="34743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3" name="Google Shape;23;p3"/>
          <p:cNvSpPr/>
          <p:nvPr/>
        </p:nvSpPr>
        <p:spPr>
          <a:xfrm>
            <a:off x="1" y="4584075"/>
            <a:ext cx="34743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7" name="Google Shape;37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8" name="Google Shape;38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9" name="Google Shape;39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cxnSp>
        <p:nvCxnSpPr>
          <p:cNvPr id="40" name="Google Shape;40;p5"/>
          <p:cNvCxnSpPr/>
          <p:nvPr/>
        </p:nvCxnSpPr>
        <p:spPr>
          <a:xfrm>
            <a:off x="1037451" y="809726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7" lvl="0" indent="-406389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372" lvl="1" indent="-406389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558" lvl="2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744" lvl="3" indent="-406389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5930" lvl="4" indent="-406389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117" lvl="5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301" lvl="6" indent="-406389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487" lvl="7" indent="-406389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673" lvl="8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7" name="Google Shape;87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8" name="Google Shape;88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9" name="Google Shape;89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A">
  <p:cSld name="BLANK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/>
          <p:nvPr/>
        </p:nvSpPr>
        <p:spPr>
          <a:xfrm>
            <a:off x="0" y="1148251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3" name="Google Shape;93;p11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94" name="Google Shape;94;p11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5" name="Google Shape;95;p11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6" name="Google Shape;96;p11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7" name="Google Shape;97;p11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6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5837215217.23525.jpg"/>
          <p:cNvPicPr>
            <a:picLocks noChangeAspect="1"/>
          </p:cNvPicPr>
          <p:nvPr/>
        </p:nvPicPr>
        <p:blipFill>
          <a:blip r:embed="rId3"/>
          <a:srcRect t="2745" b="4322"/>
          <a:stretch>
            <a:fillRect/>
          </a:stretch>
        </p:blipFill>
        <p:spPr>
          <a:xfrm>
            <a:off x="261873" y="210572"/>
            <a:ext cx="8622363" cy="4792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нутый угол 4"/>
          <p:cNvSpPr/>
          <p:nvPr/>
        </p:nvSpPr>
        <p:spPr>
          <a:xfrm>
            <a:off x="476858" y="870290"/>
            <a:ext cx="3332344" cy="3473492"/>
          </a:xfrm>
          <a:prstGeom prst="folded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Google Shape;109;p13"/>
          <p:cNvSpPr txBox="1">
            <a:spLocks noGrp="1"/>
          </p:cNvSpPr>
          <p:nvPr>
            <p:ph type="ctrTitle"/>
          </p:nvPr>
        </p:nvSpPr>
        <p:spPr>
          <a:xfrm>
            <a:off x="573707" y="1151189"/>
            <a:ext cx="3450480" cy="284112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ПРАВИЛА ЗАПОЛНЕНИЯ БЛАНКОВ </a:t>
            </a:r>
            <a:b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ЕГЭ-2025</a:t>
            </a:r>
            <a:b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РТМ 18.03.2025</a:t>
            </a:r>
            <a:endParaRPr sz="3000" dirty="0">
              <a:ln w="1905"/>
              <a:solidFill>
                <a:schemeClr val="accent1">
                  <a:lumMod val="90000"/>
                  <a:lumOff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pic>
        <p:nvPicPr>
          <p:cNvPr id="1027" name="Picture 3" descr="F:\Инструктаж 27.02 ВТМ\МР ЕГЭ 2024\2024-02-26_19-48-08.png"/>
          <p:cNvPicPr>
            <a:picLocks noChangeAspect="1" noChangeArrowheads="1"/>
          </p:cNvPicPr>
          <p:nvPr/>
        </p:nvPicPr>
        <p:blipFill>
          <a:blip r:embed="rId2"/>
          <a:srcRect b="11006"/>
          <a:stretch>
            <a:fillRect/>
          </a:stretch>
        </p:blipFill>
        <p:spPr bwMode="auto">
          <a:xfrm>
            <a:off x="823406" y="1277903"/>
            <a:ext cx="5894083" cy="36513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277" y="486382"/>
            <a:ext cx="6141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Средняя часть бланка регистрации ЕГЭ </a:t>
            </a:r>
          </a:p>
          <a:p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по иностранным языкам (устная часть)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4775200" y="3797300"/>
            <a:ext cx="3956050" cy="11112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68300" y="3803650"/>
            <a:ext cx="3905250" cy="11239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3900" y="285750"/>
            <a:ext cx="5403850" cy="1606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pic>
        <p:nvPicPr>
          <p:cNvPr id="3" name="Рисунок 2" descr="бр.PNG"/>
          <p:cNvPicPr>
            <a:picLocks noChangeAspect="1"/>
          </p:cNvPicPr>
          <p:nvPr/>
        </p:nvPicPr>
        <p:blipFill>
          <a:blip r:embed="rId2"/>
          <a:srcRect l="2408" t="86622" r="1231" b="1805"/>
          <a:stretch>
            <a:fillRect/>
          </a:stretch>
        </p:blipFill>
        <p:spPr>
          <a:xfrm>
            <a:off x="447738" y="2221053"/>
            <a:ext cx="8448488" cy="143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74741" y="354112"/>
            <a:ext cx="494825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случае </a:t>
            </a:r>
            <a:r>
              <a:rPr lang="ru-RU" altLang="ru-RU" sz="2000" b="1" u="sng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удаления</a:t>
            </a:r>
            <a:r>
              <a:rPr lang="ru-RU" altLang="ru-RU" sz="20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участника ЕГЭ</a:t>
            </a:r>
          </a:p>
          <a:p>
            <a:r>
              <a:rPr lang="ru-RU" altLang="ru-RU" sz="1800" b="1" dirty="0">
                <a:solidFill>
                  <a:srgbClr val="FF80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отметка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организатора в аудитории </a:t>
            </a:r>
            <a:r>
              <a:rPr lang="ru-RU" altLang="ru-RU" sz="1800" b="1" dirty="0">
                <a:solidFill>
                  <a:srgbClr val="FF80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заверяется подписью организатора 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специально отведенном для этого поле 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71800" y="278765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16250" y="278130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Х</a:t>
            </a:r>
          </a:p>
        </p:txBody>
      </p:sp>
      <p:pic>
        <p:nvPicPr>
          <p:cNvPr id="7" name="Рисунок 6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6586626" y="2667203"/>
            <a:ext cx="1712824" cy="42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6172200" y="2508250"/>
            <a:ext cx="2641600" cy="844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9" idx="2"/>
            <a:endCxn id="6" idx="0"/>
          </p:cNvCxnSpPr>
          <p:nvPr/>
        </p:nvCxnSpPr>
        <p:spPr>
          <a:xfrm flipH="1">
            <a:off x="3168696" y="1892300"/>
            <a:ext cx="257129" cy="889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2"/>
          </p:cNvCxnSpPr>
          <p:nvPr/>
        </p:nvCxnSpPr>
        <p:spPr>
          <a:xfrm>
            <a:off x="3425825" y="1892300"/>
            <a:ext cx="2860675" cy="7175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36600" y="3923268"/>
            <a:ext cx="33972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Вносится соответствующая запись в форме ППЭ-05-02 «Протокол проведения ЕГЭ в аудитории».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49850" y="3878818"/>
            <a:ext cx="3600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Заполняется форма ППЭ-21 «Акт об удалении участника ГИА», ППЭ-21С, ППЭ-21-П1 в штабе ППЭ в зоне видимости камер видеонаблюдения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4550" y="5905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Овал 21"/>
          <p:cNvSpPr/>
          <p:nvPr/>
        </p:nvSpPr>
        <p:spPr>
          <a:xfrm>
            <a:off x="838200" y="66675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06400" y="412750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832350" y="412750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12750" y="40322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49071" y="40322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40100" y="171450"/>
            <a:ext cx="5403850" cy="1606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случае </a:t>
            </a:r>
            <a:r>
              <a:rPr lang="ru-RU" altLang="ru-RU" sz="2000" b="1" u="sng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досрочного завершения экзамена</a:t>
            </a:r>
            <a:r>
              <a:rPr lang="ru-RU" altLang="ru-RU" sz="2000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участником ЕГЭ</a:t>
            </a:r>
          </a:p>
          <a:p>
            <a:r>
              <a:rPr lang="ru-RU" altLang="ru-RU" sz="1800" b="1" dirty="0">
                <a:solidFill>
                  <a:srgbClr val="FF80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отметка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организатора в аудитории </a:t>
            </a:r>
            <a:r>
              <a:rPr lang="ru-RU" altLang="ru-RU" sz="1800" b="1" dirty="0">
                <a:solidFill>
                  <a:srgbClr val="FF80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заверяется подписью организатора 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специально отведенном для этого поле 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бр.PNG"/>
          <p:cNvPicPr>
            <a:picLocks noChangeAspect="1"/>
          </p:cNvPicPr>
          <p:nvPr/>
        </p:nvPicPr>
        <p:blipFill>
          <a:blip r:embed="rId2"/>
          <a:srcRect l="2408" t="86622" r="1231" b="1805"/>
          <a:stretch>
            <a:fillRect/>
          </a:stretch>
        </p:blipFill>
        <p:spPr>
          <a:xfrm>
            <a:off x="396938" y="2386153"/>
            <a:ext cx="8448488" cy="143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68950" y="292735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Х</a:t>
            </a:r>
          </a:p>
        </p:txBody>
      </p:sp>
      <p:pic>
        <p:nvPicPr>
          <p:cNvPr id="6" name="Рисунок 5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6586626" y="2832303"/>
            <a:ext cx="1712824" cy="42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6140450" y="2686050"/>
            <a:ext cx="2641600" cy="844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530850" y="295275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>
            <a:stCxn id="3" idx="2"/>
            <a:endCxn id="5" idx="0"/>
          </p:cNvCxnSpPr>
          <p:nvPr/>
        </p:nvCxnSpPr>
        <p:spPr>
          <a:xfrm flipH="1">
            <a:off x="5721396" y="1778000"/>
            <a:ext cx="320629" cy="1149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2"/>
          </p:cNvCxnSpPr>
          <p:nvPr/>
        </p:nvCxnSpPr>
        <p:spPr>
          <a:xfrm>
            <a:off x="6042025" y="1778000"/>
            <a:ext cx="1641475" cy="901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530012" y="3943350"/>
            <a:ext cx="3833159" cy="939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Вносится соответствующая запись в форме ППЭ-05-02 «Протокол проведения ЕГЭ в аудитории».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21650" y="5080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Овал 16"/>
          <p:cNvSpPr/>
          <p:nvPr/>
        </p:nvSpPr>
        <p:spPr>
          <a:xfrm>
            <a:off x="8115300" y="59055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28245" y="433070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940693" y="42279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Скругленный прямоугольник 24">
            <a:extLst>
              <a:ext uri="{FF2B5EF4-FFF2-40B4-BE49-F238E27FC236}">
                <a16:creationId xmlns:a16="http://schemas.microsoft.com/office/drawing/2014/main" id="{FB742941-B211-412C-878A-C26B7C7D8EEC}"/>
              </a:ext>
            </a:extLst>
          </p:cNvPr>
          <p:cNvSpPr/>
          <p:nvPr/>
        </p:nvSpPr>
        <p:spPr>
          <a:xfrm>
            <a:off x="4714241" y="3926214"/>
            <a:ext cx="4131185" cy="112669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Заполняется форма ППЭ-22 «Акт о досрочном завершении экзамена по объективным причинам» в штабе ППЭ в зоне видимости камер видеонаблюдения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8725AF-A3D6-4300-B6D3-4BFD4712E2DA}"/>
              </a:ext>
            </a:extLst>
          </p:cNvPr>
          <p:cNvSpPr txBox="1"/>
          <p:nvPr/>
        </p:nvSpPr>
        <p:spPr>
          <a:xfrm>
            <a:off x="8379748" y="444883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D94C3FB6-138D-434B-916D-43AFF56C4671}"/>
              </a:ext>
            </a:extLst>
          </p:cNvPr>
          <p:cNvSpPr/>
          <p:nvPr/>
        </p:nvSpPr>
        <p:spPr>
          <a:xfrm>
            <a:off x="8358284" y="4540886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939800" y="4591050"/>
            <a:ext cx="4191000" cy="361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05050" y="361950"/>
            <a:ext cx="4699000" cy="2419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2432050" y="398790"/>
            <a:ext cx="45720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Нижняя часть бланка регистрации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заполняется организатором в аудитории только в том случае, если: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 ЕГЭ </a:t>
            </a:r>
            <a:r>
              <a:rPr lang="ru-RU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удалён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экзамена</a:t>
            </a:r>
          </a:p>
          <a:p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1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 ЕГЭ </a:t>
            </a:r>
            <a:r>
              <a:rPr lang="ru-RU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завершил 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экзамен по уважительной причине</a:t>
            </a:r>
          </a:p>
        </p:txBody>
      </p:sp>
      <p:pic>
        <p:nvPicPr>
          <p:cNvPr id="5" name="Рисунок 4" descr="бр.PNG"/>
          <p:cNvPicPr>
            <a:picLocks noChangeAspect="1"/>
          </p:cNvPicPr>
          <p:nvPr/>
        </p:nvPicPr>
        <p:blipFill>
          <a:blip r:embed="rId2"/>
          <a:srcRect l="2408" t="86622" r="1231" b="1805"/>
          <a:stretch>
            <a:fillRect/>
          </a:stretch>
        </p:blipFill>
        <p:spPr>
          <a:xfrm>
            <a:off x="511238" y="3008453"/>
            <a:ext cx="8448488" cy="143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3016250" y="356235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613400" y="356870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280150" y="3378200"/>
            <a:ext cx="2590800" cy="692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58850" y="4578350"/>
            <a:ext cx="4144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Одновременно две отметки НЕ ставятся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3780096" y="939565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Бланк ответов №1</a:t>
            </a:r>
            <a:endParaRPr sz="40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3759827" y="2036296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latin typeface="Century Gothic" panose="020B0502020202020204" pitchFamily="34" charset="0"/>
              </a:rPr>
              <a:t>Инструкция по заполнению бланка ответов №1</a:t>
            </a:r>
            <a:endParaRPr sz="1400" b="0" dirty="0"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 dirty="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F5EB5C-7BB4-42E9-8183-1F7B72A64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47" y="519728"/>
            <a:ext cx="2925208" cy="405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9054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F8492DA-20C1-4927-A8EA-1E91BD64F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57" y="1241936"/>
            <a:ext cx="5918693" cy="182121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6572250" y="1841500"/>
            <a:ext cx="1847850" cy="99060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0550" y="3435350"/>
            <a:ext cx="4775200" cy="1530350"/>
          </a:xfrm>
          <a:prstGeom prst="roundRect">
            <a:avLst/>
          </a:prstGeom>
          <a:solidFill>
            <a:srgbClr val="EEEB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44900" y="374650"/>
            <a:ext cx="2978150" cy="609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sp>
        <p:nvSpPr>
          <p:cNvPr id="4" name="Прямоугольник 3"/>
          <p:cNvSpPr/>
          <p:nvPr/>
        </p:nvSpPr>
        <p:spPr>
          <a:xfrm>
            <a:off x="736600" y="352344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верхней части бланка ответов №1 информация полей: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«Код региона»,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«Код предмета»,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«Название предмета» </a:t>
            </a:r>
          </a:p>
          <a:p>
            <a:r>
              <a:rPr lang="ru-RU" altLang="ru-RU" u="sng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заполняется автоматически</a:t>
            </a:r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99208" y="423962"/>
            <a:ext cx="3050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Участник ставит свою подпись строго внутри окошка.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27825" y="1941612"/>
            <a:ext cx="20081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Служебное поле «Резерв 4» не заполняется.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59150" y="1739900"/>
            <a:ext cx="1644650" cy="4000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298950" y="1003300"/>
            <a:ext cx="234950" cy="66675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1624746" y="1941612"/>
            <a:ext cx="514350" cy="26818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171700" y="1941612"/>
            <a:ext cx="406400" cy="26818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660652" y="1941611"/>
            <a:ext cx="577850" cy="30921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1883563" y="2209800"/>
            <a:ext cx="463550" cy="121285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/>
          </p:cNvCxnSpPr>
          <p:nvPr/>
        </p:nvCxnSpPr>
        <p:spPr>
          <a:xfrm flipH="1" flipV="1">
            <a:off x="2370083" y="2209800"/>
            <a:ext cx="27830" cy="121285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cxnSpLocks/>
            <a:endCxn id="15" idx="4"/>
          </p:cNvCxnSpPr>
          <p:nvPr/>
        </p:nvCxnSpPr>
        <p:spPr>
          <a:xfrm flipV="1">
            <a:off x="2453488" y="2250830"/>
            <a:ext cx="496089" cy="117182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5010150" y="1739900"/>
            <a:ext cx="552450" cy="463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>
            <a:stCxn id="9" idx="1"/>
            <a:endCxn id="23" idx="6"/>
          </p:cNvCxnSpPr>
          <p:nvPr/>
        </p:nvCxnSpPr>
        <p:spPr>
          <a:xfrm flipH="1" flipV="1">
            <a:off x="5562600" y="1971675"/>
            <a:ext cx="1009650" cy="3651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17500" y="3403600"/>
            <a:ext cx="8470900" cy="1219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1850" y="165100"/>
            <a:ext cx="7575550" cy="9835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443175" y="3601664"/>
            <a:ext cx="8230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45" indent="-171445">
              <a:spcBef>
                <a:spcPts val="600"/>
              </a:spcBef>
              <a:spcAft>
                <a:spcPts val="600"/>
              </a:spcAft>
            </a:pP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В случае если участник экзамена осуществлял во время выполнения экзаменационной работы замену ошибочных ответов, организатору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необходимо посчитать количество замен 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ошибочных ответов, в поле «Количество заполненных полей «Замена ошибочных ответов»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поставить соответствующее цифровое значение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, а также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поставить свою подпись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в специально отведенном месте.</a:t>
            </a:r>
          </a:p>
        </p:txBody>
      </p:sp>
      <p:pic>
        <p:nvPicPr>
          <p:cNvPr id="6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85" y="1207593"/>
            <a:ext cx="7848600" cy="1944687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7"/>
          <p:cNvSpPr>
            <a:spLocks noChangeArrowheads="1"/>
          </p:cNvSpPr>
          <p:nvPr/>
        </p:nvSpPr>
        <p:spPr bwMode="auto">
          <a:xfrm>
            <a:off x="4930049" y="2595616"/>
            <a:ext cx="2342324" cy="411173"/>
          </a:xfrm>
          <a:prstGeom prst="ellipse">
            <a:avLst/>
          </a:prstGeom>
          <a:solidFill>
            <a:srgbClr val="0000FF">
              <a:alpha val="0"/>
            </a:srgbClr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b="1">
              <a:solidFill>
                <a:srgbClr val="0000FF"/>
              </a:solidFill>
            </a:endParaRPr>
          </a:p>
        </p:txBody>
      </p:sp>
      <p:sp>
        <p:nvSpPr>
          <p:cNvPr id="8" name="Овал 6"/>
          <p:cNvSpPr>
            <a:spLocks noChangeArrowheads="1"/>
          </p:cNvSpPr>
          <p:nvPr/>
        </p:nvSpPr>
        <p:spPr bwMode="auto">
          <a:xfrm>
            <a:off x="4197350" y="2597150"/>
            <a:ext cx="343981" cy="36958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2150" y="133003"/>
            <a:ext cx="7912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5" indent="-171445">
              <a:spcBef>
                <a:spcPts val="600"/>
              </a:spcBef>
              <a:spcAft>
                <a:spcPts val="600"/>
              </a:spcAft>
            </a:pP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   По окончании выполнения экзаменационной работы участником экзамена </a:t>
            </a: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Ответственный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 в аудитории </a:t>
            </a:r>
            <a:r>
              <a:rPr lang="ru-RU" altLang="ru-RU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обязательно</a:t>
            </a: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 должен проверить бланк ответов № 1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участника ЕГЭ </a:t>
            </a: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на наличие замены ошибочных ответов на задания с кратким ответом.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3600" y="14605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14450" y="146050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5  7  8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4550" y="173355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14450" y="17399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9  6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11700" y="17272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1  5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56200" y="1727200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5  8  3  9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48150" y="26416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  <p:pic>
        <p:nvPicPr>
          <p:cNvPr id="19" name="Рисунок 18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5602376" y="2660650"/>
            <a:ext cx="969874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 стрелкой 20"/>
          <p:cNvCxnSpPr>
            <a:endCxn id="8" idx="4"/>
          </p:cNvCxnSpPr>
          <p:nvPr/>
        </p:nvCxnSpPr>
        <p:spPr>
          <a:xfrm flipH="1" flipV="1">
            <a:off x="4369341" y="2966730"/>
            <a:ext cx="520159" cy="4241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978400" y="2997200"/>
            <a:ext cx="603250" cy="406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11700" y="14478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1  0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75250" y="145415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7  5</a:t>
            </a:r>
          </a:p>
        </p:txBody>
      </p:sp>
      <p:cxnSp>
        <p:nvCxnSpPr>
          <p:cNvPr id="29" name="Прямая соединительная линия 28"/>
          <p:cNvCxnSpPr>
            <a:stCxn id="26" idx="1"/>
            <a:endCxn id="27" idx="3"/>
          </p:cNvCxnSpPr>
          <p:nvPr/>
        </p:nvCxnSpPr>
        <p:spPr>
          <a:xfrm>
            <a:off x="4711700" y="1601689"/>
            <a:ext cx="946374" cy="6350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44550" y="200025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20800" y="200025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  </a:t>
            </a:r>
          </a:p>
        </p:txBody>
      </p:sp>
    </p:spTree>
    <p:extLst>
      <p:ext uri="{BB962C8B-B14F-4D97-AF65-F5344CB8AC3E}">
        <p14:creationId xmlns:p14="http://schemas.microsoft.com/office/powerpoint/2010/main" val="2113418924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pic>
        <p:nvPicPr>
          <p:cNvPr id="3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08" y="337108"/>
            <a:ext cx="7848600" cy="19446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3700" y="2731066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45" indent="-171445" algn="just" defTabSz="914372">
              <a:defRPr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  В случае если будет заполнено поле для номера задания, а новый ответ НЕ внесен, то для оценивания будет использоваться пустой ответ (</a:t>
            </a: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  <a:cs typeface="Arial" charset="0"/>
              </a:rPr>
              <a:t>т.е. задание будет засчитано невыполненным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).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2710647"/>
            <a:ext cx="33401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Поэтому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в случае неправильного указания номера задания в области замены ошибочных ответов, </a:t>
            </a: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неправильный номер задания следует зачеркнуть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" y="2673350"/>
            <a:ext cx="4546600" cy="13779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2000" y="577850"/>
            <a:ext cx="3695700" cy="2921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68350" y="5969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1  5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123950" y="882650"/>
            <a:ext cx="19050" cy="177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F00AA28-3738-490C-82BE-26E7EBA6FD1F}"/>
              </a:ext>
            </a:extLst>
          </p:cNvPr>
          <p:cNvSpPr txBox="1"/>
          <p:nvPr/>
        </p:nvSpPr>
        <p:spPr>
          <a:xfrm>
            <a:off x="4136778" y="177165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Х</a:t>
            </a:r>
          </a:p>
        </p:txBody>
      </p:sp>
      <p:pic>
        <p:nvPicPr>
          <p:cNvPr id="12" name="Рисунок 11" descr="C:\Users\николай\Desktop\scale_1200.jpg">
            <a:extLst>
              <a:ext uri="{FF2B5EF4-FFF2-40B4-BE49-F238E27FC236}">
                <a16:creationId xmlns:a16="http://schemas.microsoft.com/office/drawing/2014/main" id="{14D1B84F-8C47-418E-90AE-C27A5F20508C}"/>
              </a:ext>
            </a:extLst>
          </p:cNvPr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5489530" y="1840522"/>
            <a:ext cx="969874" cy="14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70E7741-4518-45DB-8867-D75B417924D5}"/>
              </a:ext>
            </a:extLst>
          </p:cNvPr>
          <p:cNvCxnSpPr>
            <a:cxnSpLocks/>
            <a:stCxn id="8" idx="1"/>
            <a:endCxn id="8" idx="3"/>
          </p:cNvCxnSpPr>
          <p:nvPr/>
        </p:nvCxnSpPr>
        <p:spPr>
          <a:xfrm>
            <a:off x="768350" y="750789"/>
            <a:ext cx="482824" cy="0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7550" y="3060700"/>
            <a:ext cx="7854950" cy="9969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  <p:pic>
        <p:nvPicPr>
          <p:cNvPr id="3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85" y="642443"/>
            <a:ext cx="7848600" cy="1944687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2000" y="3155603"/>
            <a:ext cx="77025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5" indent="-171445"/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  В случае если</a:t>
            </a:r>
            <a:r>
              <a:rPr lang="ru-RU" altLang="ru-RU" dirty="0">
                <a:solidFill>
                  <a:srgbClr val="DE54A3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участник экзамена НЕ использовал поле «Замена ошибочных ответов на задания с кратким ответом»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 в поле «Замена ошибочных ответов» ставит </a:t>
            </a:r>
            <a:r>
              <a:rPr lang="ru-RU" alt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«Х»</a:t>
            </a:r>
            <a:r>
              <a:rPr lang="ru-RU" alt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 подпись в специально отведенном месте.</a:t>
            </a:r>
            <a:endParaRPr lang="ru-RU" dirty="0">
              <a:solidFill>
                <a:srgbClr val="FF0000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6" name="Овал 6"/>
          <p:cNvSpPr>
            <a:spLocks noChangeArrowheads="1"/>
          </p:cNvSpPr>
          <p:nvPr/>
        </p:nvSpPr>
        <p:spPr bwMode="auto">
          <a:xfrm>
            <a:off x="4279900" y="2032000"/>
            <a:ext cx="400050" cy="4127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SzPct val="100000"/>
            </a:pPr>
            <a:endParaRPr lang="ru-RU" altLang="ru-RU" sz="1643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Овал 6"/>
          <p:cNvSpPr>
            <a:spLocks noChangeArrowheads="1"/>
          </p:cNvSpPr>
          <p:nvPr/>
        </p:nvSpPr>
        <p:spPr bwMode="auto">
          <a:xfrm>
            <a:off x="4914900" y="2038350"/>
            <a:ext cx="2584450" cy="4127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8" name="Рисунок 7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5640476" y="2108200"/>
            <a:ext cx="969874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311650" y="205105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Х</a:t>
            </a:r>
          </a:p>
        </p:txBody>
      </p:sp>
      <p:cxnSp>
        <p:nvCxnSpPr>
          <p:cNvPr id="11" name="Прямая со стрелкой 10"/>
          <p:cNvCxnSpPr>
            <a:endCxn id="6" idx="4"/>
          </p:cNvCxnSpPr>
          <p:nvPr/>
        </p:nvCxnSpPr>
        <p:spPr>
          <a:xfrm flipH="1" flipV="1">
            <a:off x="4479925" y="2444750"/>
            <a:ext cx="619125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111750" y="2419350"/>
            <a:ext cx="368300" cy="641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DA40E29-22BF-4C92-ACBC-C971E37D4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16" y="515319"/>
            <a:ext cx="2604395" cy="3671702"/>
          </a:xfrm>
          <a:prstGeom prst="rect">
            <a:avLst/>
          </a:prstGeom>
        </p:spPr>
      </p:pic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3600035" y="1363101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Бланк ответов №2</a:t>
            </a:r>
            <a:endParaRPr sz="40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3656401" y="2531477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latin typeface="Century Gothic" panose="020B0502020202020204" pitchFamily="34" charset="0"/>
              </a:rPr>
              <a:t>Инструкция по заполнению бланка ответов №2</a:t>
            </a:r>
            <a:endParaRPr sz="1400" b="0" dirty="0">
              <a:latin typeface="Century Gothic" panose="020B0502020202020204" pitchFamily="34" charset="0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  <p:grpSp>
        <p:nvGrpSpPr>
          <p:cNvPr id="9" name="Google Shape;162;p18"/>
          <p:cNvGrpSpPr/>
          <p:nvPr/>
        </p:nvGrpSpPr>
        <p:grpSpPr>
          <a:xfrm>
            <a:off x="8298918" y="2611677"/>
            <a:ext cx="331516" cy="313151"/>
            <a:chOff x="1923675" y="1633650"/>
            <a:chExt cx="436000" cy="435975"/>
          </a:xfrm>
        </p:grpSpPr>
        <p:sp>
          <p:nvSpPr>
            <p:cNvPr id="10" name="Google Shape;163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1" name="Google Shape;164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2" name="Google Shape;165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3" name="Google Shape;166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4" name="Google Shape;167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5" name="Google Shape;168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8754F43-18E6-45AF-B9AC-D79AB8FE7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35" y="1232592"/>
            <a:ext cx="2600966" cy="367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00951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sp>
        <p:nvSpPr>
          <p:cNvPr id="8" name="TextBox 7"/>
          <p:cNvSpPr txBox="1"/>
          <p:nvPr/>
        </p:nvSpPr>
        <p:spPr>
          <a:xfrm>
            <a:off x="3136900" y="101600"/>
            <a:ext cx="272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Комплект бланков ЕГЭ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1830AA-0748-4F6C-9F54-DE6890BCC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92" y="584092"/>
            <a:ext cx="2854969" cy="35859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3E1367E-61D0-4700-B3C6-63932767E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50" y="1333584"/>
            <a:ext cx="2604394" cy="36067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C4B46BE-69F3-467E-848B-BA06CD184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662" y="584092"/>
            <a:ext cx="2724149" cy="384559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8F6DBD8-CB40-4C4E-8FA2-0B6CF1A69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5834" y="1333584"/>
            <a:ext cx="2604395" cy="36717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920FC41-A984-4FC7-AA78-DE66FF53DA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4633" y="591147"/>
            <a:ext cx="2604395" cy="357891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7207250" y="1930400"/>
            <a:ext cx="1835150" cy="80645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8200" y="3835400"/>
            <a:ext cx="6210300" cy="50165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74700" y="349250"/>
            <a:ext cx="7600950" cy="77470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pic>
        <p:nvPicPr>
          <p:cNvPr id="3" name="Рисунок 2" descr="бо2 лист 1.PNG"/>
          <p:cNvPicPr/>
          <p:nvPr/>
        </p:nvPicPr>
        <p:blipFill>
          <a:blip r:embed="rId2"/>
          <a:srcRect l="903" t="782" r="2261" b="79336"/>
          <a:stretch>
            <a:fillRect/>
          </a:stretch>
        </p:blipFill>
        <p:spPr>
          <a:xfrm>
            <a:off x="1314450" y="1533192"/>
            <a:ext cx="5626100" cy="1775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89000" y="3810109"/>
            <a:ext cx="6699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В лист 1 бланка ответов №2 </a:t>
            </a:r>
            <a:r>
              <a:rPr lang="ru-RU" altLang="ru-RU" dirty="0">
                <a:solidFill>
                  <a:srgbClr val="FF8021"/>
                </a:solidFill>
                <a:latin typeface="Century Gothic" panose="020B0502020202020204" pitchFamily="34" charset="0"/>
              </a:rPr>
              <a:t>автоматически вносится цифровое значение горизонтального штрих-кода листа 2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бланка ответов №2.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1050" y="317153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Информация для заполнения полей верхней части бланка ответов № 2(«Код региона», «Код предмета» и «Название предмета») </a:t>
            </a:r>
            <a:r>
              <a:rPr lang="ru-RU" altLang="ru-RU" dirty="0">
                <a:solidFill>
                  <a:srgbClr val="FF8021"/>
                </a:solidFill>
                <a:latin typeface="Century Gothic" panose="020B0502020202020204" pitchFamily="34" charset="0"/>
              </a:rPr>
              <a:t>заполняется автоматически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 соответствует информации, внесённой в бланк регистрации и бланк ответов №1.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2550" y="2108200"/>
            <a:ext cx="2127250" cy="336550"/>
          </a:xfrm>
          <a:prstGeom prst="roundRect">
            <a:avLst/>
          </a:prstGeom>
          <a:noFill/>
          <a:ln>
            <a:solidFill>
              <a:srgbClr val="FF8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54300" y="2508250"/>
            <a:ext cx="2876550" cy="234950"/>
          </a:xfrm>
          <a:prstGeom prst="roundRect">
            <a:avLst/>
          </a:prstGeom>
          <a:noFill/>
          <a:ln>
            <a:solidFill>
              <a:srgbClr val="FF8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6" idx="2"/>
          </p:cNvCxnSpPr>
          <p:nvPr/>
        </p:nvCxnSpPr>
        <p:spPr>
          <a:xfrm flipH="1">
            <a:off x="4044950" y="1123950"/>
            <a:ext cx="530225" cy="977900"/>
          </a:xfrm>
          <a:prstGeom prst="straightConnector1">
            <a:avLst/>
          </a:prstGeom>
          <a:ln>
            <a:solidFill>
              <a:srgbClr val="FF8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0"/>
          </p:cNvCxnSpPr>
          <p:nvPr/>
        </p:nvCxnSpPr>
        <p:spPr>
          <a:xfrm flipH="1" flipV="1">
            <a:off x="4146550" y="2774950"/>
            <a:ext cx="92075" cy="1035159"/>
          </a:xfrm>
          <a:prstGeom prst="straightConnector1">
            <a:avLst/>
          </a:prstGeom>
          <a:ln>
            <a:solidFill>
              <a:srgbClr val="FF8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326296" y="2068612"/>
            <a:ext cx="1620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«Резерв-5» не заполняется.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33950" y="2146300"/>
            <a:ext cx="1435100" cy="3111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15" idx="1"/>
          </p:cNvCxnSpPr>
          <p:nvPr/>
        </p:nvCxnSpPr>
        <p:spPr>
          <a:xfrm flipH="1" flipV="1">
            <a:off x="6388100" y="2311400"/>
            <a:ext cx="819150" cy="22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685800" y="4006850"/>
            <a:ext cx="7899400" cy="533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27800" y="279400"/>
            <a:ext cx="2006600" cy="69850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  <p:pic>
        <p:nvPicPr>
          <p:cNvPr id="3" name="Рисунок 2" descr="бо 2.PNG"/>
          <p:cNvPicPr/>
          <p:nvPr/>
        </p:nvPicPr>
        <p:blipFill>
          <a:blip r:embed="rId2"/>
          <a:srcRect l="763" t="1074" b="84475"/>
          <a:stretch>
            <a:fillRect/>
          </a:stretch>
        </p:blipFill>
        <p:spPr>
          <a:xfrm>
            <a:off x="324498" y="110258"/>
            <a:ext cx="5511152" cy="1235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41350" y="3052743"/>
            <a:ext cx="8045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</a:t>
            </a:r>
            <a:r>
              <a:rPr lang="ru-RU" alt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«Дополнительный бланк ответов № 2»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в листе 2 бланка ответов №2 </a:t>
            </a:r>
            <a:r>
              <a:rPr lang="ru-RU" altLang="ru-RU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заполняет организатор в аудитории при выдаче дополнительного бланка ответов №2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ru-RU" alt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вписывая в это поле цифровое значение штрих-кода ДБО №2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(расположенное под штрих- кодом бланка), который выдаётся участнику ЕГЭ. </a:t>
            </a:r>
          </a:p>
        </p:txBody>
      </p:sp>
      <p:pic>
        <p:nvPicPr>
          <p:cNvPr id="5" name="Рисунок 4" descr="дбо.PNG"/>
          <p:cNvPicPr/>
          <p:nvPr/>
        </p:nvPicPr>
        <p:blipFill>
          <a:blip r:embed="rId3"/>
          <a:srcRect l="1426" t="1551" r="1594" b="79446"/>
          <a:stretch>
            <a:fillRect/>
          </a:stretch>
        </p:blipFill>
        <p:spPr>
          <a:xfrm>
            <a:off x="2973349" y="1480574"/>
            <a:ext cx="5643601" cy="1478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397250" y="2495550"/>
            <a:ext cx="1555750" cy="38735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55750" y="990600"/>
            <a:ext cx="2851150" cy="28575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3117850" y="1301750"/>
            <a:ext cx="647700" cy="118110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79450" y="3999697"/>
            <a:ext cx="7842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Если дополнительный бланк ответов № 2 не выдавался, то поле «Дополнительный бланк ответов № 2» </a:t>
            </a:r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остается пустым.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39449" y="366812"/>
            <a:ext cx="2001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Поле «Резерв-6» не заполняется. 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4" idx="1"/>
          </p:cNvCxnSpPr>
          <p:nvPr/>
        </p:nvCxnSpPr>
        <p:spPr>
          <a:xfrm flipH="1">
            <a:off x="5187950" y="628650"/>
            <a:ext cx="1339850" cy="1714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3829050" y="673100"/>
            <a:ext cx="1346200" cy="2984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/>
          </a:p>
        </p:txBody>
      </p:sp>
      <p:pic>
        <p:nvPicPr>
          <p:cNvPr id="3" name="Рисунок 2" descr="бо2 лист 1.PNG"/>
          <p:cNvPicPr>
            <a:picLocks noChangeAspect="1"/>
          </p:cNvPicPr>
          <p:nvPr/>
        </p:nvPicPr>
        <p:blipFill>
          <a:blip r:embed="rId2"/>
          <a:srcRect l="903" t="782" r="2261" b="784"/>
          <a:stretch>
            <a:fillRect/>
          </a:stretch>
        </p:blipFill>
        <p:spPr>
          <a:xfrm>
            <a:off x="520019" y="557847"/>
            <a:ext cx="2713211" cy="3772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бо 2.PNG"/>
          <p:cNvPicPr>
            <a:picLocks noChangeAspect="1"/>
          </p:cNvPicPr>
          <p:nvPr/>
        </p:nvPicPr>
        <p:blipFill>
          <a:blip r:embed="rId3"/>
          <a:srcRect l="763" t="1074"/>
          <a:stretch>
            <a:fillRect/>
          </a:stretch>
        </p:blipFill>
        <p:spPr>
          <a:xfrm>
            <a:off x="3467959" y="557847"/>
            <a:ext cx="2710905" cy="3740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432549" y="780475"/>
            <a:ext cx="263017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Если бланк ответов № 2 (лист1 и лист 2) содержит незаполненные области (за исключением регистрационных полей), то </a:t>
            </a:r>
            <a:r>
              <a:rPr lang="ru-RU" altLang="ru-RU" sz="16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организаторы погашают их следующим образом:  </a:t>
            </a:r>
            <a:r>
              <a:rPr lang="ru-RU" altLang="ru-RU" sz="28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«</a:t>
            </a:r>
            <a:r>
              <a:rPr lang="en-US" altLang="ru-RU" sz="28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Z</a:t>
            </a:r>
            <a:r>
              <a:rPr lang="ru-RU" altLang="ru-RU" sz="28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».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57424" y="2989985"/>
            <a:ext cx="2438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cxnSpLocks/>
          </p:cNvCxnSpPr>
          <p:nvPr/>
        </p:nvCxnSpPr>
        <p:spPr>
          <a:xfrm flipH="1">
            <a:off x="654998" y="2989985"/>
            <a:ext cx="2438399" cy="112805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35540" y="4137498"/>
            <a:ext cx="2367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76536" y="1404025"/>
            <a:ext cx="2438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595991" y="1391055"/>
            <a:ext cx="2431915" cy="26978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589506" y="4082375"/>
            <a:ext cx="2367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845D7E-0DCE-4FE2-BE7E-7A5AB1105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40" y="1404025"/>
            <a:ext cx="2460284" cy="149949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3825502" y="2452865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Дополнительный бланк ответов №2</a:t>
            </a:r>
            <a:endParaRPr sz="40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3938236" y="3801422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latin typeface="Century Gothic" panose="020B0502020202020204" pitchFamily="34" charset="0"/>
              </a:rPr>
              <a:t>Инструкция по заполнению ДБО №2</a:t>
            </a:r>
            <a:endParaRPr sz="1400" b="0" dirty="0"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23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11683F-489D-4552-A13E-E03065CE8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44" y="679938"/>
            <a:ext cx="2872613" cy="400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43973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68350" y="3600450"/>
            <a:ext cx="6369050" cy="1092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8650" y="241300"/>
            <a:ext cx="8020050" cy="99695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/>
          </a:p>
        </p:txBody>
      </p:sp>
      <p:pic>
        <p:nvPicPr>
          <p:cNvPr id="3" name="Рисунок 2" descr="дбо.PNG"/>
          <p:cNvPicPr>
            <a:picLocks noChangeAspect="1"/>
          </p:cNvPicPr>
          <p:nvPr/>
        </p:nvPicPr>
        <p:blipFill>
          <a:blip r:embed="rId2"/>
          <a:srcRect l="1426" t="1551" r="1594" b="78747"/>
          <a:stretch>
            <a:fillRect/>
          </a:stretch>
        </p:blipFill>
        <p:spPr>
          <a:xfrm>
            <a:off x="627201" y="1529969"/>
            <a:ext cx="6464400" cy="18037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96900" y="216238"/>
            <a:ext cx="8153400" cy="1019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2">
              <a:lnSpc>
                <a:spcPct val="150000"/>
              </a:lnSpc>
            </a:pPr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Поля верхней части бланка («Код региона», «Код предмета» и «Название предмета»)</a:t>
            </a:r>
            <a:b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ru-RU" b="1" i="1" u="sng" dirty="0">
                <a:solidFill>
                  <a:srgbClr val="FF8021"/>
                </a:solidFill>
                <a:latin typeface="Century Gothic" panose="020B0502020202020204" pitchFamily="34" charset="0"/>
              </a:rPr>
              <a:t>заполняются участником самостоятельно 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и должны полностью соответствовать информации, указанной</a:t>
            </a:r>
            <a:r>
              <a:rPr lang="en-US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в бланке ответов № 2. </a:t>
            </a:r>
            <a:endParaRPr lang="ru-RU" altLang="ru-RU" b="1" i="1" dirty="0">
              <a:solidFill>
                <a:schemeClr val="accent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0900" y="3669497"/>
            <a:ext cx="6178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поле </a:t>
            </a:r>
            <a:r>
              <a:rPr lang="ru-RU" b="1" u="sng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«Лист»</a:t>
            </a:r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организатор в аудитории при выдаче дополнительного бланка ответов № 2 вносит порядковый номер листа работы участника экзамена, 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начиная с цифры </a:t>
            </a:r>
            <a:r>
              <a:rPr lang="ru-RU" sz="2800" b="1" i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3.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54650" y="2419350"/>
            <a:ext cx="965200" cy="31750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5181600" y="2755900"/>
            <a:ext cx="514350" cy="86360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15000" y="23749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3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B2D283D-678F-49E6-894E-6AE3A8DB63B1}"/>
              </a:ext>
            </a:extLst>
          </p:cNvPr>
          <p:cNvSpPr/>
          <p:nvPr/>
        </p:nvSpPr>
        <p:spPr>
          <a:xfrm>
            <a:off x="2126827" y="1950720"/>
            <a:ext cx="2445173" cy="528319"/>
          </a:xfrm>
          <a:prstGeom prst="ellipse">
            <a:avLst/>
          </a:prstGeom>
          <a:noFill/>
          <a:ln>
            <a:solidFill>
              <a:srgbClr val="FF8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36950B9A-8C50-4F39-8670-18EB8B8B85DD}"/>
              </a:ext>
            </a:extLst>
          </p:cNvPr>
          <p:cNvCxnSpPr/>
          <p:nvPr/>
        </p:nvCxnSpPr>
        <p:spPr>
          <a:xfrm>
            <a:off x="2725783" y="1236004"/>
            <a:ext cx="60960" cy="714716"/>
          </a:xfrm>
          <a:prstGeom prst="straightConnector1">
            <a:avLst/>
          </a:prstGeom>
          <a:ln w="25400">
            <a:solidFill>
              <a:srgbClr val="FF8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713362" y="3657600"/>
            <a:ext cx="7010400" cy="791183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/>
          </a:p>
        </p:txBody>
      </p:sp>
      <p:pic>
        <p:nvPicPr>
          <p:cNvPr id="3" name="Рисунок 2" descr="дбо.PNG"/>
          <p:cNvPicPr>
            <a:picLocks noChangeAspect="1"/>
          </p:cNvPicPr>
          <p:nvPr/>
        </p:nvPicPr>
        <p:blipFill>
          <a:blip r:embed="rId2"/>
          <a:srcRect l="1426" t="1551" r="1594" b="85197"/>
          <a:stretch>
            <a:fillRect/>
          </a:stretch>
        </p:blipFill>
        <p:spPr>
          <a:xfrm>
            <a:off x="398601" y="342519"/>
            <a:ext cx="5837099" cy="1213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дбо.PNG"/>
          <p:cNvPicPr>
            <a:picLocks noChangeAspect="1"/>
          </p:cNvPicPr>
          <p:nvPr/>
        </p:nvPicPr>
        <p:blipFill>
          <a:blip r:embed="rId2"/>
          <a:srcRect l="1426" t="1551" r="1594" b="78747"/>
          <a:stretch>
            <a:fillRect/>
          </a:stretch>
        </p:blipFill>
        <p:spPr>
          <a:xfrm>
            <a:off x="2894151" y="1771269"/>
            <a:ext cx="6027599" cy="1681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97450" y="11874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3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51750" y="25463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4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78200" y="2889250"/>
            <a:ext cx="1625600" cy="46990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27200" y="1238250"/>
            <a:ext cx="2959100" cy="31115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7" idx="0"/>
          </p:cNvCxnSpPr>
          <p:nvPr/>
        </p:nvCxnSpPr>
        <p:spPr>
          <a:xfrm flipH="1" flipV="1">
            <a:off x="3867150" y="1524000"/>
            <a:ext cx="323850" cy="136525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7786" y="3662599"/>
            <a:ext cx="68018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 выдаче участнику экзамена последующих ДБО №2,</a:t>
            </a:r>
          </a:p>
          <a:p>
            <a:r>
              <a:rPr lang="ru-RU" dirty="0"/>
              <a:t>цифровое значение штрих-кода последнего ДБО №2 </a:t>
            </a:r>
          </a:p>
          <a:p>
            <a:r>
              <a:rPr lang="ru-RU" dirty="0"/>
              <a:t>вносится в поле «Дополнительный бланк ответов №2» предыдущего ДБО №2 </a:t>
            </a:r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Контактная информация</a:t>
            </a:r>
          </a:p>
        </p:txBody>
      </p:sp>
      <p:sp>
        <p:nvSpPr>
          <p:cNvPr id="439" name="Google Shape;439;p37"/>
          <p:cNvSpPr txBox="1">
            <a:spLocks noGrp="1"/>
          </p:cNvSpPr>
          <p:nvPr>
            <p:ph type="body" idx="1"/>
          </p:nvPr>
        </p:nvSpPr>
        <p:spPr>
          <a:xfrm>
            <a:off x="2095419" y="1559428"/>
            <a:ext cx="5146138" cy="3259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сайт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: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coko08.ru</a:t>
            </a:r>
            <a:endParaRPr lang="ru-RU" sz="2200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e-mail: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coko08@mail.ru</a:t>
            </a: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горячая линия: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+7(84722)3-90-90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+7(999)259-90-00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endParaRPr lang="ru-RU" sz="12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099" indent="0"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358000, г. Элиста, </a:t>
            </a:r>
          </a:p>
          <a:p>
            <a:pPr marL="38099" indent="0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проспект им. П. О.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Чонкушова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, д. 6</a:t>
            </a:r>
            <a:endParaRPr lang="ru-RU" sz="22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0" name="Google Shape;440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26</a:t>
            </a:fld>
            <a:endParaRPr/>
          </a:p>
        </p:txBody>
      </p:sp>
      <p:grpSp>
        <p:nvGrpSpPr>
          <p:cNvPr id="8" name="Google Shape;411;p39"/>
          <p:cNvGrpSpPr/>
          <p:nvPr/>
        </p:nvGrpSpPr>
        <p:grpSpPr>
          <a:xfrm>
            <a:off x="1668293" y="2588709"/>
            <a:ext cx="331221" cy="178419"/>
            <a:chOff x="559275" y="1683950"/>
            <a:chExt cx="466500" cy="327300"/>
          </a:xfrm>
          <a:solidFill>
            <a:schemeClr val="bg1">
              <a:lumMod val="85000"/>
            </a:schemeClr>
          </a:solidFill>
        </p:grpSpPr>
        <p:sp>
          <p:nvSpPr>
            <p:cNvPr id="9" name="Google Shape;412;p39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0" name="Google Shape;413;p39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</p:grpSp>
      <p:sp>
        <p:nvSpPr>
          <p:cNvPr id="11" name="Google Shape;533;p39"/>
          <p:cNvSpPr/>
          <p:nvPr/>
        </p:nvSpPr>
        <p:spPr>
          <a:xfrm>
            <a:off x="1707507" y="2045402"/>
            <a:ext cx="300267" cy="28429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643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327" y="3019389"/>
            <a:ext cx="281039" cy="252705"/>
          </a:xfrm>
          <a:prstGeom prst="rect">
            <a:avLst/>
          </a:prstGeom>
        </p:spPr>
      </p:pic>
      <p:pic>
        <p:nvPicPr>
          <p:cNvPr id="15" name="Рисунок 14" descr="salonvcent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254" y="3872776"/>
            <a:ext cx="398516" cy="398516"/>
          </a:xfrm>
          <a:prstGeom prst="rect">
            <a:avLst/>
          </a:prstGeom>
        </p:spPr>
      </p:pic>
      <p:pic>
        <p:nvPicPr>
          <p:cNvPr id="16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138" y="308108"/>
            <a:ext cx="3222478" cy="182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214009" y="192257"/>
            <a:ext cx="883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Комплект бланков ЕГЭ 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Иностранным языкам (раздел «Говорение)               и Информатике и ИКТ (КЕГЭ)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43F58E-19BB-F745-5C82-79705B57F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92" y="970239"/>
            <a:ext cx="3028601" cy="39810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E18EC2-3E5F-BF56-38EF-2C9218229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695" y="966553"/>
            <a:ext cx="3246400" cy="398468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C:\Users\николай\Desktop\ecb6b93ae76011e6813a902b346a7125_de1bf7e7ecf811e680b3902b346a7125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0200" y="1673280"/>
            <a:ext cx="977900" cy="106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николай\Desktop\700-nw.jpg"/>
          <p:cNvPicPr/>
          <p:nvPr/>
        </p:nvPicPr>
        <p:blipFill>
          <a:blip r:embed="rId3"/>
          <a:srcRect t="18474" b="14324"/>
          <a:stretch>
            <a:fillRect/>
          </a:stretch>
        </p:blipFill>
        <p:spPr bwMode="auto">
          <a:xfrm rot="7044011">
            <a:off x="7542161" y="2482433"/>
            <a:ext cx="1375268" cy="113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349250" y="3981450"/>
            <a:ext cx="6584950" cy="99695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6600" y="1454150"/>
            <a:ext cx="3238500" cy="236855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9900" y="1435100"/>
            <a:ext cx="2705100" cy="238125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8800" y="1530350"/>
            <a:ext cx="2908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1" indent="-285741"/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!!!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 Делать в полях бланков,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вне полей бланков или в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полях, заполненных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типографским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способом, какие-либо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записи и пометки, не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относящиеся к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содержанию полей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бланков. </a:t>
            </a:r>
          </a:p>
          <a:p>
            <a:pPr marL="285741" indent="-285741"/>
            <a:endParaRPr lang="ru-RU" b="1" dirty="0">
              <a:solidFill>
                <a:schemeClr val="tx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44700" y="317500"/>
            <a:ext cx="3790950" cy="742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sp>
        <p:nvSpPr>
          <p:cNvPr id="3" name="Знак запрета 2"/>
          <p:cNvSpPr/>
          <p:nvPr/>
        </p:nvSpPr>
        <p:spPr>
          <a:xfrm>
            <a:off x="2475136" y="451318"/>
            <a:ext cx="490314" cy="463082"/>
          </a:xfrm>
          <a:prstGeom prst="noSmoking">
            <a:avLst/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95114" y="408572"/>
            <a:ext cx="3494586" cy="5232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09950" y="1498024"/>
            <a:ext cx="35750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1" indent="-285741"/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!!!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 Использовать для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заполнения бланков 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- цветные ручки вместо черной; 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- карандаш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(даже для черновых записей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на бланках);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- средства для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исправления внесенной в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бланки информации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(«корректор», «ластик» и др.).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7350" y="4050497"/>
            <a:ext cx="660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1" lvl="0" indent="-285741"/>
            <a:r>
              <a:rPr 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!!!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На Бланках ответов № 1 и № 2, а также на Дополнительном бланке</a:t>
            </a:r>
          </a:p>
          <a:p>
            <a:pPr marL="285741" lvl="0" indent="-285741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ответов № 2 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не должно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быть пометок, содержащих информацию</a:t>
            </a:r>
          </a:p>
          <a:p>
            <a:pPr marL="285741" lvl="0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о личности участника ЕГЭ.</a:t>
            </a:r>
          </a:p>
        </p:txBody>
      </p:sp>
      <p:pic>
        <p:nvPicPr>
          <p:cNvPr id="13" name="Рисунок 12" descr="C:\Users\николай\Desktop\27ec02fdbb9de6d3dbb8d214761a7c66.jpg"/>
          <p:cNvPicPr/>
          <p:nvPr/>
        </p:nvPicPr>
        <p:blipFill>
          <a:blip r:embed="rId4"/>
          <a:srcRect t="22150" r="11742" b="27361"/>
          <a:stretch>
            <a:fillRect/>
          </a:stretch>
        </p:blipFill>
        <p:spPr bwMode="auto">
          <a:xfrm>
            <a:off x="7067550" y="3949700"/>
            <a:ext cx="1231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нак запрета 13"/>
          <p:cNvSpPr/>
          <p:nvPr/>
        </p:nvSpPr>
        <p:spPr>
          <a:xfrm>
            <a:off x="7004050" y="3784600"/>
            <a:ext cx="1358900" cy="120650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" name="Рисунок 14" descr="C:\Users\николай\Desktop\54d8c0092b1cd1f47f5d854f187334a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80521" y="279621"/>
            <a:ext cx="1307879" cy="126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нак запрета 15"/>
          <p:cNvSpPr/>
          <p:nvPr/>
        </p:nvSpPr>
        <p:spPr>
          <a:xfrm>
            <a:off x="7213600" y="88900"/>
            <a:ext cx="1828800" cy="162560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Знак запрета 18"/>
          <p:cNvSpPr/>
          <p:nvPr/>
        </p:nvSpPr>
        <p:spPr>
          <a:xfrm>
            <a:off x="7537450" y="2451100"/>
            <a:ext cx="1606550" cy="142240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Знак запрета 19"/>
          <p:cNvSpPr/>
          <p:nvPr/>
        </p:nvSpPr>
        <p:spPr>
          <a:xfrm>
            <a:off x="6464300" y="1473200"/>
            <a:ext cx="1460500" cy="135255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4082287" y="1983139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400" dirty="0">
                <a:latin typeface="Century Gothic" panose="020B0502020202020204" pitchFamily="34" charset="0"/>
              </a:rPr>
              <a:t>Бланк регистрации</a:t>
            </a:r>
            <a:endParaRPr sz="44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4113600" y="3287855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Инструкция по заполнению бланка регистрации</a:t>
            </a:r>
            <a:endParaRPr sz="1400" b="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7DB9BD-F4EC-2CDA-B2A9-889EF7978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29" y="423367"/>
            <a:ext cx="3250477" cy="421678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BAE846-3FCC-4A58-8BF0-AF2F4A9BD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36" y="1048445"/>
            <a:ext cx="5927549" cy="1901583"/>
          </a:xfrm>
          <a:prstGeom prst="rect">
            <a:avLst/>
          </a:prstGeom>
        </p:spPr>
      </p:pic>
      <p:sp>
        <p:nvSpPr>
          <p:cNvPr id="47" name="Скругленный прямоугольник 46"/>
          <p:cNvSpPr/>
          <p:nvPr/>
        </p:nvSpPr>
        <p:spPr>
          <a:xfrm>
            <a:off x="3696105" y="3765010"/>
            <a:ext cx="2769141" cy="817123"/>
          </a:xfrm>
          <a:prstGeom prst="roundRect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02077" y="3067455"/>
            <a:ext cx="2749685" cy="1990928"/>
          </a:xfrm>
          <a:prstGeom prst="roundRect">
            <a:avLst/>
          </a:prstGeom>
          <a:solidFill>
            <a:srgbClr val="FBF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94315" y="233464"/>
            <a:ext cx="2503251" cy="33463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sp>
        <p:nvSpPr>
          <p:cNvPr id="11" name="Google Shape;161;p18"/>
          <p:cNvSpPr txBox="1">
            <a:spLocks/>
          </p:cNvSpPr>
          <p:nvPr/>
        </p:nvSpPr>
        <p:spPr>
          <a:xfrm>
            <a:off x="355952" y="2931267"/>
            <a:ext cx="3022789" cy="2127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799">
              <a:spcBef>
                <a:spcPts val="600"/>
              </a:spcBef>
            </a:pP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Поля: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региона», 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ППЭ», 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предмета»,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«Название предмета»,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«Дата проведения ЕГЭ» </a:t>
            </a: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заполняются автоматически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endParaRPr lang="ru-RU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4614" y="0"/>
            <a:ext cx="4425577" cy="499125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43" b="1" dirty="0">
                <a:latin typeface="Roboto Slab" panose="020B0604020202020204" charset="0"/>
                <a:ea typeface="Roboto Slab" panose="020B0604020202020204" charset="0"/>
              </a:rPr>
              <a:t>Верхняя часть бланка регистрации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63219" y="258188"/>
            <a:ext cx="245380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Заполняется участниками экзамена </a:t>
            </a:r>
          </a:p>
          <a:p>
            <a:r>
              <a:rPr lang="ru-RU" b="1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самостоятельно: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образовательной организации»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«Номер и буква класса»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«Номер аудитории»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код региона (если не заполнен автоматизировано)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код ППЭ </a:t>
            </a:r>
            <a:r>
              <a:rPr lang="ru-RU" i="1" dirty="0">
                <a:solidFill>
                  <a:schemeClr val="tx1"/>
                </a:solidFill>
                <a:latin typeface="Century Gothic" panose="020B0502020202020204" pitchFamily="34" charset="0"/>
              </a:rPr>
              <a:t>(если не заполнен автоматизировано)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839183" y="732817"/>
            <a:ext cx="2542163" cy="101167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cxnSpLocks/>
          </p:cNvCxnSpPr>
          <p:nvPr/>
        </p:nvCxnSpPr>
        <p:spPr>
          <a:xfrm flipH="1">
            <a:off x="2996119" y="732817"/>
            <a:ext cx="3398196" cy="92737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5428034" y="732817"/>
            <a:ext cx="966282" cy="914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2049294" y="1712068"/>
            <a:ext cx="1089497" cy="263748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174461" y="1744494"/>
            <a:ext cx="703634" cy="219798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811949" y="1699098"/>
            <a:ext cx="771728" cy="315628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802029" y="3830897"/>
            <a:ext cx="28566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для служебного использования («Резерв-1») </a:t>
            </a:r>
            <a:r>
              <a:rPr lang="ru-RU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не заполняется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2496766" y="2130358"/>
            <a:ext cx="466928" cy="366408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973421" y="2107660"/>
            <a:ext cx="625812" cy="405319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647872" y="2081719"/>
            <a:ext cx="1164077" cy="479898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540213" y="1712068"/>
            <a:ext cx="466928" cy="263748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030494" y="1692612"/>
            <a:ext cx="742544" cy="303315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 стрелкой 37"/>
          <p:cNvCxnSpPr>
            <a:cxnSpLocks/>
            <a:endCxn id="35" idx="4"/>
          </p:cNvCxnSpPr>
          <p:nvPr/>
        </p:nvCxnSpPr>
        <p:spPr>
          <a:xfrm flipH="1" flipV="1">
            <a:off x="1773677" y="1975816"/>
            <a:ext cx="68094" cy="1104610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1958502" y="2451370"/>
            <a:ext cx="590145" cy="629056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2444885" y="2503251"/>
            <a:ext cx="648511" cy="551234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2989634" y="2477311"/>
            <a:ext cx="752272" cy="609600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2762655" y="1932562"/>
            <a:ext cx="1277566" cy="1128408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>
          <a:xfrm>
            <a:off x="4876801" y="2219777"/>
            <a:ext cx="742544" cy="29644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 стрелкой 51"/>
          <p:cNvCxnSpPr>
            <a:stCxn id="47" idx="0"/>
          </p:cNvCxnSpPr>
          <p:nvPr/>
        </p:nvCxnSpPr>
        <p:spPr>
          <a:xfrm flipV="1">
            <a:off x="5080676" y="2546350"/>
            <a:ext cx="113624" cy="121866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487521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Средняя часть бланка регистрации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1309" y="3685217"/>
            <a:ext cx="7540800" cy="1318583"/>
          </a:xfrm>
        </p:spPr>
        <p:txBody>
          <a:bodyPr/>
          <a:lstStyle/>
          <a:p>
            <a:pPr marL="50799" indent="0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Поля средней части бланка регистрации, заполняются участником </a:t>
            </a: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самостоятельно, в строгом соответствии с паспортом.</a:t>
            </a:r>
          </a:p>
          <a:p>
            <a:pPr marL="50799" indent="0"/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Все буквы </a:t>
            </a:r>
            <a:r>
              <a:rPr lang="ru-RU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печатные заглавные </a:t>
            </a: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(в соответствии с образцом написания символов)</a:t>
            </a: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51" y="1721638"/>
            <a:ext cx="7848600" cy="1944688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0393AE-D695-4037-A8CC-F00E42295C57}"/>
              </a:ext>
            </a:extLst>
          </p:cNvPr>
          <p:cNvSpPr txBox="1"/>
          <p:nvPr/>
        </p:nvSpPr>
        <p:spPr>
          <a:xfrm>
            <a:off x="1895022" y="2037624"/>
            <a:ext cx="158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  В  А  Н О  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F90C1F-76C9-4456-92D3-B32C9B669A2F}"/>
              </a:ext>
            </a:extLst>
          </p:cNvPr>
          <p:cNvSpPr txBox="1"/>
          <p:nvPr/>
        </p:nvSpPr>
        <p:spPr>
          <a:xfrm>
            <a:off x="1895022" y="2386205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F4C726-60F7-4EA0-ABBD-FC3294FFDB48}"/>
              </a:ext>
            </a:extLst>
          </p:cNvPr>
          <p:cNvSpPr txBox="1"/>
          <p:nvPr/>
        </p:nvSpPr>
        <p:spPr>
          <a:xfrm>
            <a:off x="1895022" y="2740173"/>
            <a:ext cx="184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 О  В  И  Ч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A2E719-3CA5-459F-BC9E-1570BBFA2BD3}"/>
              </a:ext>
            </a:extLst>
          </p:cNvPr>
          <p:cNvSpPr txBox="1"/>
          <p:nvPr/>
        </p:nvSpPr>
        <p:spPr>
          <a:xfrm>
            <a:off x="2750425" y="3225063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1   2  3  4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8ED0E8-DF87-494C-BA9B-9ED2DA11243A}"/>
              </a:ext>
            </a:extLst>
          </p:cNvPr>
          <p:cNvSpPr txBox="1"/>
          <p:nvPr/>
        </p:nvSpPr>
        <p:spPr>
          <a:xfrm>
            <a:off x="5762172" y="3199580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5   6  7  8  9   0</a:t>
            </a:r>
          </a:p>
        </p:txBody>
      </p:sp>
    </p:spTree>
    <p:extLst>
      <p:ext uri="{BB962C8B-B14F-4D97-AF65-F5344CB8AC3E}">
        <p14:creationId xmlns:p14="http://schemas.microsoft.com/office/powerpoint/2010/main" val="760749266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01" y="1759738"/>
            <a:ext cx="7848600" cy="1944688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DB2CADA-9892-4915-8768-B8CA202E6D05}"/>
              </a:ext>
            </a:extLst>
          </p:cNvPr>
          <p:cNvSpPr txBox="1"/>
          <p:nvPr/>
        </p:nvSpPr>
        <p:spPr>
          <a:xfrm>
            <a:off x="6179901" y="3173558"/>
            <a:ext cx="327334" cy="40011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ru-RU" sz="2000" b="1" dirty="0"/>
              <a:t>6</a:t>
            </a:r>
            <a:endParaRPr lang="ru-RU" sz="2000" b="1" kern="100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CF9CB5E-792F-47C7-9149-1B19CBDD3CB1}"/>
              </a:ext>
            </a:extLst>
          </p:cNvPr>
          <p:cNvSpPr/>
          <p:nvPr/>
        </p:nvSpPr>
        <p:spPr>
          <a:xfrm>
            <a:off x="738293" y="3831239"/>
            <a:ext cx="7599015" cy="11557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Способы исправления ошибок при заполнении Бланка регистрации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6692" y="4240847"/>
            <a:ext cx="7683709" cy="919481"/>
          </a:xfrm>
        </p:spPr>
        <p:txBody>
          <a:bodyPr/>
          <a:lstStyle/>
          <a:p>
            <a:pPr marL="50798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Зачеркивание ранее написанных символов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(цифр, букв) и </a:t>
            </a:r>
            <a:r>
              <a:rPr lang="ru-RU" sz="1600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свободных клеточек справа новыми символами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(цифрами, буквами)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sp>
        <p:nvSpPr>
          <p:cNvPr id="6" name="TextBox 5"/>
          <p:cNvSpPr txBox="1"/>
          <p:nvPr/>
        </p:nvSpPr>
        <p:spPr>
          <a:xfrm>
            <a:off x="1720850" y="2063750"/>
            <a:ext cx="158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  В  А  Н О  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500" y="2393950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4500" y="2755900"/>
            <a:ext cx="184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 О  В  И  Ч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78000" y="2889250"/>
            <a:ext cx="1688168" cy="7839"/>
          </a:xfrm>
          <a:prstGeom prst="line">
            <a:avLst/>
          </a:prstGeom>
          <a:ln w="349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38550" y="2762250"/>
            <a:ext cx="1819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  Е  Т  Р  О  В И  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78100" y="3225800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8   5  2  0</a:t>
            </a:r>
          </a:p>
        </p:txBody>
      </p:sp>
      <p:cxnSp>
        <p:nvCxnSpPr>
          <p:cNvPr id="19" name="Прямая соединительная линия 18"/>
          <p:cNvCxnSpPr>
            <a:stCxn id="17" idx="1"/>
            <a:endCxn id="17" idx="3"/>
          </p:cNvCxnSpPr>
          <p:nvPr/>
        </p:nvCxnSpPr>
        <p:spPr>
          <a:xfrm>
            <a:off x="2578100" y="3379689"/>
            <a:ext cx="930063" cy="0"/>
          </a:xfrm>
          <a:prstGeom prst="line">
            <a:avLst/>
          </a:prstGeom>
          <a:ln w="349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63950" y="3225800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4  6   5  0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88000" y="3219450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9   5  8  1  2   6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45B6E0-72E3-4841-AAB9-2FA58E44E3C1}"/>
              </a:ext>
            </a:extLst>
          </p:cNvPr>
          <p:cNvSpPr txBox="1"/>
          <p:nvPr/>
        </p:nvSpPr>
        <p:spPr>
          <a:xfrm>
            <a:off x="844486" y="3829420"/>
            <a:ext cx="76081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новых символов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(цифр, букв) </a:t>
            </a:r>
            <a:r>
              <a:rPr lang="ru-RU" sz="1600" b="1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жирным шрифтом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 ранее написанных символов (цифр, букв);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4A597C-8573-488B-951E-DB28F46EFF56}"/>
              </a:ext>
            </a:extLst>
          </p:cNvPr>
          <p:cNvSpPr txBox="1"/>
          <p:nvPr/>
        </p:nvSpPr>
        <p:spPr>
          <a:xfrm>
            <a:off x="5783608" y="319260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 Black" pitchFamily="34" charset="0"/>
              </a:rPr>
              <a:t>7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DB9F807-C6B9-4191-82DD-2206844D536E}"/>
              </a:ext>
            </a:extLst>
          </p:cNvPr>
          <p:cNvSpPr/>
          <p:nvPr/>
        </p:nvSpPr>
        <p:spPr>
          <a:xfrm>
            <a:off x="5821708" y="3179908"/>
            <a:ext cx="260745" cy="353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71DA88C1-6142-498A-A645-87D39149058B}"/>
              </a:ext>
            </a:extLst>
          </p:cNvPr>
          <p:cNvSpPr/>
          <p:nvPr/>
        </p:nvSpPr>
        <p:spPr>
          <a:xfrm>
            <a:off x="6222153" y="3189221"/>
            <a:ext cx="260745" cy="353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F5F81F9C-CC24-47E4-8B86-E2CFB2DA56F2}"/>
              </a:ext>
            </a:extLst>
          </p:cNvPr>
          <p:cNvSpPr/>
          <p:nvPr/>
        </p:nvSpPr>
        <p:spPr>
          <a:xfrm>
            <a:off x="1532709" y="2716358"/>
            <a:ext cx="4288999" cy="376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ED74102-0979-4A2A-AFE1-634B5DFF34E8}"/>
              </a:ext>
            </a:extLst>
          </p:cNvPr>
          <p:cNvSpPr/>
          <p:nvPr/>
        </p:nvSpPr>
        <p:spPr>
          <a:xfrm>
            <a:off x="2429691" y="3181549"/>
            <a:ext cx="2412275" cy="376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793750" y="3943350"/>
            <a:ext cx="7541243" cy="948366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0150" y="823805"/>
            <a:ext cx="2432050" cy="17974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sp>
        <p:nvSpPr>
          <p:cNvPr id="11" name="Google Shape;161;p18"/>
          <p:cNvSpPr txBox="1">
            <a:spLocks/>
          </p:cNvSpPr>
          <p:nvPr/>
        </p:nvSpPr>
        <p:spPr>
          <a:xfrm>
            <a:off x="493297" y="4150896"/>
            <a:ext cx="8325852" cy="6685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799"/>
            <a:endParaRPr lang="ru-RU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202" y="0"/>
            <a:ext cx="4057283" cy="499125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43" b="1" dirty="0">
                <a:latin typeface="Roboto Slab" panose="020B0604020202020204" charset="0"/>
                <a:ea typeface="Roboto Slab" panose="020B0604020202020204" charset="0"/>
              </a:rPr>
              <a:t>Средняя часть бланка регистрации</a:t>
            </a:r>
          </a:p>
        </p:txBody>
      </p:sp>
      <p:sp>
        <p:nvSpPr>
          <p:cNvPr id="13" name="Google Shape;161;p18"/>
          <p:cNvSpPr txBox="1">
            <a:spLocks/>
          </p:cNvSpPr>
          <p:nvPr/>
        </p:nvSpPr>
        <p:spPr>
          <a:xfrm>
            <a:off x="610214" y="3926431"/>
            <a:ext cx="7724779" cy="7408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593" indent="-228593" algn="just">
              <a:buClr>
                <a:schemeClr val="tx1"/>
              </a:buClr>
              <a:buSzPct val="200000"/>
            </a:pPr>
            <a:r>
              <a:rPr lang="ru-RU" altLang="ru-RU" sz="1100" dirty="0">
                <a:solidFill>
                  <a:srgbClr val="124057"/>
                </a:solidFill>
                <a:latin typeface="Century Gothic" panose="020B0502020202020204" pitchFamily="34" charset="0"/>
              </a:rPr>
              <a:t>      </a:t>
            </a:r>
            <a:r>
              <a:rPr lang="ru-RU" altLang="ru-RU" sz="1600" dirty="0">
                <a:solidFill>
                  <a:srgbClr val="124057"/>
                </a:solidFill>
                <a:latin typeface="Century Gothic" panose="020B0502020202020204" pitchFamily="34" charset="0"/>
              </a:rPr>
              <a:t>После окончания заполнения бланка регистрации, ознакомления и выполнения всех пунктов краткой инструкции </a:t>
            </a:r>
            <a:r>
              <a:rPr lang="ru-RU" altLang="ru-RU" sz="1600" b="1" dirty="0">
                <a:solidFill>
                  <a:srgbClr val="124057"/>
                </a:solidFill>
                <a:latin typeface="Century Gothic" panose="020B0502020202020204" pitchFamily="34" charset="0"/>
              </a:rPr>
              <a:t>участник ЕГЭ ставит свою подпись </a:t>
            </a:r>
            <a:r>
              <a:rPr lang="ru-RU" altLang="ru-RU" sz="1600" dirty="0">
                <a:solidFill>
                  <a:srgbClr val="124057"/>
                </a:solidFill>
                <a:latin typeface="Century Gothic" panose="020B0502020202020204" pitchFamily="34" charset="0"/>
              </a:rPr>
              <a:t>в специально отведенном для этого поле.</a:t>
            </a:r>
          </a:p>
        </p:txBody>
      </p:sp>
      <p:pic>
        <p:nvPicPr>
          <p:cNvPr id="7" name="Рисунок 6" descr="бр.PNG"/>
          <p:cNvPicPr>
            <a:picLocks noChangeAspect="1"/>
          </p:cNvPicPr>
          <p:nvPr/>
        </p:nvPicPr>
        <p:blipFill>
          <a:blip r:embed="rId3"/>
          <a:srcRect l="1399" t="41760" r="1062" b="16242"/>
          <a:stretch>
            <a:fillRect/>
          </a:stretch>
        </p:blipFill>
        <p:spPr>
          <a:xfrm>
            <a:off x="840007" y="706671"/>
            <a:ext cx="5216378" cy="3001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184899" y="1008618"/>
            <a:ext cx="24320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3" lvl="1" indent="-228593">
              <a:buClr>
                <a:schemeClr val="tx1"/>
              </a:buClr>
              <a:buSzPct val="200000"/>
            </a:pPr>
            <a:r>
              <a:rPr lang="ru-RU" altLang="ru-RU" sz="1600" b="1" dirty="0">
                <a:solidFill>
                  <a:srgbClr val="FF5B5B"/>
                </a:solidFill>
                <a:latin typeface="Century Gothic" panose="020B0502020202020204" pitchFamily="34" charset="0"/>
              </a:rPr>
              <a:t>    Поле </a:t>
            </a:r>
            <a:r>
              <a:rPr lang="ru-RU" altLang="ru-RU" sz="1600" b="1" u="sng" dirty="0">
                <a:solidFill>
                  <a:srgbClr val="FF5B5B"/>
                </a:solidFill>
                <a:latin typeface="Century Gothic" panose="020B0502020202020204" pitchFamily="34" charset="0"/>
              </a:rPr>
              <a:t>«Контрольная сумма»</a:t>
            </a:r>
            <a:r>
              <a:rPr lang="ru-RU" altLang="ru-RU" sz="1600" b="1" dirty="0">
                <a:solidFill>
                  <a:srgbClr val="FF5B5B"/>
                </a:solidFill>
                <a:latin typeface="Century Gothic" panose="020B0502020202020204" pitchFamily="34" charset="0"/>
              </a:rPr>
              <a:t> заполняется только при проведении КЕГЭ.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775200" y="2190750"/>
            <a:ext cx="1504950" cy="698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4095750" y="3147390"/>
            <a:ext cx="1722543" cy="474241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13" idx="0"/>
          </p:cNvCxnSpPr>
          <p:nvPr/>
        </p:nvCxnSpPr>
        <p:spPr>
          <a:xfrm flipV="1">
            <a:off x="4472604" y="3638550"/>
            <a:ext cx="105746" cy="287881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69483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Warwick template">
  <a:themeElements>
    <a:clrScheme name="Другая 76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0F3D38"/>
      </a:accent3>
      <a:accent4>
        <a:srgbClr val="2E6E4B"/>
      </a:accent4>
      <a:accent5>
        <a:srgbClr val="3B8D61"/>
      </a:accent5>
      <a:accent6>
        <a:srgbClr val="94BF6E"/>
      </a:accent6>
      <a:hlink>
        <a:srgbClr val="69C090"/>
      </a:hlink>
      <a:folHlink>
        <a:srgbClr val="9BD5B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4514</TotalTime>
  <Words>1180</Words>
  <Application>Microsoft Office PowerPoint</Application>
  <PresentationFormat>Экран (16:9)</PresentationFormat>
  <Paragraphs>175</Paragraphs>
  <Slides>26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Century Gothic</vt:lpstr>
      <vt:lpstr>Bookman Old Style</vt:lpstr>
      <vt:lpstr>Arial Black</vt:lpstr>
      <vt:lpstr>Courier New</vt:lpstr>
      <vt:lpstr>Nixie One</vt:lpstr>
      <vt:lpstr>Arial</vt:lpstr>
      <vt:lpstr>Roboto Slab</vt:lpstr>
      <vt:lpstr>Garamond</vt:lpstr>
      <vt:lpstr>Times New Roman</vt:lpstr>
      <vt:lpstr>Warwick template</vt:lpstr>
      <vt:lpstr>ПРАВИЛА ЗАПОЛНЕНИЯ БЛАНКОВ  ЕГЭ-2025 РТМ 18.03.2025</vt:lpstr>
      <vt:lpstr>Презентация PowerPoint</vt:lpstr>
      <vt:lpstr>Презентация PowerPoint</vt:lpstr>
      <vt:lpstr>Презентация PowerPoint</vt:lpstr>
      <vt:lpstr>Бланк регистрации</vt:lpstr>
      <vt:lpstr>Презентация PowerPoint</vt:lpstr>
      <vt:lpstr>Средняя часть бланка регистрации</vt:lpstr>
      <vt:lpstr>Способы исправления ошибок при заполнении Бланка регистрации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Бланк ответов №1</vt:lpstr>
      <vt:lpstr>Презентация PowerPoint</vt:lpstr>
      <vt:lpstr>Презентация PowerPoint</vt:lpstr>
      <vt:lpstr>Презентация PowerPoint</vt:lpstr>
      <vt:lpstr>Презентация PowerPoint</vt:lpstr>
      <vt:lpstr>Бланк ответов №2</vt:lpstr>
      <vt:lpstr>Презентация PowerPoint</vt:lpstr>
      <vt:lpstr>Презентация PowerPoint</vt:lpstr>
      <vt:lpstr>Презентация PowerPoint</vt:lpstr>
      <vt:lpstr>Дополнительный бланк ответов №2</vt:lpstr>
      <vt:lpstr>Презентация PowerPoint</vt:lpstr>
      <vt:lpstr>Презентация PowerPoint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Булгун Яндонова</dc:creator>
  <cp:lastModifiedBy>1</cp:lastModifiedBy>
  <cp:revision>208</cp:revision>
  <cp:lastPrinted>2024-02-27T11:01:26Z</cp:lastPrinted>
  <dcterms:modified xsi:type="dcterms:W3CDTF">2025-03-12T06:06:42Z</dcterms:modified>
</cp:coreProperties>
</file>