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334" r:id="rId4"/>
    <p:sldId id="341" r:id="rId5"/>
    <p:sldId id="342" r:id="rId6"/>
    <p:sldId id="335" r:id="rId7"/>
    <p:sldId id="268" r:id="rId8"/>
    <p:sldId id="273" r:id="rId9"/>
    <p:sldId id="286" r:id="rId10"/>
    <p:sldId id="338" r:id="rId11"/>
    <p:sldId id="337" r:id="rId12"/>
    <p:sldId id="278" r:id="rId13"/>
    <p:sldId id="280" r:id="rId14"/>
    <p:sldId id="315" r:id="rId15"/>
    <p:sldId id="340" r:id="rId16"/>
    <p:sldId id="339" r:id="rId17"/>
    <p:sldId id="270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5050"/>
    <a:srgbClr val="F95D82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2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" y="21197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326663" y="2644170"/>
            <a:ext cx="115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ПРОЦЕДУРА ПРОВЕДЕНИЯ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ЕДИНОГО ГОСУДАРСТВЕННОГО ЭКЗАМЕНА В ППЭ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2025 ГОДУ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3126834" y="522457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15" y="407526"/>
            <a:ext cx="949486" cy="10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631F3-30B9-4E49-AB19-91D75A0E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05C26-1BF3-40B8-A13D-2BCD8DB702BC}"/>
              </a:ext>
            </a:extLst>
          </p:cNvPr>
          <p:cNvSpPr txBox="1"/>
          <p:nvPr/>
        </p:nvSpPr>
        <p:spPr>
          <a:xfrm>
            <a:off x="2180942" y="370629"/>
            <a:ext cx="735929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члена ГЭК и технического специалиста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843EA-7952-42AF-A457-096EF07261B4}"/>
              </a:ext>
            </a:extLst>
          </p:cNvPr>
          <p:cNvSpPr txBox="1"/>
          <p:nvPr/>
        </p:nvSpPr>
        <p:spPr>
          <a:xfrm>
            <a:off x="384800" y="1417968"/>
            <a:ext cx="10951582" cy="5005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sz="240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 между станциями ППЭ.</a:t>
            </a:r>
            <a:br>
              <a:rPr lang="ru-RU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sz="2400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</a:p>
          <a:p>
            <a:endParaRPr lang="ru-R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В каждой аудитории технический специалист и член ГЭК производят загрузку ключа доступа к ЭМ и его активацию, подключив к станции организатора токен члена ГЭК и введя пароль.</a:t>
            </a:r>
          </a:p>
        </p:txBody>
      </p:sp>
    </p:spTree>
    <p:extLst>
      <p:ext uri="{BB962C8B-B14F-4D97-AF65-F5344CB8AC3E}">
        <p14:creationId xmlns:p14="http://schemas.microsoft.com/office/powerpoint/2010/main" val="403881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08100-52AA-4347-8D20-208CAE8BF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597B5-FAA8-4C2A-8A43-BDC1830964DB}"/>
              </a:ext>
            </a:extLst>
          </p:cNvPr>
          <p:cNvSpPr txBox="1"/>
          <p:nvPr/>
        </p:nvSpPr>
        <p:spPr>
          <a:xfrm>
            <a:off x="749247" y="346147"/>
            <a:ext cx="5065399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Проведение ЕГЭ в аудитории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26439-0F75-4329-8238-D52FEE0D7531}"/>
              </a:ext>
            </a:extLst>
          </p:cNvPr>
          <p:cNvSpPr txBox="1"/>
          <p:nvPr/>
        </p:nvSpPr>
        <p:spPr>
          <a:xfrm>
            <a:off x="414250" y="1287700"/>
            <a:ext cx="5267500" cy="45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 9:50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проводится первая часть инструктажа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BA0E18-566A-49A0-9680-B993E273E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876"/>
            <a:ext cx="5798978" cy="325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390FA-2DF3-4873-8B5E-151993309860}"/>
              </a:ext>
            </a:extLst>
          </p:cNvPr>
          <p:cNvSpPr txBox="1"/>
          <p:nvPr/>
        </p:nvSpPr>
        <p:spPr>
          <a:xfrm>
            <a:off x="297022" y="2011959"/>
            <a:ext cx="5642674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ранее 10:00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ответственным организатором за печать ЭМ выполняет печать ЭМ с электронного носителя.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BF61-346A-41C2-96F7-328CBD0581BD}"/>
              </a:ext>
            </a:extLst>
          </p:cNvPr>
          <p:cNvSpPr txBox="1"/>
          <p:nvPr/>
        </p:nvSpPr>
        <p:spPr>
          <a:xfrm>
            <a:off x="297022" y="3158314"/>
            <a:ext cx="564267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печати ЭМ проводится вторая часть инструктажа.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5789F-610D-4B58-95AA-AD040F591932}"/>
              </a:ext>
            </a:extLst>
          </p:cNvPr>
          <p:cNvSpPr txBox="1"/>
          <p:nvPr/>
        </p:nvSpPr>
        <p:spPr>
          <a:xfrm>
            <a:off x="297023" y="4101335"/>
            <a:ext cx="11597956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В случает обнаружения участником экзамена брака, некомплектности, порчи ЭМ участником экзамена или опоздания участника, распечатывают и выдают новый комплект ЭМ. 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Замена комплекта производится полностью, включая КИМ.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8BAC2-2543-4B48-BE17-20151FF606A3}"/>
              </a:ext>
            </a:extLst>
          </p:cNvPr>
          <p:cNvSpPr txBox="1"/>
          <p:nvPr/>
        </p:nvSpPr>
        <p:spPr>
          <a:xfrm>
            <a:off x="297021" y="5168422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Во время экзамена участники экзамена имеют право выходить и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з аудитории и перемещаться по ППЭ только в сопровождении одного из организаторов вне аудитории.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1349A-9E70-4F9B-ACE7-A7DA2CDA1DCD}"/>
              </a:ext>
            </a:extLst>
          </p:cNvPr>
          <p:cNvSpPr txBox="1"/>
          <p:nvPr/>
        </p:nvSpPr>
        <p:spPr>
          <a:xfrm>
            <a:off x="297020" y="5911126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Каждый выход участника из аудитории фиксируется организатором в ведомости учета времени отс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утствия участников экзамена в аудитории (форма ППЭ-12-04-МАШ)</a:t>
            </a:r>
            <a:endParaRPr lang="ru-RU" sz="16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5430-B65D-FB58-A8FC-23C46F68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2" y="112001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1A25D8D-7584-439C-9861-BC904C31B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22" y="2078038"/>
            <a:ext cx="3066906" cy="43513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9A289-C176-8016-B711-6611801DD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2871" y="-5469"/>
            <a:ext cx="12214871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5A98961E-044D-9D5F-663F-74EC57A5D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0" y="2151"/>
            <a:ext cx="1761502" cy="10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70318-BA8D-826C-D893-D87785A5A713}"/>
              </a:ext>
            </a:extLst>
          </p:cNvPr>
          <p:cNvSpPr txBox="1"/>
          <p:nvPr/>
        </p:nvSpPr>
        <p:spPr>
          <a:xfrm>
            <a:off x="1499524" y="266840"/>
            <a:ext cx="1069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СИТУАЦИИ, КОТОРЫЕ МОГУТ ВОЗНИКНУТЬ </a:t>
            </a: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ВО ВРЕМЯ ЭКЗАМЕНА: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ECE12-D5D2-9982-BF47-914A2BB65352}"/>
              </a:ext>
            </a:extLst>
          </p:cNvPr>
          <p:cNvSpPr txBox="1"/>
          <p:nvPr/>
        </p:nvSpPr>
        <p:spPr>
          <a:xfrm>
            <a:off x="1618313" y="732651"/>
            <a:ext cx="931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ДОСРОЧНОЕ ЗАВЕРШЕНИЕ ЭКЗАМЕНА ПО СОСТОЯНИЮ ЗДОРОВЬЯ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F9419-75FD-9BCE-28D5-8AB9D8B0EEFC}"/>
              </a:ext>
            </a:extLst>
          </p:cNvPr>
          <p:cNvSpPr txBox="1"/>
          <p:nvPr/>
        </p:nvSpPr>
        <p:spPr>
          <a:xfrm>
            <a:off x="339809" y="1243329"/>
            <a:ext cx="3124360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 вне аудитории и Член ГЭК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сопровождают участника экзамена 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медицинскому работнику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мед кабинет.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33BE23A-FEC5-7D8C-884F-C11923B0F48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464169" y="2111652"/>
            <a:ext cx="701112" cy="54483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7768C-C270-3810-258A-713F13542F5B}"/>
              </a:ext>
            </a:extLst>
          </p:cNvPr>
          <p:cNvSpPr txBox="1"/>
          <p:nvPr/>
        </p:nvSpPr>
        <p:spPr>
          <a:xfrm>
            <a:off x="4165281" y="1293604"/>
            <a:ext cx="3439551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Ф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ППЭ-22 «Акт о досрочном завершении экзамена»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з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аполняется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медицинском кабинете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членом ГЭК и медицинским работником. </a:t>
            </a:r>
            <a:endParaRPr lang="ru-RU" sz="1600" b="1" i="1" dirty="0"/>
          </a:p>
          <a:p>
            <a:pPr algn="ctr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аудитории и руководитель ППЭ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ставят свою подпись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акте.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DC15FFB-8885-F0F7-D79F-3DA201DBDADB}"/>
              </a:ext>
            </a:extLst>
          </p:cNvPr>
          <p:cNvCxnSpPr>
            <a:cxnSpLocks/>
          </p:cNvCxnSpPr>
          <p:nvPr/>
        </p:nvCxnSpPr>
        <p:spPr>
          <a:xfrm>
            <a:off x="7604833" y="2884082"/>
            <a:ext cx="62458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E272DC-F7E9-24C4-B2EA-1D55D8B0EB74}"/>
              </a:ext>
            </a:extLst>
          </p:cNvPr>
          <p:cNvSpPr txBox="1"/>
          <p:nvPr/>
        </p:nvSpPr>
        <p:spPr>
          <a:xfrm>
            <a:off x="180274" y="3564243"/>
            <a:ext cx="3439552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форму ППЭ-05-02 внести соответствующую запись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  <a:p>
            <a:pPr>
              <a:buFontTx/>
              <a:buChar char="-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Поставить соответствующую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отметку в бланке 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регистрации участника экзамена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поле «Не закончил экзамен по уважительной причине» и поставить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подпись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соответствующем поле.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AA5629-0612-472D-96FF-9BD7344E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b="4438"/>
          <a:stretch/>
        </p:blipFill>
        <p:spPr>
          <a:xfrm>
            <a:off x="8229418" y="1132761"/>
            <a:ext cx="3655036" cy="48627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C7858BF-8ECB-4E7C-BEEC-053854CDFEBC}"/>
              </a:ext>
            </a:extLst>
          </p:cNvPr>
          <p:cNvCxnSpPr>
            <a:cxnSpLocks/>
          </p:cNvCxnSpPr>
          <p:nvPr/>
        </p:nvCxnSpPr>
        <p:spPr>
          <a:xfrm>
            <a:off x="3540695" y="5206138"/>
            <a:ext cx="50081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2BC402-8BC0-44BD-84F9-1AFED746D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1" t="9651" r="1714" b="44817"/>
          <a:stretch/>
        </p:blipFill>
        <p:spPr>
          <a:xfrm>
            <a:off x="4032801" y="4103262"/>
            <a:ext cx="4394322" cy="26427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4E7BAED-3C09-4C24-800D-C985A93E30FD}"/>
              </a:ext>
            </a:extLst>
          </p:cNvPr>
          <p:cNvSpPr/>
          <p:nvPr/>
        </p:nvSpPr>
        <p:spPr>
          <a:xfrm>
            <a:off x="4815840" y="6465189"/>
            <a:ext cx="130629" cy="87155"/>
          </a:xfrm>
          <a:custGeom>
            <a:avLst/>
            <a:gdLst>
              <a:gd name="connsiteX0" fmla="*/ 0 w 130629"/>
              <a:gd name="connsiteY0" fmla="*/ 17487 h 87155"/>
              <a:gd name="connsiteX1" fmla="*/ 52251 w 130629"/>
              <a:gd name="connsiteY1" fmla="*/ 87155 h 87155"/>
              <a:gd name="connsiteX2" fmla="*/ 69669 w 130629"/>
              <a:gd name="connsiteY2" fmla="*/ 61030 h 87155"/>
              <a:gd name="connsiteX3" fmla="*/ 113211 w 130629"/>
              <a:gd name="connsiteY3" fmla="*/ 26195 h 87155"/>
              <a:gd name="connsiteX4" fmla="*/ 130629 w 130629"/>
              <a:gd name="connsiteY4" fmla="*/ 70 h 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87155">
                <a:moveTo>
                  <a:pt x="0" y="17487"/>
                </a:moveTo>
                <a:cubicBezTo>
                  <a:pt x="1048" y="19234"/>
                  <a:pt x="37014" y="87155"/>
                  <a:pt x="52251" y="87155"/>
                </a:cubicBezTo>
                <a:cubicBezTo>
                  <a:pt x="62717" y="87155"/>
                  <a:pt x="63131" y="69203"/>
                  <a:pt x="69669" y="61030"/>
                </a:cubicBezTo>
                <a:cubicBezTo>
                  <a:pt x="83853" y="43300"/>
                  <a:pt x="93809" y="39130"/>
                  <a:pt x="113211" y="26195"/>
                </a:cubicBezTo>
                <a:cubicBezTo>
                  <a:pt x="122838" y="-2684"/>
                  <a:pt x="112741" y="70"/>
                  <a:pt x="130629" y="7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25FE101-3C13-4A3B-8CAA-F55FA2102C6F}"/>
              </a:ext>
            </a:extLst>
          </p:cNvPr>
          <p:cNvSpPr/>
          <p:nvPr/>
        </p:nvSpPr>
        <p:spPr>
          <a:xfrm>
            <a:off x="4774785" y="5220582"/>
            <a:ext cx="212737" cy="11525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7495EDDC-1CBA-47E7-A1E6-94F5BA538F68}"/>
              </a:ext>
            </a:extLst>
          </p:cNvPr>
          <p:cNvSpPr/>
          <p:nvPr/>
        </p:nvSpPr>
        <p:spPr>
          <a:xfrm>
            <a:off x="7092043" y="6390310"/>
            <a:ext cx="444137" cy="156754"/>
          </a:xfrm>
          <a:custGeom>
            <a:avLst/>
            <a:gdLst>
              <a:gd name="connsiteX0" fmla="*/ 0 w 444137"/>
              <a:gd name="connsiteY0" fmla="*/ 156754 h 156754"/>
              <a:gd name="connsiteX1" fmla="*/ 121920 w 444137"/>
              <a:gd name="connsiteY1" fmla="*/ 95794 h 156754"/>
              <a:gd name="connsiteX2" fmla="*/ 209006 w 444137"/>
              <a:gd name="connsiteY2" fmla="*/ 26125 h 156754"/>
              <a:gd name="connsiteX3" fmla="*/ 252549 w 444137"/>
              <a:gd name="connsiteY3" fmla="*/ 0 h 156754"/>
              <a:gd name="connsiteX4" fmla="*/ 269966 w 444137"/>
              <a:gd name="connsiteY4" fmla="*/ 113211 h 156754"/>
              <a:gd name="connsiteX5" fmla="*/ 322217 w 444137"/>
              <a:gd name="connsiteY5" fmla="*/ 43543 h 156754"/>
              <a:gd name="connsiteX6" fmla="*/ 330926 w 444137"/>
              <a:gd name="connsiteY6" fmla="*/ 113211 h 156754"/>
              <a:gd name="connsiteX7" fmla="*/ 391886 w 444137"/>
              <a:gd name="connsiteY7" fmla="*/ 78377 h 156754"/>
              <a:gd name="connsiteX8" fmla="*/ 426720 w 444137"/>
              <a:gd name="connsiteY8" fmla="*/ 121920 h 156754"/>
              <a:gd name="connsiteX9" fmla="*/ 444137 w 444137"/>
              <a:gd name="connsiteY9" fmla="*/ 12192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137" h="156754">
                <a:moveTo>
                  <a:pt x="0" y="156754"/>
                </a:moveTo>
                <a:cubicBezTo>
                  <a:pt x="40640" y="136434"/>
                  <a:pt x="83390" y="119876"/>
                  <a:pt x="121920" y="95794"/>
                </a:cubicBezTo>
                <a:cubicBezTo>
                  <a:pt x="153444" y="76091"/>
                  <a:pt x="179028" y="48109"/>
                  <a:pt x="209006" y="26125"/>
                </a:cubicBezTo>
                <a:cubicBezTo>
                  <a:pt x="222656" y="16115"/>
                  <a:pt x="238035" y="8708"/>
                  <a:pt x="252549" y="0"/>
                </a:cubicBezTo>
                <a:cubicBezTo>
                  <a:pt x="258355" y="37737"/>
                  <a:pt x="237589" y="92975"/>
                  <a:pt x="269966" y="113211"/>
                </a:cubicBezTo>
                <a:cubicBezTo>
                  <a:pt x="294582" y="128596"/>
                  <a:pt x="293189" y="43543"/>
                  <a:pt x="322217" y="43543"/>
                </a:cubicBezTo>
                <a:cubicBezTo>
                  <a:pt x="345620" y="43543"/>
                  <a:pt x="328023" y="89988"/>
                  <a:pt x="330926" y="113211"/>
                </a:cubicBezTo>
                <a:cubicBezTo>
                  <a:pt x="351246" y="101600"/>
                  <a:pt x="368579" y="76258"/>
                  <a:pt x="391886" y="78377"/>
                </a:cubicBezTo>
                <a:cubicBezTo>
                  <a:pt x="410397" y="80060"/>
                  <a:pt x="412441" y="110021"/>
                  <a:pt x="426720" y="121920"/>
                </a:cubicBezTo>
                <a:cubicBezTo>
                  <a:pt x="431180" y="125637"/>
                  <a:pt x="438331" y="121920"/>
                  <a:pt x="444137" y="1219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97EE02D6-A154-46A7-A2FE-879F01564B43}"/>
              </a:ext>
            </a:extLst>
          </p:cNvPr>
          <p:cNvSpPr/>
          <p:nvPr/>
        </p:nvSpPr>
        <p:spPr>
          <a:xfrm>
            <a:off x="7802880" y="6398457"/>
            <a:ext cx="391886" cy="163766"/>
          </a:xfrm>
          <a:custGeom>
            <a:avLst/>
            <a:gdLst>
              <a:gd name="connsiteX0" fmla="*/ 0 w 391886"/>
              <a:gd name="connsiteY0" fmla="*/ 132972 h 163766"/>
              <a:gd name="connsiteX1" fmla="*/ 104503 w 391886"/>
              <a:gd name="connsiteY1" fmla="*/ 37177 h 163766"/>
              <a:gd name="connsiteX2" fmla="*/ 121920 w 391886"/>
              <a:gd name="connsiteY2" fmla="*/ 2343 h 163766"/>
              <a:gd name="connsiteX3" fmla="*/ 104503 w 391886"/>
              <a:gd name="connsiteY3" fmla="*/ 28469 h 163766"/>
              <a:gd name="connsiteX4" fmla="*/ 78377 w 391886"/>
              <a:gd name="connsiteY4" fmla="*/ 80720 h 163766"/>
              <a:gd name="connsiteX5" fmla="*/ 104503 w 391886"/>
              <a:gd name="connsiteY5" fmla="*/ 159097 h 163766"/>
              <a:gd name="connsiteX6" fmla="*/ 235131 w 391886"/>
              <a:gd name="connsiteY6" fmla="*/ 89429 h 163766"/>
              <a:gd name="connsiteX7" fmla="*/ 191589 w 391886"/>
              <a:gd name="connsiteY7" fmla="*/ 80720 h 163766"/>
              <a:gd name="connsiteX8" fmla="*/ 174171 w 391886"/>
              <a:gd name="connsiteY8" fmla="*/ 106846 h 163766"/>
              <a:gd name="connsiteX9" fmla="*/ 209006 w 391886"/>
              <a:gd name="connsiteY9" fmla="*/ 132972 h 163766"/>
              <a:gd name="connsiteX10" fmla="*/ 217714 w 391886"/>
              <a:gd name="connsiteY10" fmla="*/ 80720 h 163766"/>
              <a:gd name="connsiteX11" fmla="*/ 209006 w 391886"/>
              <a:gd name="connsiteY11" fmla="*/ 54594 h 163766"/>
              <a:gd name="connsiteX12" fmla="*/ 200297 w 391886"/>
              <a:gd name="connsiteY12" fmla="*/ 115554 h 163766"/>
              <a:gd name="connsiteX13" fmla="*/ 243840 w 391886"/>
              <a:gd name="connsiteY13" fmla="*/ 159097 h 163766"/>
              <a:gd name="connsiteX14" fmla="*/ 322217 w 391886"/>
              <a:gd name="connsiteY14" fmla="*/ 115554 h 163766"/>
              <a:gd name="connsiteX15" fmla="*/ 391886 w 391886"/>
              <a:gd name="connsiteY15" fmla="*/ 106846 h 16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886" h="163766">
                <a:moveTo>
                  <a:pt x="0" y="132972"/>
                </a:moveTo>
                <a:cubicBezTo>
                  <a:pt x="58231" y="35921"/>
                  <a:pt x="-17545" y="148131"/>
                  <a:pt x="104503" y="37177"/>
                </a:cubicBezTo>
                <a:cubicBezTo>
                  <a:pt x="114109" y="28444"/>
                  <a:pt x="121920" y="15325"/>
                  <a:pt x="121920" y="2343"/>
                </a:cubicBezTo>
                <a:cubicBezTo>
                  <a:pt x="121920" y="-8123"/>
                  <a:pt x="109586" y="19320"/>
                  <a:pt x="104503" y="28469"/>
                </a:cubicBezTo>
                <a:cubicBezTo>
                  <a:pt x="95046" y="45491"/>
                  <a:pt x="87086" y="63303"/>
                  <a:pt x="78377" y="80720"/>
                </a:cubicBezTo>
                <a:cubicBezTo>
                  <a:pt x="87086" y="106846"/>
                  <a:pt x="81270" y="144312"/>
                  <a:pt x="104503" y="159097"/>
                </a:cubicBezTo>
                <a:cubicBezTo>
                  <a:pt x="143379" y="183836"/>
                  <a:pt x="219451" y="102868"/>
                  <a:pt x="235131" y="89429"/>
                </a:cubicBezTo>
                <a:cubicBezTo>
                  <a:pt x="220617" y="86526"/>
                  <a:pt x="205821" y="76654"/>
                  <a:pt x="191589" y="80720"/>
                </a:cubicBezTo>
                <a:cubicBezTo>
                  <a:pt x="181525" y="83595"/>
                  <a:pt x="170861" y="96916"/>
                  <a:pt x="174171" y="106846"/>
                </a:cubicBezTo>
                <a:cubicBezTo>
                  <a:pt x="178761" y="120616"/>
                  <a:pt x="197394" y="124263"/>
                  <a:pt x="209006" y="132972"/>
                </a:cubicBezTo>
                <a:cubicBezTo>
                  <a:pt x="211909" y="115555"/>
                  <a:pt x="217714" y="98378"/>
                  <a:pt x="217714" y="80720"/>
                </a:cubicBezTo>
                <a:cubicBezTo>
                  <a:pt x="217714" y="71540"/>
                  <a:pt x="213111" y="46383"/>
                  <a:pt x="209006" y="54594"/>
                </a:cubicBezTo>
                <a:cubicBezTo>
                  <a:pt x="199826" y="72953"/>
                  <a:pt x="203200" y="95234"/>
                  <a:pt x="200297" y="115554"/>
                </a:cubicBezTo>
                <a:cubicBezTo>
                  <a:pt x="214811" y="130068"/>
                  <a:pt x="223314" y="159097"/>
                  <a:pt x="243840" y="159097"/>
                </a:cubicBezTo>
                <a:cubicBezTo>
                  <a:pt x="273727" y="159097"/>
                  <a:pt x="295485" y="128920"/>
                  <a:pt x="322217" y="115554"/>
                </a:cubicBezTo>
                <a:cubicBezTo>
                  <a:pt x="348812" y="102256"/>
                  <a:pt x="360193" y="106846"/>
                  <a:pt x="391886" y="1068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54E22-603B-EC5B-A2F1-D495D7C5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4759D5-10F9-4C06-AF43-5894C04A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7" y="1224834"/>
            <a:ext cx="310417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23ADA-7679-038B-5DCB-A46E389E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AD6FE-D30D-EB68-AB7B-8E029CE3B211}"/>
              </a:ext>
            </a:extLst>
          </p:cNvPr>
          <p:cNvSpPr txBox="1"/>
          <p:nvPr/>
        </p:nvSpPr>
        <p:spPr>
          <a:xfrm>
            <a:off x="2009239" y="325827"/>
            <a:ext cx="817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УДАЛЕНИЕ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УЧАСТНИКА С ЭКЗАМЕНА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4A940-CD5B-8211-1E17-0537AFA0FAF8}"/>
              </a:ext>
            </a:extLst>
          </p:cNvPr>
          <p:cNvSpPr txBox="1"/>
          <p:nvPr/>
        </p:nvSpPr>
        <p:spPr>
          <a:xfrm>
            <a:off x="4435716" y="1217153"/>
            <a:ext cx="3220329" cy="37805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аудитории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совместно с членом (членами) ГЭК, руководителем ППЭ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должен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форму ППЭ-21 в Штабе ППЭ в зоне видимости камер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видеонаблюдения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3AEB2B7-3C1B-0D4A-63D5-17A7613DF9B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656045" y="2800565"/>
            <a:ext cx="705729" cy="3068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6AA494-5D51-1334-68B0-DEF915EDB42E}"/>
              </a:ext>
            </a:extLst>
          </p:cNvPr>
          <p:cNvSpPr txBox="1"/>
          <p:nvPr/>
        </p:nvSpPr>
        <p:spPr>
          <a:xfrm>
            <a:off x="8360017" y="808071"/>
            <a:ext cx="3502855" cy="5027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 аудитории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внести соответствующую запись в форму ППЭ-05-02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; поставить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бланке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регистрации участника экзамена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поле «Удален с экзамена в связи с нарушением порядка проведения ЕГЭ»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соответствующую отметку </a:t>
            </a:r>
            <a:r>
              <a:rPr lang="ru-RU" sz="2000" b="1" i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и поставить свою подпись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 соответствующем поле.</a:t>
            </a:r>
          </a:p>
        </p:txBody>
      </p:sp>
      <p:pic>
        <p:nvPicPr>
          <p:cNvPr id="11" name="Рисунок 7" descr="Маленький логотип.png">
            <a:extLst>
              <a:ext uri="{FF2B5EF4-FFF2-40B4-BE49-F238E27FC236}">
                <a16:creationId xmlns:a16="http://schemas.microsoft.com/office/drawing/2014/main" id="{8E26E78A-C456-08A0-76E9-5ADFB3EE8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0" y="-52671"/>
            <a:ext cx="2078979" cy="12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10F670-CD6F-2501-243E-D7D20877F4B7}"/>
              </a:ext>
            </a:extLst>
          </p:cNvPr>
          <p:cNvSpPr txBox="1"/>
          <p:nvPr/>
        </p:nvSpPr>
        <p:spPr>
          <a:xfrm>
            <a:off x="193285" y="1099681"/>
            <a:ext cx="4003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Рекомендуется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продемонстрировать на камеру видеонаблюдения средства хранения и передачи информации, обнаруженные у участника экзамена. На камеру проговорить, какой именно предмет обнаружен и его содержание </a:t>
            </a:r>
          </a:p>
          <a:p>
            <a:pPr algn="r"/>
            <a:r>
              <a:rPr lang="ru-RU" sz="1400" i="1" dirty="0">
                <a:solidFill>
                  <a:srgbClr val="C00000"/>
                </a:solidFill>
                <a:latin typeface="Arial Black" panose="020B0A04020102020204" pitchFamily="34" charset="0"/>
              </a:rPr>
              <a:t>(письменные заметки)</a:t>
            </a:r>
            <a:endParaRPr lang="ru-RU" sz="1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B93D4-8544-4D5F-A39C-9514BEC0B753}"/>
              </a:ext>
            </a:extLst>
          </p:cNvPr>
          <p:cNvSpPr txBox="1"/>
          <p:nvPr/>
        </p:nvSpPr>
        <p:spPr>
          <a:xfrm>
            <a:off x="2570624" y="5807943"/>
            <a:ext cx="57893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ППЭ-21 «Акт об удалении участника экзамена»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BFF03D9A-E762-C7EC-36F6-5C0D2D6598F2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8" y="3706897"/>
            <a:ext cx="2325847" cy="29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440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7918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94" y="2549829"/>
            <a:ext cx="172276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04331" y="1417137"/>
            <a:ext cx="7632848" cy="2367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аудитории сканирует бланки участников экзамена и формы ППЭ-05-02, ППЭ-12-02 (при наличии), ППЭ 12-04-МАШ. Передает запечатанные ВДП с комплектами бланков участников, использованными КИМ, бракованными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испорченными комплектами ЭМ, формы ППЭ-05-02, ППЭ-12-02, ППЭ-12-03, ППЭ-12-04-МАШ, ППЭ-05-01 (2 экземпляра), ППЭ-23 (Протокол печати ЭМ в аудитории), ППЭ-15 (Протокол проведения процедуры сканирования бланков ГИА в аудитории ППЭ) руководителю ППЭ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ППЭ в зоне видимости камер видеонаблюдения.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53487" y="2402412"/>
            <a:ext cx="2688299" cy="6556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985293" y="2717012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8007991" y="4926563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15">
            <a:extLst>
              <a:ext uri="{FF2B5EF4-FFF2-40B4-BE49-F238E27FC236}">
                <a16:creationId xmlns:a16="http://schemas.microsoft.com/office/drawing/2014/main" id="{097CDB92-4D0A-46D4-9187-D839AA7EC588}"/>
              </a:ext>
            </a:extLst>
          </p:cNvPr>
          <p:cNvSpPr/>
          <p:nvPr/>
        </p:nvSpPr>
        <p:spPr>
          <a:xfrm>
            <a:off x="304331" y="4197284"/>
            <a:ext cx="7632848" cy="16514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Осуществляет сканирование форм в ППЭ : </a:t>
            </a:r>
            <a:r>
              <a:rPr lang="ru-RU" sz="16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(ППЭ-07, ППЭ-13-02-МАШ, ППЭ-18-МАШ (при наличии), ППЭ-19 (при наличии), ППЭ-21 (при наличии), ППЭ-22 (при наличии).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материалы апелляций о нарушении установленного порядка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(формы ППЭ-02 и ППЭ-03 (при наличии) в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9" name="Скругленный прямоугольник 25">
            <a:extLst>
              <a:ext uri="{FF2B5EF4-FFF2-40B4-BE49-F238E27FC236}">
                <a16:creationId xmlns:a16="http://schemas.microsoft.com/office/drawing/2014/main" id="{7AB17A22-8ED1-405E-9EA1-49A5F52B6362}"/>
              </a:ext>
            </a:extLst>
          </p:cNvPr>
          <p:cNvSpPr/>
          <p:nvPr/>
        </p:nvSpPr>
        <p:spPr>
          <a:xfrm>
            <a:off x="8798883" y="4697266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2469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440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95" y="593475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sp>
        <p:nvSpPr>
          <p:cNvPr id="28" name="Скругленный прямоугольник 23">
            <a:extLst>
              <a:ext uri="{FF2B5EF4-FFF2-40B4-BE49-F238E27FC236}">
                <a16:creationId xmlns:a16="http://schemas.microsoft.com/office/drawing/2014/main" id="{49230BAD-EF13-4C1C-B5FE-01B345C21524}"/>
              </a:ext>
            </a:extLst>
          </p:cNvPr>
          <p:cNvSpPr/>
          <p:nvPr/>
        </p:nvSpPr>
        <p:spPr>
          <a:xfrm>
            <a:off x="8983996" y="3743696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FEF316E1-CFEB-4FA1-A4E5-562ED3E743C1}"/>
              </a:ext>
            </a:extLst>
          </p:cNvPr>
          <p:cNvSpPr/>
          <p:nvPr/>
        </p:nvSpPr>
        <p:spPr>
          <a:xfrm>
            <a:off x="269334" y="1777032"/>
            <a:ext cx="7632848" cy="4131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Принимает запечатанные ВДП с комплектами бланков участников, использованными КИМ, бракованными/испорченными комплектами ЭМ, формы ППЭ-05-02, ППЭ-12-02, ППЭ-12-03, ППЭ-12-04-МАШ, ППЭ-05-01 (2 экземпляра), ППЭ-23 (Протокол печати ЭМ в аудитории), ППЭ-15 (Протокол проведения процедуры сканирования бланков ГИА в аудитории ППЭ) руководителю ППЭ в Штабе ППЭ в зоне видимости камер видеонаблюдения в присутствии членов ГЭК. </a:t>
            </a:r>
          </a:p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Заполняет необходимые формы. </a:t>
            </a:r>
          </a:p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Передает техническому специалисту заполненные формы ППЭ для сканирования на станции Штаба ППЭ (ППЭ-07, ППЭ-13-02-МАШ, ППЭ-18-МАШ (при наличии), ППЭ-19 (при наличии), ППЭ-21 (при наличии), ППЭ-22 (при наличии)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35EC5AE-549E-4260-8607-BEB8C4EC90FA}"/>
              </a:ext>
            </a:extLst>
          </p:cNvPr>
          <p:cNvCxnSpPr/>
          <p:nvPr/>
        </p:nvCxnSpPr>
        <p:spPr>
          <a:xfrm flipH="1" flipV="1">
            <a:off x="8083049" y="4001368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0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500042"/>
            <a:ext cx="782721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экзамена:</a:t>
            </a:r>
            <a:b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материалов в РЦОИ</a:t>
            </a:r>
            <a:endParaRPr lang="ru-RU" altLang="ru-RU" sz="2200" b="1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369" y="1357298"/>
            <a:ext cx="10924660" cy="13280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ГЭК, Технический специалист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в  Штабе ППЭ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от РЦОИ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получения и расшифровки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переданного пакетов с электронными образами бланков и форм ППЭ (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пакетов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образами бланков и форм ППЭ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значение «подтвержден»).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8880" y="2728010"/>
            <a:ext cx="6720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2661" y="3232066"/>
            <a:ext cx="11358033" cy="78319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пересчитывают все ВДП с бланками ЕГЭ и упаковывают их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транспортировки в РЦОИ.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3-9.jpg"/>
          <p:cNvPicPr>
            <a:picLocks noChangeAspect="1"/>
          </p:cNvPicPr>
          <p:nvPr/>
        </p:nvPicPr>
        <p:blipFill>
          <a:blip r:embed="rId2" cstate="print"/>
          <a:srcRect r="44452"/>
          <a:stretch>
            <a:fillRect/>
          </a:stretch>
        </p:blipFill>
        <p:spPr>
          <a:xfrm>
            <a:off x="2922954" y="4248854"/>
            <a:ext cx="2172914" cy="23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ratishkiegye2.png"/>
          <p:cNvPicPr>
            <a:picLocks noChangeAspect="1"/>
          </p:cNvPicPr>
          <p:nvPr/>
        </p:nvPicPr>
        <p:blipFill>
          <a:blip r:embed="rId3" cstate="print"/>
          <a:srcRect b="43750"/>
          <a:stretch>
            <a:fillRect/>
          </a:stretch>
        </p:blipFill>
        <p:spPr>
          <a:xfrm>
            <a:off x="8167702" y="357166"/>
            <a:ext cx="2383094" cy="1000132"/>
          </a:xfrm>
          <a:prstGeom prst="rect">
            <a:avLst/>
          </a:prstGeom>
        </p:spPr>
      </p:pic>
      <p:pic>
        <p:nvPicPr>
          <p:cNvPr id="11" name="Рисунок 10" descr="6300f94bd87dac695c5449ed72e0a337.jpeg"/>
          <p:cNvPicPr>
            <a:picLocks noChangeAspect="1"/>
          </p:cNvPicPr>
          <p:nvPr/>
        </p:nvPicPr>
        <p:blipFill>
          <a:blip r:embed="rId4" cstate="print"/>
          <a:srcRect r="24823"/>
          <a:stretch>
            <a:fillRect/>
          </a:stretch>
        </p:blipFill>
        <p:spPr>
          <a:xfrm>
            <a:off x="5381622" y="4304920"/>
            <a:ext cx="3429024" cy="22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03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B07B3B-34A0-47D8-ABB4-EBE245C3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DA5E3D0A-FCA6-4258-AC17-63C06F92E078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8A46A2A-49B9-4834-89EA-D0B5A50C8F29}"/>
              </a:ext>
            </a:extLst>
          </p:cNvPr>
          <p:cNvSpPr txBox="1"/>
          <p:nvPr/>
        </p:nvSpPr>
        <p:spPr>
          <a:xfrm>
            <a:off x="5323542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3E31DC3-30E1-463F-8CD4-B1F696F5EF0C}"/>
              </a:ext>
            </a:extLst>
          </p:cNvPr>
          <p:cNvSpPr txBox="1"/>
          <p:nvPr/>
        </p:nvSpPr>
        <p:spPr>
          <a:xfrm>
            <a:off x="5323542" y="2644941"/>
            <a:ext cx="646270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8(84722)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3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endParaRPr lang="ru-RU" sz="3600" b="1" spc="419" dirty="0">
              <a:solidFill>
                <a:srgbClr val="C0000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7734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C5311-E96D-407D-A3D0-ED3903526A2D}"/>
              </a:ext>
            </a:extLst>
          </p:cNvPr>
          <p:cNvSpPr txBox="1"/>
          <p:nvPr/>
        </p:nvSpPr>
        <p:spPr>
          <a:xfrm>
            <a:off x="555440" y="1320078"/>
            <a:ext cx="1099077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день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проведения ЕГЭ 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руководитель ППЭ и руководитель ОО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должны явиться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ППЭ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позднее 07:30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70A90-B662-4E3D-AE6E-3BC88A494FD4}"/>
              </a:ext>
            </a:extLst>
          </p:cNvPr>
          <p:cNvSpPr txBox="1"/>
          <p:nvPr/>
        </p:nvSpPr>
        <p:spPr>
          <a:xfrm>
            <a:off x="555441" y="2299694"/>
            <a:ext cx="1099077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Технический специалист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ответственный за видеонаблюдение, должен явиться в ППЭ в одно время с руководителем ППЭ.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F7828-BDD1-433C-AB5A-A001488B6B14}"/>
              </a:ext>
            </a:extLst>
          </p:cNvPr>
          <p:cNvSpPr txBox="1"/>
          <p:nvPr/>
        </p:nvSpPr>
        <p:spPr>
          <a:xfrm>
            <a:off x="555440" y="3205937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 08:00 ответственный организатор вне аудитории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 входе проверяет наличие документов, устанавливает соответствие личности представленным документам, проверяет наличие указанных лиц в форме ППЭ-07 «Список работников ППЭ и общественных наблюдателей»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555439" y="4640959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(только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числа, распределенных в данный ППЭ в день экзамена)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в соответствии с формой ППЭ-19 «Контроль изменения состава работников в день экзамена».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5F8D0-AC60-4E0B-9FFA-5B6203D1E9D0}"/>
              </a:ext>
            </a:extLst>
          </p:cNvPr>
          <p:cNvSpPr txBox="1"/>
          <p:nvPr/>
        </p:nvSpPr>
        <p:spPr>
          <a:xfrm>
            <a:off x="2786512" y="418921"/>
            <a:ext cx="5909081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лиц, привлекаемых к проведению ЕГЭ</a:t>
            </a:r>
          </a:p>
        </p:txBody>
      </p:sp>
    </p:spTree>
    <p:extLst>
      <p:ext uri="{BB962C8B-B14F-4D97-AF65-F5344CB8AC3E}">
        <p14:creationId xmlns:p14="http://schemas.microsoft.com/office/powerpoint/2010/main" val="395062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867715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Допуск участников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экзаменов в ППЭ осуществляется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09:00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 при наличии у них документов, удостоверяющих личность, и при наличии их в списках распределения в данный ППЭ.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2171931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7486E-AA0C-4D69-9700-653CBACF6758}"/>
              </a:ext>
            </a:extLst>
          </p:cNvPr>
          <p:cNvSpPr txBox="1"/>
          <p:nvPr/>
        </p:nvSpPr>
        <p:spPr>
          <a:xfrm>
            <a:off x="600615" y="5404966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отсутствии участника экзамена в списках распределения в данный ППЭ участник экзамена в ППЭ не допускается, член ГЭК фиксирует данный факт, заполняя «Акт о недопуске участника экзамена в ППЭ» (ППЭ-24)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99DD3-E3D3-4F0E-939C-8BF2012B3D0C}"/>
              </a:ext>
            </a:extLst>
          </p:cNvPr>
          <p:cNvSpPr txBox="1"/>
          <p:nvPr/>
        </p:nvSpPr>
        <p:spPr>
          <a:xfrm>
            <a:off x="600615" y="382122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отсутствия по объективным причинам у участника ГИА документа, удостоверяющего личность, он допускается в ППЭ после письменного подтверждения его личности сопровождающим (форма ППЭ-20 «Акт об идентификации личности участника ГИА»).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553787" y="245732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21475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431478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При предъявлении участником экзамена документа о наличии соответствующих медицинских противопоказаний участник экзамена освобождается от прохода через</a:t>
            </a:r>
          </a:p>
          <a:p>
            <a:pPr algn="just"/>
            <a:r>
              <a:rPr lang="ru-RU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стационарный и (или) переносной металлоискатель.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1583746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вне аудитории и сотрудники, осуществляющие охрану правопорядка,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прикасаются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участникам экзаменов и их вещам, а предлагают добровольно сдать предмет, вызывающий сигнал металлоискателя, в помещение (место) для хранения личных вещей участников экзаменов или сопровождающему.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99DD3-E3D3-4F0E-939C-8BF2012B3D0C}"/>
              </a:ext>
            </a:extLst>
          </p:cNvPr>
          <p:cNvSpPr txBox="1"/>
          <p:nvPr/>
        </p:nvSpPr>
        <p:spPr>
          <a:xfrm>
            <a:off x="482628" y="3042481"/>
            <a:ext cx="10990770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проходе участника экзамена через рамку и срабатывании металлоискателя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- озвучить участнику экзамена зону срабатывания, указанную на металлоискателе;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целях исключения задержки прохода других участников экзаменов в ППЭ – провести участника экзамена в сторону от общего потока входящих в ППЭ;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разъяснить участнику экзамена: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«В соответствии с пунктом 72 Порядка в день проведения экзамена в ППЭ участникам экзаменов запрещается 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 передачи информации.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обнаружении указанных запрещенных предметов после входа в ППЭ, а также во время проведения экзамена Вы будете удалены с экзамена без права пересдачи экзамена в резервные сроки»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553787" y="0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22389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1529112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- ручным металлоискателем указать точечно в какой зоне сохраняется сигнал металлоискателя;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-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попросить участника экзамена пройти в помещение (место) для хранения личных вещей и оставить запрещенный предмет в месте для хранения личных вещей или передать его сопровождающему.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3694398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участник экзамена отказывается сдать запрещенный предмет следует пригласить руководителя ППЭ и члена ГЭК для составления акта о недопуске участника экзамена в ППЭ(ППЭ-24). Повторно к участию в ЕГЭ по данному учебному предмету в резервные сроки указанный участник экзамена может быть допущен только по решению председателя ГЭК.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826673" y="650780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139214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F98E7-B2FE-43B8-831F-15DC7121E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FD772-DD9F-4A9B-91B5-B5998E47E073}"/>
              </a:ext>
            </a:extLst>
          </p:cNvPr>
          <p:cNvSpPr txBox="1"/>
          <p:nvPr/>
        </p:nvSpPr>
        <p:spPr>
          <a:xfrm>
            <a:off x="3735595" y="231090"/>
            <a:ext cx="419029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руководитель ППЭ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93533-9F91-40C0-AD3B-F9641F4A411A}"/>
              </a:ext>
            </a:extLst>
          </p:cNvPr>
          <p:cNvSpPr txBox="1"/>
          <p:nvPr/>
        </p:nvSpPr>
        <p:spPr>
          <a:xfrm>
            <a:off x="218587" y="841127"/>
            <a:ext cx="8117693" cy="5925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С 8:00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 местному времени обеспечить вход работников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Провести инструктаж работников ППЭ (Не ранее 8:15) 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ответственному организатору вне аудитории формы ППЭ-06-01 и ППЭ-06-02 для размещения на информационном стенде при входе 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Назначить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ответственного организатора в каждой аудитории и направить организаторов всех категорий на рабочие места в соответствии с формой ППЭ-07 «Список работников и общественных наблюдателей»;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5.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формы (ППЭ-05-01 (2 экземпляра), ППЭ-05-02, ППЭ-12-02, ППЭ-12-03, ППЭ-12-04-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МАШ, ППЭ-16), инструкцию для участников, таблички с номерами аудиторий, черновики, конверты для упаковки использованных черновиков.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6.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в аудиториях: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 3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ВДП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для упаковки бланков ЕГЭ, КИМ и испорченных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бракованных ЭМ. Не позднее 9:45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выдать в Штабе ППЭ ответственным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организаторам в аудиториях ДБО № 2 по форме ППЭ-14-02.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2AB0F-0FBB-4C69-BA22-4E578F687E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1242"/>
          <a:stretch>
            <a:fillRect/>
          </a:stretch>
        </p:blipFill>
        <p:spPr>
          <a:xfrm>
            <a:off x="8554867" y="1279427"/>
            <a:ext cx="3357586" cy="516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96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0DD0AB-C9F9-4DDF-AEE2-C86334663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-1" b="10414"/>
          <a:stretch/>
        </p:blipFill>
        <p:spPr>
          <a:xfrm>
            <a:off x="551029" y="892374"/>
            <a:ext cx="3434298" cy="41065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517AE4-5E5C-4949-8967-565D28923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7022"/>
          <a:stretch/>
        </p:blipFill>
        <p:spPr>
          <a:xfrm>
            <a:off x="164731" y="2525474"/>
            <a:ext cx="4465350" cy="28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9B5E5C-E5E2-46FF-BF05-8C79909F14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33" y="683864"/>
            <a:ext cx="5033483" cy="35681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C9F816-95CE-4A33-BBB8-B131546CA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92" y="2643660"/>
            <a:ext cx="2808930" cy="38541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DF73F0E-5F86-4AA6-80CE-2DE051165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30" y="1591464"/>
            <a:ext cx="2836027" cy="4060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1520F4-B8CC-43E9-87E0-11BA667F7A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031" r="1132" b="48944"/>
          <a:stretch/>
        </p:blipFill>
        <p:spPr>
          <a:xfrm>
            <a:off x="362562" y="4453971"/>
            <a:ext cx="3260203" cy="2308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39FB5-0E97-443A-8EE1-2870F9CCEB05}"/>
              </a:ext>
            </a:extLst>
          </p:cNvPr>
          <p:cNvSpPr txBox="1"/>
          <p:nvPr/>
        </p:nvSpPr>
        <p:spPr>
          <a:xfrm>
            <a:off x="3014918" y="1244411"/>
            <a:ext cx="17621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ППЭ-05-01 (2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01C88E-A107-4EAA-A68E-4B4D18CEA07C}"/>
              </a:ext>
            </a:extLst>
          </p:cNvPr>
          <p:cNvSpPr txBox="1"/>
          <p:nvPr/>
        </p:nvSpPr>
        <p:spPr>
          <a:xfrm>
            <a:off x="3495372" y="2548735"/>
            <a:ext cx="18653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ППЭ-05-02 (К,У)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0BA4C-33D2-43F1-93C2-69FB86C0BB50}"/>
              </a:ext>
            </a:extLst>
          </p:cNvPr>
          <p:cNvSpPr txBox="1"/>
          <p:nvPr/>
        </p:nvSpPr>
        <p:spPr>
          <a:xfrm>
            <a:off x="3495372" y="5889019"/>
            <a:ext cx="9866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D80DF-AD48-459F-9BA7-9222CB4DB26F}"/>
              </a:ext>
            </a:extLst>
          </p:cNvPr>
          <p:cNvSpPr txBox="1"/>
          <p:nvPr/>
        </p:nvSpPr>
        <p:spPr>
          <a:xfrm>
            <a:off x="9243746" y="858294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1459D-5EA4-4596-A071-18F590386360}"/>
              </a:ext>
            </a:extLst>
          </p:cNvPr>
          <p:cNvSpPr txBox="1"/>
          <p:nvPr/>
        </p:nvSpPr>
        <p:spPr>
          <a:xfrm>
            <a:off x="6082809" y="5438862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8ADEB-CC2A-4357-A926-7E5CACA8503D}"/>
              </a:ext>
            </a:extLst>
          </p:cNvPr>
          <p:cNvSpPr txBox="1"/>
          <p:nvPr/>
        </p:nvSpPr>
        <p:spPr>
          <a:xfrm>
            <a:off x="10760103" y="1530281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ППЭ-12-04</a:t>
            </a:r>
          </a:p>
        </p:txBody>
      </p:sp>
      <p:pic>
        <p:nvPicPr>
          <p:cNvPr id="37" name="Рисунок 7" descr="Маленький логотип.png">
            <a:extLst>
              <a:ext uri="{FF2B5EF4-FFF2-40B4-BE49-F238E27FC236}">
                <a16:creationId xmlns:a16="http://schemas.microsoft.com/office/drawing/2014/main" id="{E63B1AA4-0033-452E-8658-E166FCCB1D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02" y="5940237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E6DAFD8-CA2C-478E-9529-783CC213FCF7}"/>
              </a:ext>
            </a:extLst>
          </p:cNvPr>
          <p:cNvSpPr txBox="1"/>
          <p:nvPr/>
        </p:nvSpPr>
        <p:spPr>
          <a:xfrm>
            <a:off x="568683" y="179874"/>
            <a:ext cx="1107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ВЫДАЧА МАТЕРИАЛОВ РУКОВОДИТЕЛЕМ ППЭ ОРГАНИЗАТОРАМ В АУДИТОРИИ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AB7E68-B526-419B-AC92-CBF12D9FEB8D}"/>
              </a:ext>
            </a:extLst>
          </p:cNvPr>
          <p:cNvSpPr txBox="1"/>
          <p:nvPr/>
        </p:nvSpPr>
        <p:spPr>
          <a:xfrm>
            <a:off x="431534" y="1624965"/>
            <a:ext cx="39317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Вывесить у входа в аудиторию один экземпляр формы ППЭ-05-01.</a:t>
            </a:r>
            <a:r>
              <a:rPr lang="ru-RU" sz="1600" b="1" i="1" dirty="0">
                <a:latin typeface="Century Gothic" panose="020B0502020202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80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14736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9" y="67742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849255-45AE-42A8-ACAF-55A482525052}"/>
              </a:ext>
            </a:extLst>
          </p:cNvPr>
          <p:cNvSpPr txBox="1"/>
          <p:nvPr/>
        </p:nvSpPr>
        <p:spPr>
          <a:xfrm>
            <a:off x="1063171" y="242729"/>
            <a:ext cx="8441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ПОЛУЧЕНИЕ МАТЕРИАЛОВ У РУКОВОДИТЕЛЯ ППЭ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BC342-E417-47A1-9C31-9E1C65EB8A6E}"/>
              </a:ext>
            </a:extLst>
          </p:cNvPr>
          <p:cNvSpPr txBox="1"/>
          <p:nvPr/>
        </p:nvSpPr>
        <p:spPr>
          <a:xfrm>
            <a:off x="6171135" y="3489979"/>
            <a:ext cx="6170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инструкцию для участника экзамена, зачитываемую организатором в аудитории перед началом экзамена;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таблички с номерами аудиторий;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черновики;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7AD04-97A3-4822-900A-15203F475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b="5158"/>
          <a:stretch/>
        </p:blipFill>
        <p:spPr>
          <a:xfrm>
            <a:off x="842850" y="947028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664B4FD-650B-4A64-90B6-25BC8B1B0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b="5158"/>
          <a:stretch/>
        </p:blipFill>
        <p:spPr>
          <a:xfrm>
            <a:off x="699306" y="1063778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321CB2D-7D94-47EA-8F6A-2FC9EE9E5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b="5158"/>
          <a:stretch/>
        </p:blipFill>
        <p:spPr>
          <a:xfrm>
            <a:off x="517099" y="1192735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95D464-8754-44B9-8BBB-D483B8459820}"/>
              </a:ext>
            </a:extLst>
          </p:cNvPr>
          <p:cNvSpPr txBox="1"/>
          <p:nvPr/>
        </p:nvSpPr>
        <p:spPr>
          <a:xfrm>
            <a:off x="6224809" y="1897574"/>
            <a:ext cx="463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бланков ЕГЭ, включая ДБО №2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испорченных или бракованных комплектов ЭМ,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использованных КИМ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F18037-35DC-4918-B261-6A8EE8613714}"/>
              </a:ext>
            </a:extLst>
          </p:cNvPr>
          <p:cNvSpPr txBox="1"/>
          <p:nvPr/>
        </p:nvSpPr>
        <p:spPr>
          <a:xfrm>
            <a:off x="6171135" y="1273101"/>
            <a:ext cx="4981685" cy="3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 ВДП для упаковки ЭМ </a:t>
            </a:r>
            <a:r>
              <a:rPr lang="ru-RU" sz="1800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экзамена: </a:t>
            </a:r>
            <a:endParaRPr lang="ru-RU" u="sng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760E5D-C63D-4A6A-9D29-A45027EEBEC1}"/>
              </a:ext>
            </a:extLst>
          </p:cNvPr>
          <p:cNvSpPr txBox="1"/>
          <p:nvPr/>
        </p:nvSpPr>
        <p:spPr>
          <a:xfrm>
            <a:off x="505071" y="5432445"/>
            <a:ext cx="1115238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формить на доске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образец регистрационных полей бланка 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регистрации участника экзамена, подготовить необходимую информацию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для заполнения бланков регистрации 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 использованием полученной у руководителя </a:t>
            </a: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формы ППЭ-16.</a:t>
            </a: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FC83C-09E9-4654-885F-818B76BC9CBD}"/>
              </a:ext>
            </a:extLst>
          </p:cNvPr>
          <p:cNvSpPr txBox="1"/>
          <p:nvPr/>
        </p:nvSpPr>
        <p:spPr>
          <a:xfrm>
            <a:off x="760939" y="5118822"/>
            <a:ext cx="168509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77100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470796" y="2046940"/>
            <a:ext cx="7698539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Вывесить на дверь аудитории 1 экземпляр формы ППЭ-05-01 «Список участников экзамена в аудитории»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995536" y="1110536"/>
            <a:ext cx="650585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08:45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ОРГАНИЗАТОРА В АУДИТОРИИ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0276A-82D7-4C9F-B687-5CC54B34789E}"/>
              </a:ext>
            </a:extLst>
          </p:cNvPr>
          <p:cNvSpPr txBox="1"/>
          <p:nvPr/>
        </p:nvSpPr>
        <p:spPr>
          <a:xfrm>
            <a:off x="421812" y="4995000"/>
            <a:ext cx="779650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Ответственному организатору распределить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FA703-B92D-4BEF-B183-5D76251FFA5F}"/>
              </a:ext>
            </a:extLst>
          </p:cNvPr>
          <p:cNvSpPr txBox="1"/>
          <p:nvPr/>
        </p:nvSpPr>
        <p:spPr>
          <a:xfrm>
            <a:off x="2180942" y="370629"/>
            <a:ext cx="735929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Подготовка аудитории ППЭ в день экзамена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1AD65-1A2B-49B7-9E37-9464A1368F0D}"/>
              </a:ext>
            </a:extLst>
          </p:cNvPr>
          <p:cNvSpPr txBox="1"/>
          <p:nvPr/>
        </p:nvSpPr>
        <p:spPr>
          <a:xfrm>
            <a:off x="465963" y="2916120"/>
            <a:ext cx="7683853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C4B33-D129-4345-A3E2-AFFCCAA4C8FD}"/>
              </a:ext>
            </a:extLst>
          </p:cNvPr>
          <p:cNvSpPr txBox="1"/>
          <p:nvPr/>
        </p:nvSpPr>
        <p:spPr>
          <a:xfrm>
            <a:off x="465963" y="4125951"/>
            <a:ext cx="7718133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Раздать черновики на рабочие места участников экзамена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839721-2351-44C6-B8B1-3FCEEDBC11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5139" r="6944"/>
          <a:stretch>
            <a:fillRect/>
          </a:stretch>
        </p:blipFill>
        <p:spPr>
          <a:xfrm>
            <a:off x="8536739" y="1084214"/>
            <a:ext cx="3357586" cy="538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6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1696</Words>
  <Application>Microsoft Office PowerPoint</Application>
  <PresentationFormat>Широкоэкранный</PresentationFormat>
  <Paragraphs>119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Bahnschrift SemiCondensed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</vt:lpstr>
      <vt:lpstr>Завершение экзамена</vt:lpstr>
      <vt:lpstr>Завершение экзамена: Передача материалов в РЦОИ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172</cp:revision>
  <cp:lastPrinted>2023-08-30T06:20:04Z</cp:lastPrinted>
  <dcterms:created xsi:type="dcterms:W3CDTF">2023-03-15T08:47:03Z</dcterms:created>
  <dcterms:modified xsi:type="dcterms:W3CDTF">2025-05-15T06:56:48Z</dcterms:modified>
</cp:coreProperties>
</file>