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6" r:id="rId2"/>
    <p:sldId id="2597" r:id="rId3"/>
    <p:sldId id="2598" r:id="rId4"/>
    <p:sldId id="2600" r:id="rId5"/>
    <p:sldId id="2601" r:id="rId6"/>
    <p:sldId id="2602" r:id="rId7"/>
    <p:sldId id="2603" r:id="rId8"/>
    <p:sldId id="2604" r:id="rId9"/>
    <p:sldId id="2607" r:id="rId10"/>
    <p:sldId id="2609" r:id="rId11"/>
    <p:sldId id="2611" r:id="rId12"/>
    <p:sldId id="2612" r:id="rId13"/>
    <p:sldId id="2613" r:id="rId14"/>
    <p:sldId id="2614" r:id="rId15"/>
    <p:sldId id="2615" r:id="rId16"/>
    <p:sldId id="2616" r:id="rId17"/>
    <p:sldId id="2618" r:id="rId18"/>
    <p:sldId id="2619" r:id="rId19"/>
    <p:sldId id="2620" r:id="rId20"/>
    <p:sldId id="2621" r:id="rId21"/>
    <p:sldId id="2622" r:id="rId22"/>
    <p:sldId id="2623" r:id="rId23"/>
    <p:sldId id="2624" r:id="rId24"/>
    <p:sldId id="2575" r:id="rId25"/>
    <p:sldId id="2625" r:id="rId26"/>
    <p:sldId id="2626" r:id="rId27"/>
    <p:sldId id="2628" r:id="rId28"/>
    <p:sldId id="280" r:id="rId29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50" userDrawn="1">
          <p15:clr>
            <a:srgbClr val="A4A3A4"/>
          </p15:clr>
        </p15:guide>
        <p15:guide id="3" orient="horz" pos="2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  <p:cmAuthor id="5" name="1" initials="1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E24"/>
    <a:srgbClr val="FFCCCC"/>
    <a:srgbClr val="FFFF66"/>
    <a:srgbClr val="FF9999"/>
    <a:srgbClr val="5DAAB0"/>
    <a:srgbClr val="3B7579"/>
    <a:srgbClr val="AAD3D6"/>
    <a:srgbClr val="418287"/>
    <a:srgbClr val="DFE3E9"/>
    <a:srgbClr val="1F1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5280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102" y="342"/>
      </p:cViewPr>
      <p:guideLst>
        <p:guide pos="3850"/>
        <p:guide orient="horz" pos="2172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66B5B1-8550-45FB-967E-F4B291CCC461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444D95-FCD4-4091-973E-913976785C28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ru-RU" smtClean="0"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5" name="Фигура 62" title="Декоративный элемент"/>
          <p:cNvSpPr/>
          <p:nvPr userDrawn="1"/>
        </p:nvSpPr>
        <p:spPr>
          <a:xfrm rot="16200000" flipH="1" flipV="1">
            <a:off x="2558731" y="4366584"/>
            <a:ext cx="0" cy="316592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 слайда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Прямоугольник 1" title="Декоративный элемент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6" name="Фигура 62" title="Декоративный элемент"/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 title="Декоративный элемент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Прямоугольник 1" title="Декоративный элемент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13" name="Фигура 62" title="Декоративный элемент"/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Повестка</a:t>
            </a:r>
          </a:p>
        </p:txBody>
      </p:sp>
      <p:sp>
        <p:nvSpPr>
          <p:cNvPr id="29" name="Рисунок 28" title="Декоративный элемент"/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Текст 30"/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Текст 30"/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Текст 30"/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Текст 30"/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/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2" name="Фигура 62" title="Декоративный элемент"/>
          <p:cNvSpPr/>
          <p:nvPr userDrawn="1"/>
        </p:nvSpPr>
        <p:spPr>
          <a:xfrm rot="16200000" flipV="1">
            <a:off x="2092379" y="3640133"/>
            <a:ext cx="0" cy="2449124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 title="Декоративный элемент"/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Текст 30"/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Текст 30"/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Текст 30"/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Текст 30"/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/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" name="Прямоугольник 2" title="Декоративный элемент"/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Фигура 62" title="Декоративный элемент"/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Повестка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 title="Декоративный элемент"/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Текст 30"/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Текст 30"/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Текст 30"/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Текст 30"/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/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" name="Прямоугольник 2" title="Декоративный элемент"/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Фигура 62" title="Декоративный элемент"/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Повестка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 title="Декоративный элемент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Прямоугольник 2" title="Декоративный элемент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Текст 30"/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Текст 30"/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Текст 30"/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Текст 30"/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/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7" name="Текст 30"/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8" name="Текст 30"/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39" name="Текст 30"/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3</a:t>
            </a:r>
          </a:p>
        </p:txBody>
      </p:sp>
      <p:sp>
        <p:nvSpPr>
          <p:cNvPr id="40" name="Текст 30"/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4</a:t>
            </a:r>
          </a:p>
        </p:txBody>
      </p:sp>
      <p:sp>
        <p:nvSpPr>
          <p:cNvPr id="41" name="Текст 30"/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5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Повестка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 rtl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 rtl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6" name="Фигура 62" title="Декоративный элемент"/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9" name="Рисунок 5" title="Декоративный элемент"/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Заголовок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987825" y="3212363"/>
            <a:ext cx="4312353" cy="2962659"/>
          </a:xfrm>
        </p:spPr>
        <p:txBody>
          <a:bodyPr lIns="0" tIns="72000" rtlCol="0">
            <a:normAutofit/>
          </a:bodyPr>
          <a:lstStyle>
            <a:lvl1pPr rtl="0"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1" name="Фигура 62" title="Декоративный элемент"/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Заголовок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Прямоугольник 10" title="Декоративный элемент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2" name="Рисунок 4" title="Декоративный элемент"/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СПАСИБО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WWW.ИМЯСАЙТА.COM</a:t>
            </a:r>
          </a:p>
        </p:txBody>
      </p:sp>
      <p:sp>
        <p:nvSpPr>
          <p:cNvPr id="5" name="Фигура 62" title="Декоративный элемент"/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 title="Декоративный элемент"/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Прямоугольник 2" title="Декоративный элемент"/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 title="Декоративный элемент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Заголовок 1" title="Декоративный элемент"/>
          <p:cNvSpPr txBox="1"/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noProof="0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 title="Декоративный элемент"/>
          <p:cNvSpPr txBox="1"/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noProof="0" dirty="0"/>
          </a:p>
        </p:txBody>
      </p:sp>
      <p:sp>
        <p:nvSpPr>
          <p:cNvPr id="12" name="Заголовок 1" title="Декоративный элемент"/>
          <p:cNvSpPr txBox="1"/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noProof="0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5" name="Фигура 62" title="Декоративный элемент"/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 title="Декоративный элемент"/>
          <p:cNvSpPr txBox="1"/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noProof="0" dirty="0"/>
          </a:p>
        </p:txBody>
      </p:sp>
      <p:sp>
        <p:nvSpPr>
          <p:cNvPr id="12" name="Заголовок 1" title="Декоративный элемент"/>
          <p:cNvSpPr txBox="1"/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noProof="0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5" name="Фигура 62" title="Декоративный элемент"/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 rtl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 rtl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10" name="Фигура 62" title="Декоративный элемент"/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Текст 6" title="Декоративный элемент"/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</a:t>
            </a:r>
            <a:br>
              <a:rPr lang="ru-RU" noProof="0" dirty="0"/>
            </a:br>
            <a:r>
              <a:rPr lang="ru-RU" noProof="0" dirty="0"/>
              <a:t>добавить заголовок</a:t>
            </a:r>
          </a:p>
        </p:txBody>
      </p:sp>
      <p:sp>
        <p:nvSpPr>
          <p:cNvPr id="9" name="Фигура 62" title="Декоративный элемент"/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 title="Декоративный элемент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 rtl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5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4" title="Декоративный элемент"/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5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 title="Декоративный элемент"/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</a:t>
            </a:r>
            <a:br>
              <a:rPr lang="ru-RU" noProof="0" dirty="0"/>
            </a:br>
            <a:r>
              <a:rPr lang="ru-RU" noProof="0" dirty="0"/>
              <a:t>добавить заголовок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 title="Декоративный элемент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11" name="Фигура 62" title="Декоративный элемент"/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Фигура 62" title="Декоративный элемент"/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Текст 12"/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Фигура 62" title="Декоративный элемент"/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Прямоугольник 4" title="Декоративный элемент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Прямоугольник 4" title="Декоративный элемент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4" title="Декоративный элемент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СПАСИБО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WWW.ИМЯСАЙТА.COM</a:t>
            </a:r>
          </a:p>
        </p:txBody>
      </p:sp>
      <p:sp>
        <p:nvSpPr>
          <p:cNvPr id="5" name="Фигура 62" title="Декоративный элемент"/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2" name="Прямоугольник 1" title="Декоративный элемент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Декоративный элемент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noProof="0" dirty="0"/>
            </a:p>
          </p:txBody>
        </p:sp>
        <p:sp>
          <p:nvSpPr>
            <p:cNvPr id="6" name="ИЗОБРАЖЕНИЕ" title="Декоративный элемент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ru-RU" noProof="0" dirty="0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Декоративный элемент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noProof="0" dirty="0"/>
            </a:p>
          </p:txBody>
        </p:sp>
        <p:sp>
          <p:nvSpPr>
            <p:cNvPr id="6" name="ИЗОБРАЖЕНИЕ" title="Декоративный элемент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ru-RU" noProof="0" dirty="0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Декоративный элемент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noProof="0" dirty="0"/>
            </a:p>
          </p:txBody>
        </p:sp>
        <p:sp>
          <p:nvSpPr>
            <p:cNvPr id="6" name="ИЗОБРАЖЕНИЕ" title="Декоративный элемент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ru-RU" noProof="0" dirty="0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 title="Декоративный элемент"/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 title="Декоративный элемент"/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 title="Декоративный элемент"/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title="Декоративный элемент"/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ru-RU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Рисунок 5" title="Декоративный элемент"/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5" title="Декоративный элемент"/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Рисунок 5" title="Декоративный элемент"/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3" name="Рисунок 5" title="Декоративный элемент"/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26" name="Текст 6"/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Фигура 62" title="Декоративный элемент"/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24" name="Текст 6"/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Фигура 62" title="Декоративный элемент"/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2" name="Овал 1"/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/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/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Овал 26"/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8" name="Рисунок 3"/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0" name="Рисунок 3"/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title="Декоративный элемент"/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ru-RU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6" name="Рисунок 5" title="Декоративный элемент"/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Рисунок 5" title="Декоративный элемент"/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5" title="Декоративный элемент"/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5" title="Декоративный элемент"/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Фигура 62" title="Декоративный элемент"/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5" name="Фигура 62" title="Декоративный элемент"/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7" name="Прямоугольник 6" title="Декоративный элемент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Фигура 62" title="Декоративный элемент"/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20" name="Овал 19"/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Овал 20"/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/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Овал 22"/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Рисунок 3"/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7" name="Рисунок 3"/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title="Декоративный элемент"/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ru-RU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6" name="Рисунок 5" title="Декоративный элемент"/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Рисунок 5" title="Декоративный элемент"/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5" title="Декоративный элемент"/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5" title="Декоративный элемент"/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5" name="Фигура 62" title="Декоративный элемент"/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 title="Декоративный элемент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Рисунок 4" title="Декоративный элемент"/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4" title="Декоративный элемент"/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Рисунок 4" title="Декоративный элемент"/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Рисунок 4" title="Декоративный элемент"/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21" name="Фигура 62" title="Декоративный элемент"/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title="Декоративный элемент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рямоугольник 20" title="Декоративный элемент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 title="Декоративный элемент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0" name="Рисунок 4" title="Декоративный элемент"/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Рисунок 4" title="Декоративный элемент"/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3" name="Рисунок 4" title="Декоративный элемент"/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Прямоугольник 25" title="Декоративный элемент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Текст 6"/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6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1" name="Текст 6"/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6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3" name="Текст 6"/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6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5" name="Текст 6"/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 6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31" name="Рисунок 4" title="Декоративный элемент"/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3" name="Диаграмма 2" title="Декоративный элемент"/>
          <p:cNvSpPr>
            <a:spLocks noGrp="1"/>
          </p:cNvSpPr>
          <p:nvPr>
            <p:ph type="chart" sz="quarter" idx="13" hasCustomPrompt="1"/>
          </p:nvPr>
        </p:nvSpPr>
        <p:spPr>
          <a:xfrm>
            <a:off x="5937569" y="2247900"/>
            <a:ext cx="5620473" cy="3870325"/>
          </a:xfrm>
        </p:spPr>
        <p:txBody>
          <a:bodyPr rtlCol="0"/>
          <a:lstStyle/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3" name="Диаграмма 2" title="Декоративный элемент"/>
          <p:cNvSpPr>
            <a:spLocks noGrp="1"/>
          </p:cNvSpPr>
          <p:nvPr>
            <p:ph type="chart" sz="quarter" idx="13" hasCustomPrompt="1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/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7" name="Фигура 62" title="Декоративный элемент"/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3" name="Диаграмма 2" title="Декоративный элемент"/>
          <p:cNvSpPr>
            <a:spLocks noGrp="1"/>
          </p:cNvSpPr>
          <p:nvPr>
            <p:ph type="chart" sz="quarter" idx="13" hasCustomPrompt="1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3" name="Диаграмма 2" title="Декоративный элемент"/>
          <p:cNvSpPr>
            <a:spLocks noGrp="1"/>
          </p:cNvSpPr>
          <p:nvPr>
            <p:ph type="chart" sz="quarter" idx="13" hasCustomPrompt="1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иаграмма 2" title="Декоративный элемент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иаграмма 2" title="Декоративный элемент"/>
          <p:cNvSpPr>
            <a:spLocks noGrp="1"/>
          </p:cNvSpPr>
          <p:nvPr>
            <p:ph type="chart" sz="quarter" idx="13" hasCustomPrompt="1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4" name="Рисунок 3" title="Декоративный элемент"/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 с изображением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5" name="Фигура 62" title="Декоративный элемент"/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7" name="Прямоугольник 6" title="Декоративный элемент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4" name="Таблица 3" title="Декоративный элемент"/>
          <p:cNvSpPr>
            <a:spLocks noGrp="1"/>
          </p:cNvSpPr>
          <p:nvPr>
            <p:ph type="tbl" sz="quarter" idx="13" hasCustomPrompt="1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Рисунок 6" title="Декоративный элемент"/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6" title="Декоративный элемент"/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Рисунок 6" title="Декоративный элемент"/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0" name="Фигура 62" title="Декоративный элемент"/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6" title="Декоративный элемент"/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6" title="Декоративный элемент"/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0" name="Фигура 62" title="Декоративный элемент"/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4" title="Декоративный элемент"/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Рисунок 4" title="Декоративный элемент"/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Рисунок 4" title="Декоративный элемент"/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4" title="Декоративный элемент"/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Рисунок 4" title="Декоративный элемент"/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Рисунок 4" title="Декоративный элемент"/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Прямоугольник 1" title="Декоративный элемент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 title="Декоративный элемент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 title="Декоративный элемент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 title="Декоративный элемент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B24468F-6682-48AA-B5F4-BEF8E7F9833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 с изображением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5" name="Фигура 62" title="Декоративный элемент"/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7" name="Прямоугольник 6" title="Декоративный элемент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4" title="Декоративный элемент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12" title="Декоративный элемент"/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6" name="Фигура 62" title="Декоративный элемент"/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 слайда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4" title="Декоративный элемент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12" title="Декоративный элемент"/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6" name="Фигура 62" title="Декоративный элемент"/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104" y="5209674"/>
            <a:ext cx="9593180" cy="1624263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 rtl="0"/>
            <a:r>
              <a:rPr lang="ru-RU" sz="5400" noProof="1"/>
              <a:t>Правила заполнения бланков ЕГЭ и ГВЭ в 2025 году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5161685"/>
          </a:xfrm>
          <a:prstGeom prst="rect">
            <a:avLst/>
          </a:prstGeom>
        </p:spPr>
      </p:pic>
      <p:pic>
        <p:nvPicPr>
          <p:cNvPr id="8" name="Рисунок 7" descr="Маленький логотип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54" y="5209674"/>
            <a:ext cx="2788790" cy="157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225" y="1293772"/>
            <a:ext cx="4915391" cy="2875223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800" b="1" u="sng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altLang="ru-RU" sz="2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участника</a:t>
            </a:r>
            <a:r>
              <a:rPr lang="ru-RU" altLang="ru-RU" sz="36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ЕГЭ</a:t>
            </a:r>
            <a:br>
              <a:rPr lang="ru-RU" altLang="ru-RU" sz="36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28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36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01779" y="100546"/>
            <a:ext cx="5035706" cy="853678"/>
          </a:xfrm>
          <a:solidFill>
            <a:schemeClr val="accent2">
              <a:lumMod val="90000"/>
              <a:lumOff val="1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Нижняя часть бланка регистрации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7115069" y="319779"/>
            <a:ext cx="4320099" cy="1834947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</a:t>
            </a: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ППЭ-05-02</a:t>
            </a:r>
            <a:r>
              <a:rPr lang="ru-RU" altLang="ru-RU" sz="24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«Протокол проведения ЕГЭ в аудитории».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9"/>
          </p:nvPr>
        </p:nvSpPr>
        <p:spPr>
          <a:xfrm>
            <a:off x="7115069" y="2233322"/>
            <a:ext cx="4760030" cy="238593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</a:t>
            </a:r>
            <a:r>
              <a:rPr lang="ru-RU" alt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ППЭ-21</a:t>
            </a:r>
            <a:r>
              <a:rPr lang="ru-RU" alt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«Акт об удалении участника ГИА», </a:t>
            </a:r>
            <a:r>
              <a:rPr lang="ru-RU" alt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ППЭ-21С</a:t>
            </a:r>
            <a:r>
              <a:rPr lang="ru-RU" alt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ППЭ-21-П1</a:t>
            </a:r>
            <a:r>
              <a:rPr lang="ru-RU" alt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П2</a:t>
            </a:r>
            <a:r>
              <a:rPr lang="ru-RU" alt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(при наличии) и </a:t>
            </a:r>
            <a:r>
              <a:rPr lang="ru-RU" alt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ППЭ-21-П3</a:t>
            </a:r>
            <a:r>
              <a:rPr lang="ru-RU" alt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 штабе ППЭ в зоне видимости камер видеонаблюдения </a:t>
            </a:r>
            <a:endParaRPr lang="ru-RU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12" name="Рисунок 11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447447" y="4697847"/>
            <a:ext cx="11297107" cy="205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081483" y="0"/>
            <a:ext cx="7457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484" y="2089781"/>
            <a:ext cx="7457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966" y="1051374"/>
            <a:ext cx="9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10263" y="554298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Х</a:t>
            </a:r>
          </a:p>
        </p:txBody>
      </p:sp>
      <p:pic>
        <p:nvPicPr>
          <p:cNvPr id="20" name="Рисунок 19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8795084" y="5406024"/>
            <a:ext cx="2165683" cy="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8025062" y="5236895"/>
            <a:ext cx="3569097" cy="84455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759869" y="5431948"/>
            <a:ext cx="664989" cy="59140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225" y="1065260"/>
            <a:ext cx="4915391" cy="3238843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8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досрочного завершения экзамена </a:t>
            </a:r>
            <a:r>
              <a:rPr lang="ru-RU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участником</a:t>
            </a:r>
            <a:r>
              <a:rPr lang="ru-RU" altLang="ru-RU" sz="36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ЕГЭ</a:t>
            </a:r>
            <a:br>
              <a:rPr lang="ru-RU" altLang="ru-RU" sz="36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28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36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01779" y="100546"/>
            <a:ext cx="5035706" cy="853678"/>
          </a:xfrm>
          <a:solidFill>
            <a:schemeClr val="accent2">
              <a:lumMod val="90000"/>
              <a:lumOff val="1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Нижняя часть бланка регистрации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7115069" y="319779"/>
            <a:ext cx="4320099" cy="1834947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</a:t>
            </a: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ППЭ-05-02</a:t>
            </a:r>
            <a:r>
              <a:rPr lang="ru-RU" altLang="ru-RU" sz="24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«Протокол проведения ЕГЭ в аудитории».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9"/>
          </p:nvPr>
        </p:nvSpPr>
        <p:spPr>
          <a:xfrm>
            <a:off x="7115069" y="2233322"/>
            <a:ext cx="4760030" cy="238593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</a:t>
            </a:r>
            <a:r>
              <a:rPr lang="ru-RU" alt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ППЭ-22</a:t>
            </a:r>
            <a:r>
              <a:rPr lang="ru-RU" alt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«Акт о досрочном завершении экзамена по объективным причинам» в штабе ППЭ в зоне видимости камер видеонаблюдения </a:t>
            </a:r>
            <a:endParaRPr lang="ru-RU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12" name="Рисунок 11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447447" y="4697847"/>
            <a:ext cx="11297107" cy="205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081483" y="0"/>
            <a:ext cx="7457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484" y="2089781"/>
            <a:ext cx="7457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966" y="1051374"/>
            <a:ext cx="9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91670" y="554298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Х</a:t>
            </a:r>
          </a:p>
        </p:txBody>
      </p:sp>
      <p:pic>
        <p:nvPicPr>
          <p:cNvPr id="20" name="Рисунок 19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8795084" y="5406024"/>
            <a:ext cx="2165683" cy="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8025062" y="5236895"/>
            <a:ext cx="3569097" cy="84455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7241276" y="5431947"/>
            <a:ext cx="664989" cy="59140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340" y="4689475"/>
            <a:ext cx="11755120" cy="151892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C000"/>
                </a:solidFill>
              </a:rPr>
              <a:t>Поле остаётся пустым!!!</a:t>
            </a:r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 если не были зафиксированы случаи удаления участника с экзамена или досрочного его завершения</a:t>
            </a:r>
          </a:p>
        </p:txBody>
      </p:sp>
      <p:pic>
        <p:nvPicPr>
          <p:cNvPr id="4" name="Рисунок 3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148387" y="1808152"/>
            <a:ext cx="11899233" cy="2014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616492" y="2546565"/>
            <a:ext cx="678781" cy="47336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51797" y="2578649"/>
            <a:ext cx="678781" cy="47336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08545" y="2286000"/>
            <a:ext cx="3726781" cy="10347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/>
          <p:cNvSpPr txBox="1"/>
          <p:nvPr/>
        </p:nvSpPr>
        <p:spPr>
          <a:xfrm>
            <a:off x="101779" y="100546"/>
            <a:ext cx="5035706" cy="853678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>
                <a:solidFill>
                  <a:schemeClr val="bg1"/>
                </a:solidFill>
                <a:latin typeface="Bookman Old Style" panose="02050604050505020204" pitchFamily="18" charset="0"/>
              </a:rPr>
              <a:t>Нижняя часть бланка регистрации</a:t>
            </a:r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>
          <a:xfrm>
            <a:off x="6216317" y="573698"/>
            <a:ext cx="5479654" cy="73169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Бланк ответов №1</a:t>
            </a:r>
            <a:endParaRPr lang="ru-RU" sz="44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6216015" y="1884045"/>
            <a:ext cx="5801360" cy="3384550"/>
          </a:xfrm>
        </p:spPr>
        <p:txBody>
          <a:bodyPr>
            <a:normAutofit fontScale="97500"/>
          </a:bodyPr>
          <a:lstStyle/>
          <a:p>
            <a:pPr>
              <a:lnSpc>
                <a:spcPct val="130000"/>
              </a:lnSpc>
            </a:pPr>
            <a:r>
              <a:rPr lang="ru-RU" sz="2400" b="0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При записи ответов необходимо строго следовать инструкциям по выполнению экзаменационной работы (к группе заданий, отдельным задания), указанным в КИМ по соответствующему предмету.</a:t>
            </a: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29" y="265985"/>
            <a:ext cx="4665518" cy="63377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136525" y="3352800"/>
            <a:ext cx="6177915" cy="3002915"/>
          </a:xfrm>
          <a:solidFill>
            <a:srgbClr val="92D050">
              <a:alpha val="29000"/>
            </a:srgbClr>
          </a:solidFill>
        </p:spPr>
        <p:txBody>
          <a:bodyPr/>
          <a:lstStyle/>
          <a:p>
            <a:r>
              <a:rPr lang="ru-RU" altLang="ru-RU" sz="2800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Заполняются автоматически:</a:t>
            </a:r>
          </a:p>
          <a:p>
            <a:pPr>
              <a:lnSpc>
                <a:spcPct val="110000"/>
              </a:lnSpc>
            </a:pPr>
            <a:r>
              <a:rPr lang="ru-RU" altLang="ru-RU" sz="2800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 (кроме ЭМ на бумажных носителях)</a:t>
            </a:r>
          </a:p>
          <a:p>
            <a:pPr>
              <a:lnSpc>
                <a:spcPct val="110000"/>
              </a:lnSpc>
            </a:pPr>
            <a:r>
              <a:rPr lang="ru-RU" altLang="ru-RU" sz="2800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pPr>
              <a:lnSpc>
                <a:spcPct val="110000"/>
              </a:lnSpc>
            </a:pPr>
            <a:r>
              <a:rPr lang="ru-RU" altLang="ru-RU" sz="2800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8345805" y="780415"/>
            <a:ext cx="3589655" cy="186880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altLang="ru-RU" sz="3200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 ставит свою подпись строго внутри окошка.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3"/>
          </p:nvPr>
        </p:nvSpPr>
        <p:spPr>
          <a:xfrm>
            <a:off x="7338695" y="3616960"/>
            <a:ext cx="3664585" cy="1767205"/>
          </a:xfrm>
          <a:solidFill>
            <a:srgbClr val="FF0000">
              <a:alpha val="23000"/>
            </a:srgbClr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altLang="ru-RU" sz="2800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  <a:endParaRPr lang="ru-RU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481"/>
            <a:ext cx="8224988" cy="25308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6339" y="73993"/>
            <a:ext cx="6046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Верхнее поле Бланка ответа №1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96453" y="1419726"/>
            <a:ext cx="2201779" cy="589548"/>
          </a:xfrm>
          <a:prstGeom prst="rect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6736" y="1351368"/>
            <a:ext cx="2336452" cy="589548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51692" y="1419726"/>
            <a:ext cx="713879" cy="589548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0" y="2371725"/>
            <a:ext cx="6229350" cy="4775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Если в области замены ошибочных ответов несколько раз указан номер одного и того же задания, то</a:t>
            </a:r>
            <a:r>
              <a:rPr lang="ru-RU" sz="2400" b="1" u="sng" dirty="0">
                <a:solidFill>
                  <a:srgbClr val="FFC000"/>
                </a:solidFill>
                <a:latin typeface="Century Gothic" panose="020B0502020202020204" pitchFamily="34" charset="0"/>
              </a:rPr>
              <a:t> будет учитываться последнее исправление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Замена </a:t>
            </a:r>
            <a:r>
              <a:rPr lang="ru-RU" sz="2400" dirty="0">
                <a:solidFill>
                  <a:srgbClr val="FFC000"/>
                </a:solidFill>
                <a:latin typeface="Century Gothic" panose="020B0502020202020204" pitchFamily="34" charset="0"/>
                <a:sym typeface="+mn-ea"/>
              </a:rPr>
              <a:t>не учитывается, если участник зачеркнул данное исправление</a:t>
            </a:r>
            <a:endParaRPr lang="ru-RU" sz="24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b="1" u="sng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указан номер</a:t>
            </a:r>
            <a:r>
              <a:rPr lang="ru-RU" sz="2400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задания, а </a:t>
            </a:r>
            <a:r>
              <a:rPr lang="ru-RU" sz="2400" b="1" u="sng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новый ответ НЕ внесен</a:t>
            </a:r>
            <a:r>
              <a:rPr lang="ru-RU" sz="240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то </a:t>
            </a:r>
            <a:r>
              <a:rPr lang="ru-RU" sz="2400" b="1" dirty="0">
                <a:solidFill>
                  <a:srgbClr val="DC3E2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задание будет засчитано невыполненным</a:t>
            </a:r>
            <a:r>
              <a:rPr lang="ru-RU" sz="2400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Поэтому ошибочно проставленный номер задания следует зачеркнуть.</a:t>
            </a:r>
            <a:endParaRPr lang="ru-RU" sz="24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6384925" y="2916555"/>
            <a:ext cx="5631180" cy="31070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Ответственный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организатор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в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аудитории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по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окончании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выполнения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ЭР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участником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экзамена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должен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проверить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бланк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ответов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№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1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на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наличие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замены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ошибочных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ответов</a:t>
            </a:r>
            <a:r>
              <a:rPr lang="en-US" altLang="ru-RU" sz="2800" dirty="0">
                <a:solidFill>
                  <a:srgbClr val="FFFF66"/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7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17" y="122333"/>
            <a:ext cx="9860597" cy="222382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43300" y="36423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5 7 8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6571" y="669622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3375" y="98942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/>
              <a:t> </a:t>
            </a:r>
            <a:r>
              <a:rPr lang="ru-RU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1785" y="36423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4424" y="676173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5 8 3 9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5736" y="989427"/>
            <a:ext cx="40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6436" y="648370"/>
            <a:ext cx="56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5736" y="335115"/>
            <a:ext cx="56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6702" y="347413"/>
            <a:ext cx="40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65302" y="655341"/>
            <a:ext cx="40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56002" y="974485"/>
            <a:ext cx="40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Овал 6"/>
          <p:cNvSpPr>
            <a:spLocks noChangeArrowheads="1"/>
          </p:cNvSpPr>
          <p:nvPr/>
        </p:nvSpPr>
        <p:spPr bwMode="auto">
          <a:xfrm>
            <a:off x="1665301" y="277611"/>
            <a:ext cx="350437" cy="1274463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5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0502" y="353007"/>
            <a:ext cx="1152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1=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385015" y="578246"/>
            <a:ext cx="14836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98356" y="1202037"/>
            <a:ext cx="51872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20813" y="1693419"/>
            <a:ext cx="40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1" name="Рисунок 30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7647400" y="1819476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509" y="4868728"/>
            <a:ext cx="11802979" cy="108690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>
                <a:latin typeface="Century Gothic" panose="020B0502020202020204" pitchFamily="34" charset="0"/>
              </a:rPr>
              <a:t> Поля обязательные для заполнения  ответственным организатором в аудитории !!!</a:t>
            </a:r>
            <a:endParaRPr lang="ru-RU" sz="3000" b="0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4" y="1813572"/>
            <a:ext cx="10615057" cy="2630146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2230" y="192405"/>
            <a:ext cx="12067540" cy="150368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0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 случае если участник экзамена </a:t>
            </a:r>
            <a:r>
              <a:rPr lang="ru-RU" altLang="ru-RU" sz="28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НЕ использовал поле </a:t>
            </a:r>
            <a:r>
              <a:rPr lang="ru-RU" altLang="ru-RU" sz="2800" b="0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«Замена ошибочных ответов на задания с кратким ответом», </a:t>
            </a:r>
            <a:r>
              <a:rPr lang="ru-RU" altLang="ru-RU" sz="28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организатор ставит «Х» и подпись </a:t>
            </a:r>
            <a:r>
              <a:rPr lang="ru-RU" altLang="ru-RU" sz="2800" b="0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</a:t>
            </a:r>
            <a:r>
              <a:rPr lang="ru-RU" altLang="ru-RU" sz="2800" b="0" dirty="0">
                <a:latin typeface="Century Gothic" panose="020B0502020202020204" pitchFamily="34" charset="0"/>
              </a:rPr>
              <a:t> </a:t>
            </a:r>
            <a:r>
              <a:rPr lang="ru-RU" altLang="ru-RU" sz="2800" b="0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специально отведенном поле.</a:t>
            </a:r>
            <a:endParaRPr lang="ru-RU" sz="28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2590" y="3666490"/>
            <a:ext cx="349885" cy="4870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2800" b="1" dirty="0"/>
              <a:t>Х</a:t>
            </a:r>
          </a:p>
        </p:txBody>
      </p:sp>
      <p:pic>
        <p:nvPicPr>
          <p:cNvPr id="7" name="Рисунок 6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7299396" y="3852934"/>
            <a:ext cx="145815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24812" y="3666255"/>
            <a:ext cx="4656221" cy="647874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0056" y="589548"/>
            <a:ext cx="3849513" cy="1451641"/>
          </a:xfrm>
        </p:spPr>
        <p:txBody>
          <a:bodyPr/>
          <a:lstStyle/>
          <a:p>
            <a:r>
              <a:rPr lang="ru-RU" dirty="0">
                <a:ln w="15875"/>
                <a:gradFill>
                  <a:gsLst>
                    <a:gs pos="0">
                      <a:schemeClr val="accent1">
                        <a:lumOff val="-19998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8"/>
                      </a:schemeClr>
                    </a:gs>
                  </a:gsLst>
                  <a:lin ang="0" scaled="0"/>
                </a:gradFill>
                <a:effectLst/>
                <a:latin typeface="Century Gothic" panose="020B0502020202020204" pitchFamily="34" charset="0"/>
              </a:rPr>
              <a:t>Бланк ответов № 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20" y="697393"/>
            <a:ext cx="3849513" cy="5093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783" y="697393"/>
            <a:ext cx="3903355" cy="5093478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189230" y="1967865"/>
            <a:ext cx="40640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u="sng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Односторонние!!</a:t>
            </a:r>
            <a:r>
              <a:rPr lang="ru-RU" altLang="en-US" sz="200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ru-RU" altLang="en-US" sz="200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бланки для записи развернутых ответов</a:t>
            </a:r>
          </a:p>
          <a:p>
            <a:endParaRPr lang="ru-RU" altLang="en-US" sz="2000">
              <a:solidFill>
                <a:schemeClr val="accent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r>
              <a:rPr lang="ru-RU" altLang="en-US" sz="200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Сначала заполняется Лист 1, затем Лист 2.</a:t>
            </a:r>
          </a:p>
        </p:txBody>
      </p:sp>
      <p:sp>
        <p:nvSpPr>
          <p:cNvPr id="3" name="Текст 6"/>
          <p:cNvSpPr>
            <a:spLocks noGrp="1"/>
          </p:cNvSpPr>
          <p:nvPr>
            <p:ph type="body" sz="quarter" idx="15"/>
          </p:nvPr>
        </p:nvSpPr>
        <p:spPr>
          <a:xfrm>
            <a:off x="240030" y="3651885"/>
            <a:ext cx="3501390" cy="1681480"/>
          </a:xfrm>
          <a:solidFill>
            <a:srgbClr val="92D050">
              <a:alpha val="29000"/>
            </a:srgbClr>
          </a:solidFill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1600" u="sng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Заполняются автоматически:</a:t>
            </a:r>
          </a:p>
          <a:p>
            <a:pPr>
              <a:lnSpc>
                <a:spcPct val="80000"/>
              </a:lnSpc>
            </a:pPr>
            <a:r>
              <a:rPr lang="ru-RU" altLang="ru-RU" sz="1600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 (кроме ЭМ на бумажных носителях)</a:t>
            </a:r>
          </a:p>
          <a:p>
            <a:pPr>
              <a:lnSpc>
                <a:spcPct val="80000"/>
              </a:lnSpc>
            </a:pPr>
            <a:r>
              <a:rPr lang="ru-RU" altLang="ru-RU" sz="1600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pPr>
              <a:lnSpc>
                <a:spcPct val="80000"/>
              </a:lnSpc>
            </a:pPr>
            <a:r>
              <a:rPr lang="ru-RU" altLang="ru-RU" sz="1600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Текст 6"/>
          <p:cNvSpPr>
            <a:spLocks noGrp="1"/>
          </p:cNvSpPr>
          <p:nvPr/>
        </p:nvSpPr>
        <p:spPr>
          <a:xfrm>
            <a:off x="5199380" y="1031875"/>
            <a:ext cx="1365885" cy="221615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txBody>
          <a:bodyPr vert="horz" lIns="0" tIns="72000" rIns="91440" bIns="45720" rtlCol="0">
            <a:normAutofit fontScale="6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ru-RU" dirty="0"/>
          </a:p>
        </p:txBody>
      </p:sp>
      <p:sp>
        <p:nvSpPr>
          <p:cNvPr id="5" name="Текст 6"/>
          <p:cNvSpPr>
            <a:spLocks noGrp="1"/>
          </p:cNvSpPr>
          <p:nvPr/>
        </p:nvSpPr>
        <p:spPr>
          <a:xfrm>
            <a:off x="9233535" y="1031875"/>
            <a:ext cx="1324610" cy="210185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txBody>
          <a:bodyPr vert="horz" lIns="0" tIns="72000" rIns="91440" bIns="45720" rtlCol="0">
            <a:normAutofit fontScale="5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ru-RU" dirty="0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05435" y="5640705"/>
            <a:ext cx="2364105" cy="922020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+mn-ea"/>
              </a:rPr>
              <a:t>Поля «Резерв-5» и «Резерв-6» не заполняется. </a:t>
            </a:r>
            <a:endParaRPr lang="ru-RU" altLang="en-US" dirty="0">
              <a:solidFill>
                <a:schemeClr val="accent2">
                  <a:lumMod val="90000"/>
                  <a:lumOff val="1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Текст 6"/>
          <p:cNvSpPr>
            <a:spLocks noGrp="1"/>
          </p:cNvSpPr>
          <p:nvPr/>
        </p:nvSpPr>
        <p:spPr>
          <a:xfrm>
            <a:off x="5199380" y="1242060"/>
            <a:ext cx="1839595" cy="163830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txBody>
          <a:bodyPr vert="horz" lIns="0" tIns="72000" rIns="91440" bIns="45720" rtlCol="0">
            <a:normAutofit fontScale="2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ru-RU" dirty="0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6667500" y="1030605"/>
            <a:ext cx="996950" cy="222885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txBody>
          <a:bodyPr wrap="square" rtlCol="0" anchor="t">
            <a:noAutofit/>
          </a:bodyPr>
          <a:lstStyle/>
          <a:p>
            <a:endParaRPr lang="ru-RU" altLang="en-US" dirty="0">
              <a:solidFill>
                <a:schemeClr val="accent2">
                  <a:lumMod val="90000"/>
                  <a:lumOff val="1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10741025" y="1019175"/>
            <a:ext cx="996950" cy="222885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txBody>
          <a:bodyPr wrap="square" rtlCol="0" anchor="t">
            <a:noAutofit/>
          </a:bodyPr>
          <a:lstStyle/>
          <a:p>
            <a:endParaRPr lang="ru-RU" altLang="en-US" dirty="0">
              <a:solidFill>
                <a:schemeClr val="accent2">
                  <a:lumMod val="90000"/>
                  <a:lumOff val="1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8394700" y="5853430"/>
            <a:ext cx="3773805" cy="9036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r>
              <a:rPr lang="ru-RU" altLang="en-US" sz="1600">
                <a:solidFill>
                  <a:schemeClr val="accent2">
                    <a:lumMod val="90000"/>
                    <a:lumOff val="10000"/>
                  </a:schemeClr>
                </a:solidFill>
              </a:rPr>
              <a:t>Поле Дополнительный бланк ответов №2 заполняется организатором только при выдаче ДБО №2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9161145" y="1253490"/>
            <a:ext cx="1917700" cy="152400"/>
          </a:xfrm>
          <a:prstGeom prst="rect">
            <a:avLst/>
          </a:prstGeom>
          <a:solidFill>
            <a:srgbClr val="FFC000">
              <a:alpha val="34000"/>
            </a:srgbClr>
          </a:solidFill>
        </p:spPr>
        <p:txBody>
          <a:bodyPr wrap="square" rtlCol="0" anchor="t">
            <a:noAutofit/>
          </a:bodyPr>
          <a:lstStyle/>
          <a:p>
            <a:endParaRPr lang="ru-RU" altLang="en-US" dirty="0">
              <a:solidFill>
                <a:schemeClr val="accent2">
                  <a:lumMod val="90000"/>
                  <a:lumOff val="1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5636260" y="128905"/>
            <a:ext cx="1278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Лист 1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9709785" y="128905"/>
            <a:ext cx="1281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Лист 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31125" y="1434465"/>
            <a:ext cx="4439920" cy="45186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sym typeface="+mn-ea"/>
              </a:rPr>
              <a:t>Если бланк ответов № 2 (лист1 и лист 2) содержит незаполненные области (за исключением регистрационных полей), то </a:t>
            </a:r>
            <a:r>
              <a:rPr lang="ru-RU" altLang="ru-RU" sz="2800" u="sng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sym typeface="+mn-ea"/>
              </a:rPr>
              <a:t>организаторы погашают их следующим образом: </a:t>
            </a:r>
            <a:r>
              <a:rPr lang="ru-RU" altLang="ru-RU" sz="2800" u="sng" dirty="0">
                <a:solidFill>
                  <a:schemeClr val="tx1"/>
                </a:solidFill>
                <a:latin typeface="Century Gothic" panose="020B0502020202020204" pitchFamily="34" charset="0"/>
                <a:sym typeface="+mn-ea"/>
              </a:rPr>
              <a:t> </a:t>
            </a:r>
            <a:r>
              <a:rPr lang="ru-RU" altLang="ru-RU" sz="2800" u="sng" dirty="0">
                <a:solidFill>
                  <a:srgbClr val="FF0000"/>
                </a:solidFill>
                <a:latin typeface="Century Gothic" panose="020B0502020202020204" pitchFamily="34" charset="0"/>
                <a:sym typeface="+mn-ea"/>
              </a:rPr>
              <a:t>«</a:t>
            </a:r>
            <a:r>
              <a:rPr lang="en-US" altLang="ru-RU" sz="2800" u="sng" dirty="0">
                <a:solidFill>
                  <a:srgbClr val="FF0000"/>
                </a:solidFill>
                <a:latin typeface="Century Gothic" panose="020B0502020202020204" pitchFamily="34" charset="0"/>
                <a:sym typeface="+mn-ea"/>
              </a:rPr>
              <a:t>Z</a:t>
            </a:r>
            <a:r>
              <a:rPr lang="ru-RU" altLang="ru-RU" sz="2800" u="sng" dirty="0">
                <a:solidFill>
                  <a:srgbClr val="FF0000"/>
                </a:solidFill>
                <a:latin typeface="Century Gothic" panose="020B0502020202020204" pitchFamily="34" charset="0"/>
                <a:sym typeface="+mn-ea"/>
              </a:rPr>
              <a:t>»</a:t>
            </a:r>
            <a:r>
              <a:rPr lang="ru-RU" altLang="ru-RU" sz="2800" u="sng" dirty="0">
                <a:solidFill>
                  <a:schemeClr val="tx1"/>
                </a:solidFill>
                <a:latin typeface="Century Gothic" panose="020B0502020202020204" pitchFamily="34" charset="0"/>
                <a:sym typeface="+mn-ea"/>
              </a:rPr>
              <a:t>.</a:t>
            </a:r>
          </a:p>
        </p:txBody>
      </p:sp>
      <p:pic>
        <p:nvPicPr>
          <p:cNvPr id="9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0670" y="918845"/>
            <a:ext cx="3606165" cy="5020945"/>
          </a:xfrm>
          <a:prstGeom prst="rect">
            <a:avLst/>
          </a:prstGeom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595" y="918845"/>
            <a:ext cx="3733165" cy="5059680"/>
          </a:xfrm>
          <a:prstGeom prst="rect">
            <a:avLst/>
          </a:prstGeom>
        </p:spPr>
      </p:pic>
      <p:pic>
        <p:nvPicPr>
          <p:cNvPr id="11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5" y="2123440"/>
            <a:ext cx="3232785" cy="1970405"/>
          </a:xfrm>
          <a:prstGeom prst="rect">
            <a:avLst/>
          </a:prstGeom>
        </p:spPr>
      </p:pic>
      <p:cxnSp>
        <p:nvCxnSpPr>
          <p:cNvPr id="12" name="Прямая соединительная линия 7"/>
          <p:cNvCxnSpPr/>
          <p:nvPr/>
        </p:nvCxnSpPr>
        <p:spPr>
          <a:xfrm>
            <a:off x="545664" y="4176165"/>
            <a:ext cx="28378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7"/>
          <p:cNvCxnSpPr/>
          <p:nvPr/>
        </p:nvCxnSpPr>
        <p:spPr>
          <a:xfrm>
            <a:off x="545664" y="5603010"/>
            <a:ext cx="28378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7"/>
          <p:cNvCxnSpPr/>
          <p:nvPr/>
        </p:nvCxnSpPr>
        <p:spPr>
          <a:xfrm flipV="1">
            <a:off x="545664" y="4176165"/>
            <a:ext cx="2837815" cy="14268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7"/>
          <p:cNvCxnSpPr/>
          <p:nvPr/>
        </p:nvCxnSpPr>
        <p:spPr>
          <a:xfrm>
            <a:off x="4299784" y="2123210"/>
            <a:ext cx="30181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7"/>
          <p:cNvCxnSpPr/>
          <p:nvPr/>
        </p:nvCxnSpPr>
        <p:spPr>
          <a:xfrm>
            <a:off x="4300419" y="5603010"/>
            <a:ext cx="30181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7"/>
          <p:cNvCxnSpPr/>
          <p:nvPr/>
        </p:nvCxnSpPr>
        <p:spPr>
          <a:xfrm flipV="1">
            <a:off x="4299784" y="2123210"/>
            <a:ext cx="3018790" cy="347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овое поле 20"/>
          <p:cNvSpPr txBox="1"/>
          <p:nvPr/>
        </p:nvSpPr>
        <p:spPr>
          <a:xfrm>
            <a:off x="1449070" y="481330"/>
            <a:ext cx="1322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Лист 1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5088890" y="481330"/>
            <a:ext cx="1322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Лист 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28915" y="2184400"/>
            <a:ext cx="4385945" cy="2858770"/>
          </a:xfrm>
        </p:spPr>
        <p:txBody>
          <a:bodyPr>
            <a:normAutofit fontScale="90000"/>
          </a:bodyPr>
          <a:lstStyle/>
          <a:p>
            <a:r>
              <a:rPr lang="ru-RU" altLang="en-US">
                <a:solidFill>
                  <a:schemeClr val="accent2">
                    <a:lumMod val="90000"/>
                    <a:lumOff val="10000"/>
                  </a:schemeClr>
                </a:solidFill>
              </a:rPr>
              <a:t>Знак «</a:t>
            </a:r>
            <a:r>
              <a:rPr lang="en-US" altLang="en-US">
                <a:solidFill>
                  <a:schemeClr val="accent2">
                    <a:lumMod val="90000"/>
                    <a:lumOff val="10000"/>
                  </a:schemeClr>
                </a:solidFill>
              </a:rPr>
              <a:t>Z</a:t>
            </a:r>
            <a:r>
              <a:rPr lang="ru-RU" altLang="en-US">
                <a:solidFill>
                  <a:schemeClr val="accent2">
                    <a:lumMod val="90000"/>
                    <a:lumOff val="10000"/>
                  </a:schemeClr>
                </a:solidFill>
              </a:rPr>
              <a:t>» ставится только после окончания всех развернутых ответов</a:t>
            </a:r>
          </a:p>
        </p:txBody>
      </p:sp>
      <p:pic>
        <p:nvPicPr>
          <p:cNvPr id="10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20" y="1040130"/>
            <a:ext cx="3679190" cy="4987290"/>
          </a:xfrm>
          <a:prstGeom prst="rect">
            <a:avLst/>
          </a:prstGeom>
        </p:spPr>
      </p:pic>
      <p:pic>
        <p:nvPicPr>
          <p:cNvPr id="11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280670" y="1040130"/>
            <a:ext cx="3606165" cy="5020945"/>
          </a:xfrm>
          <a:prstGeom prst="rect">
            <a:avLst/>
          </a:prstGeom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5" y="2123440"/>
            <a:ext cx="3232785" cy="1970405"/>
          </a:xfrm>
          <a:prstGeom prst="rect">
            <a:avLst/>
          </a:prstGeom>
        </p:spPr>
      </p:pic>
      <p:pic>
        <p:nvPicPr>
          <p:cNvPr id="13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940" y="2123440"/>
            <a:ext cx="3232785" cy="1970405"/>
          </a:xfrm>
          <a:prstGeom prst="rect">
            <a:avLst/>
          </a:prstGeom>
        </p:spPr>
      </p:pic>
      <p:cxnSp>
        <p:nvCxnSpPr>
          <p:cNvPr id="14" name="Прямая соединительная линия 7"/>
          <p:cNvCxnSpPr/>
          <p:nvPr/>
        </p:nvCxnSpPr>
        <p:spPr>
          <a:xfrm>
            <a:off x="545664" y="4176165"/>
            <a:ext cx="28378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7"/>
          <p:cNvCxnSpPr/>
          <p:nvPr/>
        </p:nvCxnSpPr>
        <p:spPr>
          <a:xfrm>
            <a:off x="545664" y="5725565"/>
            <a:ext cx="28378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7"/>
          <p:cNvCxnSpPr/>
          <p:nvPr/>
        </p:nvCxnSpPr>
        <p:spPr>
          <a:xfrm flipV="1">
            <a:off x="545664" y="4176165"/>
            <a:ext cx="2837815" cy="15494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7"/>
          <p:cNvCxnSpPr/>
          <p:nvPr/>
        </p:nvCxnSpPr>
        <p:spPr>
          <a:xfrm>
            <a:off x="4314389" y="4176165"/>
            <a:ext cx="28378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7"/>
          <p:cNvCxnSpPr/>
          <p:nvPr/>
        </p:nvCxnSpPr>
        <p:spPr>
          <a:xfrm>
            <a:off x="4314389" y="5674130"/>
            <a:ext cx="28378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7"/>
          <p:cNvCxnSpPr/>
          <p:nvPr/>
        </p:nvCxnSpPr>
        <p:spPr>
          <a:xfrm flipV="1">
            <a:off x="4314389" y="4176165"/>
            <a:ext cx="2837815" cy="149796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имвол &quot;Запрещено&quot; 10"/>
          <p:cNvSpPr/>
          <p:nvPr/>
        </p:nvSpPr>
        <p:spPr>
          <a:xfrm>
            <a:off x="740410" y="4093845"/>
            <a:ext cx="2669540" cy="1797685"/>
          </a:xfrm>
          <a:prstGeom prst="noSmoking">
            <a:avLst>
              <a:gd name="adj" fmla="val 7024"/>
            </a:avLst>
          </a:prstGeom>
          <a:solidFill>
            <a:srgbClr val="FF0000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1449070" y="481330"/>
            <a:ext cx="1322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Лист 1</a:t>
            </a:r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5217795" y="481330"/>
            <a:ext cx="1288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Лист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5" y="197761"/>
            <a:ext cx="2471690" cy="3269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902" y="189629"/>
            <a:ext cx="2471690" cy="3239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070" y="197761"/>
            <a:ext cx="2498072" cy="3239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212" y="167218"/>
            <a:ext cx="2505878" cy="3269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659" y="3660917"/>
            <a:ext cx="2433486" cy="3050333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799" y="3854664"/>
            <a:ext cx="3529341" cy="26790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10974" y="3837353"/>
            <a:ext cx="35293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Индивидуальный комплект ЭМ </a:t>
            </a:r>
            <a:r>
              <a:rPr lang="ru-RU" sz="2400" b="1" dirty="0">
                <a:solidFill>
                  <a:schemeClr val="bg1"/>
                </a:solidFill>
              </a:rPr>
              <a:t>по всем предметам кроме Математики базового уровня, Информатики КЕГЭ и Иностранных языков (устная часть)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788721" y="1678841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Бланк ответов № 1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208632" y="1723509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Бланк регистрации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583069" y="1601885"/>
            <a:ext cx="346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Бланк ответов № 2 Лист 1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610236" y="1623878"/>
            <a:ext cx="346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Бланк ответов № 2 Лист 2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854233" y="4812383"/>
            <a:ext cx="2864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Дополнительный бланк ответов №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4613" y="1456871"/>
            <a:ext cx="2012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За исключением ЕГЭ по Математике базового уровня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65050" y="1456870"/>
            <a:ext cx="2012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За исключением ЕГЭ по Математике базового уровня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60801" y="4832140"/>
            <a:ext cx="2012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При необходимости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941751" y="4770584"/>
            <a:ext cx="267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КИМ + Контрольный лист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274435" y="175895"/>
            <a:ext cx="4792345" cy="66516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4805" y="266065"/>
            <a:ext cx="4874260" cy="1313815"/>
          </a:xfrm>
        </p:spPr>
        <p:txBody>
          <a:bodyPr/>
          <a:lstStyle/>
          <a:p>
            <a:r>
              <a:rPr lang="ru-RU" altLang="en-US" sz="4000">
                <a:latin typeface="Century Gothic" panose="020B0502020202020204" pitchFamily="34" charset="0"/>
                <a:cs typeface="Century Gothic" panose="020B0502020202020204" pitchFamily="34" charset="0"/>
              </a:rPr>
              <a:t>Дополнительный бланк ответов №2</a:t>
            </a:r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quarter" idx="15"/>
          </p:nvPr>
        </p:nvSpPr>
        <p:spPr>
          <a:xfrm>
            <a:off x="179705" y="4007485"/>
            <a:ext cx="6026150" cy="22485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В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ыдается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организатором</a:t>
            </a:r>
            <a:r>
              <a:rPr lang="ru-RU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в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аудитории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по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просьбе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участника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экзамена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в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случае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,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если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места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на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бланке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ответов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№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2</a:t>
            </a:r>
            <a:r>
              <a:rPr lang="ru-RU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(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лист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1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и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лист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2)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для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записи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развернутых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ответов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недостаточно</a:t>
            </a:r>
            <a:r>
              <a:rPr lang="en-US" alt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.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31140" y="3229610"/>
            <a:ext cx="33705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>
                <a:solidFill>
                  <a:srgbClr val="FFC00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Односторонний бланк!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567690" y="2601595"/>
            <a:ext cx="9214485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449445" y="455930"/>
            <a:ext cx="6649720" cy="170561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sym typeface="+mn-ea"/>
              </a:rPr>
              <a:t>«Код предмета» и «Название предмета»</a:t>
            </a:r>
            <a:b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sym typeface="+mn-ea"/>
              </a:rPr>
            </a:br>
            <a:r>
              <a:rPr lang="ru-RU" b="1" i="1" u="sng" dirty="0">
                <a:solidFill>
                  <a:srgbClr val="00B050"/>
                </a:solidFill>
                <a:latin typeface="Century Gothic" panose="020B0502020202020204" pitchFamily="34" charset="0"/>
                <a:sym typeface="+mn-ea"/>
              </a:rPr>
              <a:t>заполняются участником самостоятельно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sym typeface="+mn-ea"/>
              </a:rPr>
              <a:t>и должны полностью соответствовать информации, указанной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  <a:sym typeface="+mn-ea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sym typeface="+mn-ea"/>
              </a:rPr>
              <a:t>в бланке ответов № 2. </a:t>
            </a: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7380" y="455930"/>
            <a:ext cx="2862580" cy="170561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sym typeface="+mn-ea"/>
              </a:rPr>
              <a:t>«Код региона» </a:t>
            </a:r>
            <a:r>
              <a:rPr lang="ru-RU" b="1" u="sng" dirty="0">
                <a:solidFill>
                  <a:srgbClr val="FFC000"/>
                </a:solidFill>
                <a:latin typeface="Century Gothic" panose="020B0502020202020204" pitchFamily="34" charset="0"/>
                <a:sym typeface="+mn-ea"/>
              </a:rPr>
              <a:t>заполнен автоматически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sym typeface="+mn-ea"/>
              </a:rPr>
              <a:t> (кроме ЭМ ЕГЭ на бумажных носителях)</a:t>
            </a:r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449445" y="2161540"/>
            <a:ext cx="1701800" cy="14789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813425" y="2161540"/>
            <a:ext cx="565150" cy="130302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329180" y="2161540"/>
            <a:ext cx="643255" cy="147891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Текстовое поле 12"/>
          <p:cNvSpPr txBox="1"/>
          <p:nvPr/>
        </p:nvSpPr>
        <p:spPr>
          <a:xfrm>
            <a:off x="563245" y="5381625"/>
            <a:ext cx="10892790" cy="11811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В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поле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" altLang="en-US" sz="2000" u="sng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«</a:t>
            </a:r>
            <a:r>
              <a:rPr lang="en-US" altLang="en-US" sz="2000" u="sng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Лист</a:t>
            </a:r>
            <a:r>
              <a:rPr lang="" altLang="en-US" sz="2000" u="sng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»</a:t>
            </a:r>
            <a:r>
              <a:rPr lang="en-US" altLang="ru-RU" sz="2000" u="sng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организатор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в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аудитории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при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выдаче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дополнительного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бланка</a:t>
            </a:r>
          </a:p>
          <a:p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ответов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№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2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вносит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порядковый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номер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листа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работы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участника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экзамена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,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начиная</a:t>
            </a:r>
          </a:p>
          <a:p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с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цифры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ru-RU" sz="3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3245" y="5381625"/>
            <a:ext cx="10892790" cy="1181100"/>
          </a:xfrm>
          <a:prstGeom prst="rect">
            <a:avLst/>
          </a:prstGeom>
          <a:ln w="41275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7383145" y="3818255"/>
            <a:ext cx="1539240" cy="476885"/>
          </a:xfrm>
          <a:prstGeom prst="rect">
            <a:avLst/>
          </a:prstGeom>
          <a:ln w="41275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7858760" y="3818255"/>
            <a:ext cx="4419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24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 descr="бо 2.PNG"/>
          <p:cNvPicPr/>
          <p:nvPr/>
        </p:nvPicPr>
        <p:blipFill>
          <a:blip r:embed="rId2"/>
          <a:srcRect l="763" t="1074" b="84475"/>
          <a:stretch>
            <a:fillRect/>
          </a:stretch>
        </p:blipFill>
        <p:spPr>
          <a:xfrm>
            <a:off x="419735" y="1371600"/>
            <a:ext cx="7788275" cy="183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4" descr="дбо.PNG"/>
          <p:cNvPicPr/>
          <p:nvPr/>
        </p:nvPicPr>
        <p:blipFill>
          <a:blip r:embed="rId3"/>
          <a:srcRect l="1426" t="1551" r="1594" b="79446"/>
          <a:stretch>
            <a:fillRect/>
          </a:stretch>
        </p:blipFill>
        <p:spPr>
          <a:xfrm>
            <a:off x="3239135" y="3815715"/>
            <a:ext cx="7829550" cy="1906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270760" y="2675890"/>
            <a:ext cx="3891280" cy="427355"/>
          </a:xfrm>
          <a:prstGeom prst="rect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3702685" y="5133340"/>
            <a:ext cx="2317115" cy="588645"/>
          </a:xfrm>
          <a:prstGeom prst="rect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15" name="Прямая со стрелкой 14"/>
          <p:cNvCxnSpPr>
            <a:stCxn id="14" idx="0"/>
          </p:cNvCxnSpPr>
          <p:nvPr/>
        </p:nvCxnSpPr>
        <p:spPr>
          <a:xfrm flipH="1" flipV="1">
            <a:off x="4515485" y="3103245"/>
            <a:ext cx="346075" cy="2030095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Текстовое поле 15"/>
          <p:cNvSpPr txBox="1"/>
          <p:nvPr/>
        </p:nvSpPr>
        <p:spPr>
          <a:xfrm>
            <a:off x="3207385" y="270446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2 7 4 9 9 9 0 0 0 10 0 7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1428750" y="434975"/>
            <a:ext cx="8602345" cy="654685"/>
          </a:xfrm>
          <a:prstGeom prst="rect">
            <a:avLst/>
          </a:prstGeom>
          <a:solidFill>
            <a:srgbClr val="418287"/>
          </a:solidFill>
        </p:spPr>
        <p:txBody>
          <a:bodyPr wrap="square" rtlCol="0">
            <a:noAutofit/>
          </a:bodyPr>
          <a:lstStyle/>
          <a:p>
            <a:r>
              <a:rPr lang="ru-RU" altLang="en-US" sz="2800">
                <a:solidFill>
                  <a:srgbClr val="FFC00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Привязка Дополнительного бланка ответов №2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9436100" y="4718050"/>
            <a:ext cx="521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>
                <a:solidFill>
                  <a:srgbClr val="FF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1225"/>
            <a:ext cx="3039110" cy="425323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273935"/>
            <a:ext cx="3006725" cy="416052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145" y="2367280"/>
            <a:ext cx="2889250" cy="406717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395" y="2273935"/>
            <a:ext cx="2889250" cy="4067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45225" y="2946400"/>
            <a:ext cx="840105" cy="23114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9210675" y="2842260"/>
            <a:ext cx="840105" cy="23114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1" name="Выгнутая вверх стрелка 10"/>
          <p:cNvSpPr/>
          <p:nvPr/>
        </p:nvSpPr>
        <p:spPr>
          <a:xfrm rot="180000" flipH="1">
            <a:off x="4340225" y="1174115"/>
            <a:ext cx="2445385" cy="1582420"/>
          </a:xfrm>
          <a:prstGeom prst="curvedDownArrow">
            <a:avLst>
              <a:gd name="adj1" fmla="val 4039"/>
              <a:gd name="adj2" fmla="val 15802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68395" y="2715260"/>
            <a:ext cx="1461135" cy="146685"/>
          </a:xfrm>
          <a:prstGeom prst="rect">
            <a:avLst/>
          </a:prstGeom>
          <a:ln w="22225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6825615" y="2819400"/>
            <a:ext cx="1411605" cy="12700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5" name="Выгнутая вверх стрелка 14"/>
          <p:cNvSpPr/>
          <p:nvPr/>
        </p:nvSpPr>
        <p:spPr>
          <a:xfrm rot="180000" flipH="1">
            <a:off x="7284720" y="1174115"/>
            <a:ext cx="2445385" cy="1582420"/>
          </a:xfrm>
          <a:prstGeom prst="curvedDownArrow">
            <a:avLst>
              <a:gd name="adj1" fmla="val 4039"/>
              <a:gd name="adj2" fmla="val 15802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569277" y="4283142"/>
            <a:ext cx="1898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БО №1 ЛИСТ 1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3546107" y="4217035"/>
            <a:ext cx="1812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БО №2 ЛИСТ 2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6586854" y="4341344"/>
            <a:ext cx="1889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ДБО №2</a:t>
            </a:r>
          </a:p>
          <a:p>
            <a:r>
              <a:rPr lang="ru-RU" altLang="en-US" sz="3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ЛИСТ 3</a:t>
            </a: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9528811" y="4348614"/>
            <a:ext cx="1946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ДБО №2</a:t>
            </a:r>
          </a:p>
          <a:p>
            <a:r>
              <a:rPr lang="ru-RU" altLang="en-US" sz="3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ЛИСТ 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30755" y="2613660"/>
            <a:ext cx="474345" cy="205740"/>
          </a:xfrm>
          <a:prstGeom prst="rect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5236845" y="2715260"/>
            <a:ext cx="474345" cy="205740"/>
          </a:xfrm>
          <a:prstGeom prst="rect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8242935" y="2819400"/>
            <a:ext cx="474345" cy="205740"/>
          </a:xfrm>
          <a:prstGeom prst="rect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11114405" y="2715260"/>
            <a:ext cx="474345" cy="205740"/>
          </a:xfrm>
          <a:prstGeom prst="rect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25" name="Прямое соединение 24"/>
          <p:cNvCxnSpPr>
            <a:endCxn id="20" idx="2"/>
          </p:cNvCxnSpPr>
          <p:nvPr/>
        </p:nvCxnSpPr>
        <p:spPr>
          <a:xfrm flipV="1">
            <a:off x="1524635" y="2819400"/>
            <a:ext cx="943610" cy="1397635"/>
          </a:xfrm>
          <a:prstGeom prst="line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Прямое соединение 26"/>
          <p:cNvCxnSpPr/>
          <p:nvPr/>
        </p:nvCxnSpPr>
        <p:spPr>
          <a:xfrm flipV="1">
            <a:off x="4437380" y="2898775"/>
            <a:ext cx="943610" cy="1397635"/>
          </a:xfrm>
          <a:prstGeom prst="line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Прямое соединение 27"/>
          <p:cNvCxnSpPr/>
          <p:nvPr/>
        </p:nvCxnSpPr>
        <p:spPr>
          <a:xfrm flipV="1">
            <a:off x="7352030" y="3025140"/>
            <a:ext cx="943610" cy="1397635"/>
          </a:xfrm>
          <a:prstGeom prst="line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Прямое соединение 28"/>
          <p:cNvCxnSpPr/>
          <p:nvPr/>
        </p:nvCxnSpPr>
        <p:spPr>
          <a:xfrm flipV="1">
            <a:off x="10450830" y="2946400"/>
            <a:ext cx="943610" cy="1397635"/>
          </a:xfrm>
          <a:prstGeom prst="line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Текстовое поле 30"/>
          <p:cNvSpPr txBox="1"/>
          <p:nvPr/>
        </p:nvSpPr>
        <p:spPr>
          <a:xfrm>
            <a:off x="560070" y="195580"/>
            <a:ext cx="8602345" cy="654685"/>
          </a:xfrm>
          <a:prstGeom prst="rect">
            <a:avLst/>
          </a:prstGeom>
          <a:solidFill>
            <a:srgbClr val="418287"/>
          </a:solidFill>
        </p:spPr>
        <p:txBody>
          <a:bodyPr wrap="square" rtlCol="0">
            <a:noAutofit/>
          </a:bodyPr>
          <a:lstStyle/>
          <a:p>
            <a:r>
              <a:rPr lang="ru-RU" altLang="en-US" sz="2800">
                <a:solidFill>
                  <a:srgbClr val="FFC00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Привязка Дополнительного бланка ответов №2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Индивидуальный комплект ЭМ ГВЭ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280586" y="2043886"/>
            <a:ext cx="2517605" cy="802738"/>
          </a:xfrm>
        </p:spPr>
        <p:txBody>
          <a:bodyPr rtlCol="0"/>
          <a:lstStyle/>
          <a:p>
            <a:pPr rtl="0"/>
            <a:r>
              <a:rPr lang="ru-RU" sz="2400" dirty="0"/>
              <a:t>Бланк Регистрации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</a:p>
          <a:p>
            <a:pPr rtl="0"/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/>
          </p:nvPr>
        </p:nvSpPr>
        <p:spPr>
          <a:xfrm>
            <a:off x="6359041" y="2077146"/>
            <a:ext cx="2517605" cy="697646"/>
          </a:xfrm>
        </p:spPr>
        <p:txBody>
          <a:bodyPr rtlCol="0"/>
          <a:lstStyle/>
          <a:p>
            <a:pPr rtl="0"/>
            <a:r>
              <a:rPr lang="ru-RU" sz="2400" dirty="0"/>
              <a:t>Дополнительный бланк ответов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2"/>
          </p:nvPr>
        </p:nvSpPr>
        <p:spPr>
          <a:xfrm>
            <a:off x="9417243" y="5757504"/>
            <a:ext cx="2517605" cy="382749"/>
          </a:xfrm>
        </p:spPr>
        <p:txBody>
          <a:bodyPr rtlCol="0"/>
          <a:lstStyle/>
          <a:p>
            <a:pPr rtl="0"/>
            <a:r>
              <a:rPr lang="ru-RU" sz="3600" dirty="0"/>
              <a:t>КИМ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9" y="2867240"/>
            <a:ext cx="3049855" cy="36460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84" y="1993839"/>
            <a:ext cx="2968127" cy="3633057"/>
          </a:xfrm>
          <a:prstGeom prst="rect">
            <a:avLst/>
          </a:prstGeom>
        </p:spPr>
      </p:pic>
      <p:sp>
        <p:nvSpPr>
          <p:cNvPr id="27" name="Текст 26"/>
          <p:cNvSpPr>
            <a:spLocks noGrp="1"/>
          </p:cNvSpPr>
          <p:nvPr>
            <p:ph type="body" sz="quarter" idx="19"/>
          </p:nvPr>
        </p:nvSpPr>
        <p:spPr>
          <a:xfrm>
            <a:off x="3177468" y="5680242"/>
            <a:ext cx="2870343" cy="920022"/>
          </a:xfrm>
        </p:spPr>
        <p:txBody>
          <a:bodyPr/>
          <a:lstStyle/>
          <a:p>
            <a:r>
              <a:rPr lang="ru-RU" sz="2800" b="1" dirty="0">
                <a:latin typeface="+mj-lt"/>
              </a:rPr>
              <a:t>Бланк ответов (</a:t>
            </a:r>
            <a:r>
              <a:rPr lang="ru-RU" sz="2800" b="1" u="sng" dirty="0">
                <a:latin typeface="+mj-lt"/>
              </a:rPr>
              <a:t>односторонний</a:t>
            </a:r>
            <a:r>
              <a:rPr lang="ru-RU" sz="2800" b="1" dirty="0">
                <a:latin typeface="+mj-lt"/>
              </a:rPr>
              <a:t>)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436" y="2867044"/>
            <a:ext cx="3019468" cy="398533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5167" y="1984652"/>
            <a:ext cx="3019469" cy="35322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12F432-B5E4-4A47-AF8A-A45D15E0D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323"/>
          <a:stretch/>
        </p:blipFill>
        <p:spPr>
          <a:xfrm>
            <a:off x="448499" y="1399639"/>
            <a:ext cx="9812402" cy="2542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2CB0DC-25C7-4C68-ABF9-258F07D96F17}"/>
              </a:ext>
            </a:extLst>
          </p:cNvPr>
          <p:cNvSpPr txBox="1"/>
          <p:nvPr/>
        </p:nvSpPr>
        <p:spPr>
          <a:xfrm>
            <a:off x="448499" y="4210397"/>
            <a:ext cx="798563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</a:rPr>
              <a:t>Все поля заполняются участником ГВЭ самостоятельно, кроме поля «Код работы»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8E6250-6BC0-4925-BFF9-68AFE118CCA6}"/>
              </a:ext>
            </a:extLst>
          </p:cNvPr>
          <p:cNvSpPr/>
          <p:nvPr/>
        </p:nvSpPr>
        <p:spPr>
          <a:xfrm>
            <a:off x="1925053" y="3176337"/>
            <a:ext cx="4800600" cy="766154"/>
          </a:xfrm>
          <a:prstGeom prst="rect">
            <a:avLst/>
          </a:prstGeom>
          <a:solidFill>
            <a:srgbClr val="92D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D28445-9BEA-45BB-9EE4-3BE846038B1E}"/>
              </a:ext>
            </a:extLst>
          </p:cNvPr>
          <p:cNvSpPr/>
          <p:nvPr/>
        </p:nvSpPr>
        <p:spPr>
          <a:xfrm>
            <a:off x="1925052" y="2427795"/>
            <a:ext cx="8013031" cy="766154"/>
          </a:xfrm>
          <a:prstGeom prst="rect">
            <a:avLst/>
          </a:prstGeom>
          <a:solidFill>
            <a:srgbClr val="92D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5C15CC-C528-4A40-A51C-0E79532BF735}"/>
              </a:ext>
            </a:extLst>
          </p:cNvPr>
          <p:cNvSpPr/>
          <p:nvPr/>
        </p:nvSpPr>
        <p:spPr>
          <a:xfrm>
            <a:off x="6743698" y="3193949"/>
            <a:ext cx="3194385" cy="76615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CE6C1-6233-4AE3-8CC5-3EE1E8C99DD6}"/>
              </a:ext>
            </a:extLst>
          </p:cNvPr>
          <p:cNvSpPr txBox="1"/>
          <p:nvPr/>
        </p:nvSpPr>
        <p:spPr>
          <a:xfrm>
            <a:off x="8506325" y="5398589"/>
            <a:ext cx="319438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Поле «Код работы» заполняется автоматически»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BA7F0-F977-4799-BDCA-F7F4B017B024}"/>
              </a:ext>
            </a:extLst>
          </p:cNvPr>
          <p:cNvSpPr txBox="1"/>
          <p:nvPr/>
        </p:nvSpPr>
        <p:spPr>
          <a:xfrm>
            <a:off x="0" y="0"/>
            <a:ext cx="862664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Верхняя часть бланка регистрации ГВЭ</a:t>
            </a:r>
          </a:p>
        </p:txBody>
      </p:sp>
    </p:spTree>
    <p:extLst>
      <p:ext uri="{BB962C8B-B14F-4D97-AF65-F5344CB8AC3E}">
        <p14:creationId xmlns:p14="http://schemas.microsoft.com/office/powerpoint/2010/main" val="252985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5810B37D-C2DD-42C4-80B8-25E01CB330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9069" y="601579"/>
            <a:ext cx="4132783" cy="1204923"/>
          </a:xfrm>
          <a:ln w="44450"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Участник ГВЭ самостоятельно заполняет свои персональные данные строго по паспорту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7D2DDAD-4C73-4DA1-8570-8A76E2A760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9069" y="2087957"/>
            <a:ext cx="5600636" cy="2363728"/>
          </a:xfrm>
          <a:ln w="508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2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</a:rPr>
              <a:t>После заполнения всех полей бланка регистрации, ознакомления с краткой инструкцией и выполнения всех пунктов краткой инструкции по работе с бланками ГВЭ, участник ставит свою подпись в специально отведенном поле.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839F3E8-0EC6-41EE-A521-5464C1425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75321" y="4967706"/>
            <a:ext cx="3940278" cy="1445125"/>
          </a:xfrm>
          <a:noFill/>
          <a:ln w="38100" cap="flat" cmpd="sng" algn="ctr">
            <a:solidFill>
              <a:srgbClr val="DC3E2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/>
          </a:bodyPr>
          <a:lstStyle/>
          <a:p>
            <a:r>
              <a:rPr lang="ru-RU" sz="2200" dirty="0">
                <a:latin typeface="Century Gothic" panose="020B0502020202020204" pitchFamily="34" charset="0"/>
              </a:rPr>
              <a:t>Поля для служебного использования «Резерв-1», «Резерв-2», «Резерв-3» не заполняются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6A4208-094A-4C22-9A3E-781CEECF8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13" b="17874"/>
          <a:stretch/>
        </p:blipFill>
        <p:spPr>
          <a:xfrm>
            <a:off x="0" y="1528923"/>
            <a:ext cx="6096000" cy="4254683"/>
          </a:xfrm>
          <a:prstGeom prst="rect">
            <a:avLst/>
          </a:prstGeom>
          <a:effectLst>
            <a:outerShdw blurRad="1143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B1C958-4D61-4CC7-B0E8-22D0775F2BE6}"/>
              </a:ext>
            </a:extLst>
          </p:cNvPr>
          <p:cNvSpPr txBox="1"/>
          <p:nvPr/>
        </p:nvSpPr>
        <p:spPr>
          <a:xfrm>
            <a:off x="0" y="380529"/>
            <a:ext cx="5410455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Средняя часть бланка регистрации ГВЭ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D3DD356-5CE5-45E8-86D9-F492E732F678}"/>
              </a:ext>
            </a:extLst>
          </p:cNvPr>
          <p:cNvSpPr/>
          <p:nvPr/>
        </p:nvSpPr>
        <p:spPr>
          <a:xfrm>
            <a:off x="112295" y="1672389"/>
            <a:ext cx="5855368" cy="1270316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D44E8FD-1B29-4980-B977-9137A396B700}"/>
              </a:ext>
            </a:extLst>
          </p:cNvPr>
          <p:cNvSpPr/>
          <p:nvPr/>
        </p:nvSpPr>
        <p:spPr>
          <a:xfrm>
            <a:off x="112295" y="3055831"/>
            <a:ext cx="5855368" cy="2273246"/>
          </a:xfrm>
          <a:prstGeom prst="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5AD86C-7827-4FDE-B72A-741D69ECCC52}"/>
              </a:ext>
            </a:extLst>
          </p:cNvPr>
          <p:cNvSpPr/>
          <p:nvPr/>
        </p:nvSpPr>
        <p:spPr>
          <a:xfrm>
            <a:off x="120316" y="5445192"/>
            <a:ext cx="5855368" cy="338414"/>
          </a:xfrm>
          <a:prstGeom prst="rect">
            <a:avLst/>
          </a:prstGeom>
          <a:noFill/>
          <a:ln w="44450">
            <a:solidFill>
              <a:srgbClr val="DC3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31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582684A-EBEF-4D2E-8751-FFE849D0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42" y="516499"/>
            <a:ext cx="3375099" cy="6277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Бланк ответов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7200A2-7854-4A39-9516-0C0340A442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70875" y="387264"/>
            <a:ext cx="2974491" cy="75698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Дополнительный бланк ответов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4E834F-7AB7-46D3-8803-0CF87E146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1271" y="371450"/>
            <a:ext cx="2749458" cy="627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Century Gothic" panose="020B0502020202020204" pitchFamily="34" charset="0"/>
              </a:rPr>
              <a:t>Привязка ДБО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33473E-D387-418A-AE17-EA320EC3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286"/>
            <a:ext cx="3498296" cy="49798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F14C1-6EA1-407F-BD12-244A46FA6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304" y="1348229"/>
            <a:ext cx="3498296" cy="49798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9DCD59-EB49-4D4A-9680-89B2F1209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959"/>
          <a:stretch/>
        </p:blipFill>
        <p:spPr>
          <a:xfrm>
            <a:off x="3840085" y="1144246"/>
            <a:ext cx="4536412" cy="12941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631AA0-E886-48AD-9FCF-170AA5589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959"/>
          <a:stretch/>
        </p:blipFill>
        <p:spPr>
          <a:xfrm>
            <a:off x="3840088" y="3162287"/>
            <a:ext cx="4536409" cy="12941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774EBA-1CE4-4852-8CA9-3B3B170679D7}"/>
              </a:ext>
            </a:extLst>
          </p:cNvPr>
          <p:cNvSpPr txBox="1"/>
          <p:nvPr/>
        </p:nvSpPr>
        <p:spPr>
          <a:xfrm>
            <a:off x="6763266" y="2069067"/>
            <a:ext cx="1326292" cy="369332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  1234567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A920A2-9B33-4A55-8437-56A6EFEAD503}"/>
              </a:ext>
            </a:extLst>
          </p:cNvPr>
          <p:cNvSpPr txBox="1"/>
          <p:nvPr/>
        </p:nvSpPr>
        <p:spPr>
          <a:xfrm>
            <a:off x="6915666" y="4054642"/>
            <a:ext cx="1326292" cy="369332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  1234567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9DB7E52-8BE6-4DC8-B739-8F3D1958CEFC}"/>
              </a:ext>
            </a:extLst>
          </p:cNvPr>
          <p:cNvCxnSpPr>
            <a:stCxn id="13" idx="2"/>
          </p:cNvCxnSpPr>
          <p:nvPr/>
        </p:nvCxnSpPr>
        <p:spPr>
          <a:xfrm>
            <a:off x="7426412" y="2438399"/>
            <a:ext cx="44317" cy="1616243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9C4AA8-89E1-4A3E-A591-D09759A0A21C}"/>
              </a:ext>
            </a:extLst>
          </p:cNvPr>
          <p:cNvSpPr txBox="1"/>
          <p:nvPr/>
        </p:nvSpPr>
        <p:spPr>
          <a:xfrm>
            <a:off x="308565" y="2685871"/>
            <a:ext cx="2912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Все поля заполняются участником самостоятельно, кроме полей «Лист» и «Код работы»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8500F2-6886-4B5F-A3F5-25DC21E58A9A}"/>
              </a:ext>
            </a:extLst>
          </p:cNvPr>
          <p:cNvSpPr txBox="1"/>
          <p:nvPr/>
        </p:nvSpPr>
        <p:spPr>
          <a:xfrm>
            <a:off x="8765994" y="2761980"/>
            <a:ext cx="3196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Заполняются участником: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Код региона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Код предмета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Наименование предмета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Номер варианта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D41F7A-6EF4-4EA8-8DCC-939C045B739A}"/>
              </a:ext>
            </a:extLst>
          </p:cNvPr>
          <p:cNvSpPr txBox="1"/>
          <p:nvPr/>
        </p:nvSpPr>
        <p:spPr>
          <a:xfrm>
            <a:off x="8806790" y="4596524"/>
            <a:ext cx="319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Заполняются организатором: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Лист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Код работы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3F2219-9B32-4AA5-8056-3D6A7A6ACD4A}"/>
              </a:ext>
            </a:extLst>
          </p:cNvPr>
          <p:cNvSpPr txBox="1"/>
          <p:nvPr/>
        </p:nvSpPr>
        <p:spPr>
          <a:xfrm>
            <a:off x="3974066" y="4808497"/>
            <a:ext cx="3135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Код работы Бланка ответов вносится в ДБО в поле «Код работы»</a:t>
            </a:r>
          </a:p>
        </p:txBody>
      </p:sp>
    </p:spTree>
    <p:extLst>
      <p:ext uri="{BB962C8B-B14F-4D97-AF65-F5344CB8AC3E}">
        <p14:creationId xmlns:p14="http://schemas.microsoft.com/office/powerpoint/2010/main" val="425220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793892" y="2079238"/>
            <a:ext cx="6861517" cy="43466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50797" indent="0">
              <a:spcAft>
                <a:spcPts val="800"/>
              </a:spcAft>
              <a:buClr>
                <a:schemeClr val="bg1"/>
              </a:buClr>
              <a:buNone/>
            </a:pPr>
            <a:r>
              <a:rPr lang="ru-RU" sz="2933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933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933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933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933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0797" indent="0">
              <a:spcAft>
                <a:spcPts val="800"/>
              </a:spcAft>
              <a:buClr>
                <a:schemeClr val="bg1"/>
              </a:buClr>
              <a:buNone/>
            </a:pPr>
            <a:r>
              <a:rPr lang="en-US" sz="2933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933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933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50797" indent="0">
              <a:spcAft>
                <a:spcPts val="800"/>
              </a:spcAft>
              <a:buClr>
                <a:schemeClr val="bg1"/>
              </a:buClr>
              <a:buNone/>
            </a:pPr>
            <a:r>
              <a:rPr lang="ru-RU" sz="2933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933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2933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0797" indent="0">
              <a:spcAft>
                <a:spcPts val="800"/>
              </a:spcAft>
              <a:buClr>
                <a:schemeClr val="bg1"/>
              </a:buClr>
              <a:buNone/>
            </a:pPr>
            <a:r>
              <a:rPr lang="ru-RU" sz="2933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+7(999)259-90-00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0797" indent="0">
              <a:spcAft>
                <a:spcPts val="800"/>
              </a:spcAft>
              <a:buClr>
                <a:schemeClr val="bg1"/>
              </a:buClr>
              <a:buNone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0797" indent="0">
              <a:buNone/>
            </a:pPr>
            <a:r>
              <a:rPr lang="ru-RU" sz="2933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50797" indent="0">
              <a:buNone/>
            </a:pPr>
            <a:r>
              <a:rPr lang="ru-RU" sz="2667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667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667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933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oogle Shape;411;p39"/>
          <p:cNvGrpSpPr/>
          <p:nvPr/>
        </p:nvGrpSpPr>
        <p:grpSpPr>
          <a:xfrm>
            <a:off x="2224391" y="3451613"/>
            <a:ext cx="441628" cy="237892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191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191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2276677" y="2727203"/>
            <a:ext cx="400356" cy="379055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191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70" y="4025853"/>
            <a:ext cx="374719" cy="336940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339" y="5163701"/>
            <a:ext cx="531355" cy="531355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51" y="410811"/>
            <a:ext cx="4296637" cy="242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63720" y="620967"/>
            <a:ext cx="4883238" cy="82224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бланков ЕГЭ 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3286" y="1461051"/>
            <a:ext cx="320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(раздел «Говорение)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2685" y="1510114"/>
            <a:ext cx="42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 (КЕГЭ)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93" y="2575451"/>
            <a:ext cx="4386585" cy="5557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484" y="2575452"/>
            <a:ext cx="4528121" cy="55578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437" y="2674242"/>
            <a:ext cx="1738592" cy="1547022"/>
          </a:xfrm>
          <a:prstGeom prst="rect">
            <a:avLst/>
          </a:prstGeom>
        </p:spPr>
      </p:pic>
      <p:pic>
        <p:nvPicPr>
          <p:cNvPr id="14" name="Рисунок 13" descr="C:\Users\николай\Desktop\700-nw.jpg"/>
          <p:cNvPicPr>
            <a:picLocks noGrp="1"/>
          </p:cNvPicPr>
          <p:nvPr>
            <p:ph type="pic" sz="quarter" idx="16"/>
          </p:nvPr>
        </p:nvPicPr>
        <p:blipFill>
          <a:blip r:embed="rId3"/>
          <a:srcRect l="38" r="38"/>
          <a:stretch>
            <a:fillRect/>
          </a:stretch>
        </p:blipFill>
        <p:spPr bwMode="auto">
          <a:xfrm rot="5400000">
            <a:off x="6249890" y="4601056"/>
            <a:ext cx="1547021" cy="190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>
          <a:xfrm>
            <a:off x="7146758" y="141534"/>
            <a:ext cx="4843457" cy="73169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 </a:t>
            </a:r>
            <a:r>
              <a:rPr lang="ru-RU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Нельзя использовать для заполнения бланков: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8145633" y="1280058"/>
            <a:ext cx="3977648" cy="921066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цветные ручки вместо черной;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9"/>
          </p:nvPr>
        </p:nvSpPr>
        <p:spPr>
          <a:xfrm>
            <a:off x="8168713" y="2766967"/>
            <a:ext cx="3742550" cy="731694"/>
          </a:xfrm>
        </p:spPr>
        <p:txBody>
          <a:bodyPr>
            <a:normAutofit fontScale="47500" lnSpcReduction="20000"/>
          </a:bodyPr>
          <a:lstStyle/>
          <a:p>
            <a:r>
              <a:rPr lang="ru-RU" sz="96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карандаши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0"/>
          </p:nvPr>
        </p:nvSpPr>
        <p:spPr>
          <a:xfrm>
            <a:off x="7884418" y="3871787"/>
            <a:ext cx="4307582" cy="2017241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средства для исправления внесенной в бланки информации («корректор», «ластик» и др.).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50277" y="0"/>
            <a:ext cx="4223302" cy="71755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FFC000"/>
                </a:solidFill>
                <a:latin typeface="Bookman Old Style" panose="02050604050505020204" pitchFamily="18" charset="0"/>
              </a:rPr>
              <a:t>Запрещается: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175895" y="772795"/>
            <a:ext cx="5898515" cy="2840355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110000"/>
              </a:lnSpc>
            </a:pPr>
            <a:r>
              <a:rPr lang="ru-RU" sz="7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!!! </a:t>
            </a:r>
            <a:r>
              <a:rPr lang="ru-RU" sz="9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Делать в полях бланков ЕГЭ, вне полей бланков или в полях, заполненных типографским способом, какие-либо записи и пометки, не относящиеся к содержанию полей бланков</a:t>
            </a:r>
            <a:r>
              <a:rPr lang="ru-RU" sz="7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287739" y="3792129"/>
            <a:ext cx="5179159" cy="2560899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!!!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На Бланках ответов № 1 и № 2, а также на Дополнительном бланке ответов № 2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не должно быть пометок, содержащих информацию о личности участника ЕГЭ.</a:t>
            </a:r>
          </a:p>
          <a:p>
            <a:endParaRPr lang="ru-RU" dirty="0"/>
          </a:p>
        </p:txBody>
      </p:sp>
      <p:pic>
        <p:nvPicPr>
          <p:cNvPr id="13" name="Рисунок 12" descr="C:\Users\николай\Desktop\54d8c0092b1cd1f47f5d854f187334a0.jpg"/>
          <p:cNvPicPr>
            <a:picLocks noGrp="1"/>
          </p:cNvPicPr>
          <p:nvPr>
            <p:ph type="pic" sz="quarter" idx="1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672" y="1043276"/>
            <a:ext cx="1674604" cy="159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николай\Desktop\27ec02fdbb9de6d3dbb8d214761a7c66.jpg"/>
          <p:cNvPicPr/>
          <p:nvPr/>
        </p:nvPicPr>
        <p:blipFill>
          <a:blip r:embed="rId5"/>
          <a:srcRect t="22150" r="11742" b="27361"/>
          <a:stretch>
            <a:fillRect/>
          </a:stretch>
        </p:blipFill>
        <p:spPr bwMode="auto">
          <a:xfrm>
            <a:off x="9305094" y="5436309"/>
            <a:ext cx="1658726" cy="135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нак запрета 19"/>
          <p:cNvSpPr/>
          <p:nvPr/>
        </p:nvSpPr>
        <p:spPr>
          <a:xfrm>
            <a:off x="6429672" y="918467"/>
            <a:ext cx="1641357" cy="1593461"/>
          </a:xfrm>
          <a:prstGeom prst="noSmoking">
            <a:avLst>
              <a:gd name="adj" fmla="val 1716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Знак запрета 19"/>
          <p:cNvSpPr/>
          <p:nvPr/>
        </p:nvSpPr>
        <p:spPr>
          <a:xfrm>
            <a:off x="6329580" y="2627803"/>
            <a:ext cx="1641357" cy="1593461"/>
          </a:xfrm>
          <a:prstGeom prst="noSmoking">
            <a:avLst>
              <a:gd name="adj" fmla="val 1716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Знак запрета 19"/>
          <p:cNvSpPr/>
          <p:nvPr/>
        </p:nvSpPr>
        <p:spPr>
          <a:xfrm>
            <a:off x="6188068" y="4754604"/>
            <a:ext cx="1641357" cy="1593461"/>
          </a:xfrm>
          <a:prstGeom prst="noSmoking">
            <a:avLst>
              <a:gd name="adj" fmla="val 1716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Знак запрета 19"/>
          <p:cNvSpPr/>
          <p:nvPr/>
        </p:nvSpPr>
        <p:spPr>
          <a:xfrm>
            <a:off x="9304365" y="5316212"/>
            <a:ext cx="1641357" cy="1593461"/>
          </a:xfrm>
          <a:prstGeom prst="noSmoking">
            <a:avLst>
              <a:gd name="adj" fmla="val 1716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73" y="357244"/>
            <a:ext cx="5334000" cy="725679"/>
          </a:xfrm>
        </p:spPr>
        <p:txBody>
          <a:bodyPr/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Бланк регистрации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64431" y="1759088"/>
            <a:ext cx="5502442" cy="493047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Все бланки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заполняются </a:t>
            </a: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гелевой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 или капиллярной ручкой с чернилами черного цвета</a:t>
            </a:r>
          </a:p>
          <a:p>
            <a:pPr>
              <a:buFont typeface="Wingdings" panose="05000000000000000000" pitchFamily="2" charset="2"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Каждое поле в бланках заполняется,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начиная с первой позиции.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790" y="195168"/>
            <a:ext cx="4888832" cy="64676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308617" y="3755939"/>
            <a:ext cx="4227234" cy="3074498"/>
          </a:xfrm>
          <a:solidFill>
            <a:srgbClr val="FFC000">
              <a:alpha val="40000"/>
            </a:srgbClr>
          </a:solidFill>
        </p:spPr>
        <p:txBody>
          <a:bodyPr/>
          <a:lstStyle/>
          <a:p>
            <a:pPr marL="50800">
              <a:spcBef>
                <a:spcPts val="600"/>
              </a:spcBef>
            </a:pPr>
            <a:r>
              <a:rPr lang="ru-RU" sz="20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заполняются автоматически:</a:t>
            </a:r>
          </a:p>
          <a:p>
            <a:pPr marL="3937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региона», «Код ППЭ» (кроме ЭМ на бумажных носителях)</a:t>
            </a:r>
          </a:p>
          <a:p>
            <a:pPr marL="3937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</a:t>
            </a:r>
          </a:p>
          <a:p>
            <a:pPr marL="3937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</a:t>
            </a:r>
          </a:p>
          <a:p>
            <a:pPr marL="3937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</a:t>
            </a:r>
            <a:endParaRPr lang="ru-RU" sz="24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4"/>
          </p:nvPr>
        </p:nvSpPr>
        <p:spPr>
          <a:xfrm>
            <a:off x="4774156" y="3721768"/>
            <a:ext cx="4069055" cy="2925459"/>
          </a:xfrm>
          <a:solidFill>
            <a:srgbClr val="92D050">
              <a:alpha val="38000"/>
            </a:srgbClr>
          </a:solidFill>
        </p:spPr>
        <p:txBody>
          <a:bodyPr/>
          <a:lstStyle/>
          <a:p>
            <a:pPr marL="336550" lvl="4" indent="-285750">
              <a:buFont typeface="Courier New" panose="02070309020205020404" pitchFamily="49" charset="0"/>
              <a:buChar char="o"/>
            </a:pP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50800" lvl="4" indent="0" algn="ctr">
              <a:buNone/>
            </a:pPr>
            <a:r>
              <a:rPr lang="ru-RU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участником самостоятельно:</a:t>
            </a:r>
          </a:p>
          <a:p>
            <a:pPr marL="393700" lvl="4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393700" lvl="4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393700" lvl="4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6"/>
          </p:nvPr>
        </p:nvSpPr>
        <p:spPr>
          <a:xfrm>
            <a:off x="9105094" y="3758025"/>
            <a:ext cx="2878359" cy="2889202"/>
          </a:xfrm>
          <a:solidFill>
            <a:srgbClr val="FF0000">
              <a:alpha val="32000"/>
            </a:srgbClr>
          </a:solidFill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ru-RU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90" y="647270"/>
            <a:ext cx="10438488" cy="307449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22234" y="1588169"/>
            <a:ext cx="667631" cy="718984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93134" y="2460226"/>
            <a:ext cx="667631" cy="718984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57610" y="2460226"/>
            <a:ext cx="912273" cy="718984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91726" y="2450774"/>
            <a:ext cx="1986459" cy="718984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794491" y="1588169"/>
            <a:ext cx="1183694" cy="718984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68354" y="1567652"/>
            <a:ext cx="1660358" cy="718984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94934" y="1588169"/>
            <a:ext cx="875739" cy="718984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112487" y="1598709"/>
            <a:ext cx="1183694" cy="718984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78895" y="2510211"/>
            <a:ext cx="1017286" cy="718984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5690" y="-14942"/>
            <a:ext cx="912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Верхняя часть бланка регистрации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6797842" y="4074604"/>
            <a:ext cx="4969042" cy="2253961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3200" b="1" dirty="0">
                <a:latin typeface="Century Gothic" panose="020B0502020202020204" pitchFamily="34" charset="0"/>
              </a:rPr>
              <a:t>Все буквы </a:t>
            </a:r>
            <a:r>
              <a:rPr lang="ru-RU" sz="3200" b="1" u="sng" dirty="0">
                <a:latin typeface="Century Gothic" panose="020B0502020202020204" pitchFamily="34" charset="0"/>
              </a:rPr>
              <a:t>печатные заглавные  </a:t>
            </a:r>
            <a:r>
              <a:rPr lang="ru-RU" sz="3200" b="1" dirty="0">
                <a:latin typeface="Century Gothic" panose="020B0502020202020204" pitchFamily="34" charset="0"/>
              </a:rPr>
              <a:t>(в соответствии с образцом написания символов)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0842" y="3898622"/>
            <a:ext cx="6284495" cy="2597994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dirty="0">
                <a:latin typeface="Century Gothic" panose="020B0502020202020204" pitchFamily="34" charset="0"/>
              </a:rPr>
              <a:t>Поля средней части бланка регистрации, </a:t>
            </a:r>
            <a:r>
              <a:rPr lang="ru-RU" sz="3200" u="sng" dirty="0">
                <a:latin typeface="Century Gothic" panose="020B0502020202020204" pitchFamily="34" charset="0"/>
              </a:rPr>
              <a:t>заполняются участником </a:t>
            </a:r>
            <a:r>
              <a:rPr lang="ru-RU" sz="3200" b="1" u="sng" dirty="0">
                <a:latin typeface="Century Gothic" panose="020B0502020202020204" pitchFamily="34" charset="0"/>
              </a:rPr>
              <a:t>самостоятельно</a:t>
            </a:r>
            <a:r>
              <a:rPr lang="ru-RU" sz="3200" b="1" dirty="0">
                <a:latin typeface="Century Gothic" panose="020B0502020202020204" pitchFamily="34" charset="0"/>
              </a:rPr>
              <a:t>, в строгом соответствии с паспортом.</a:t>
            </a:r>
            <a:endParaRPr lang="ru-RU" sz="3200" dirty="0"/>
          </a:p>
        </p:txBody>
      </p:sp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628"/>
            <a:ext cx="11369842" cy="2817164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23627"/>
            <a:ext cx="6797842" cy="802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Средняя часть бланка регистрации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0195" y="1255572"/>
            <a:ext cx="210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  В  А  Н  О  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0195" y="1708516"/>
            <a:ext cx="141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  В  А  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0195" y="2229029"/>
            <a:ext cx="264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  В  А  Н  О  В  И  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5388" y="2929917"/>
            <a:ext cx="141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1   2  3  4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4013" y="2924129"/>
            <a:ext cx="195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5   6  7  8  9   0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7206916" cy="1061117"/>
          </a:xfrm>
          <a:solidFill>
            <a:schemeClr val="accent2">
              <a:lumMod val="90000"/>
              <a:lumOff val="10000"/>
            </a:schemeClr>
          </a:solidFill>
        </p:spPr>
        <p:txBody>
          <a:bodyPr>
            <a:normAutofit/>
          </a:bodyPr>
          <a:lstStyle/>
          <a:p>
            <a:r>
              <a:rPr lang="ru-RU" sz="3200" b="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Способы исправления ошибок при заполнении Бланка регистрации</a:t>
            </a:r>
            <a:endParaRPr lang="ru-RU" sz="3200" b="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9"/>
          </p:nvPr>
        </p:nvSpPr>
        <p:spPr>
          <a:xfrm>
            <a:off x="249792" y="4027830"/>
            <a:ext cx="6259291" cy="2481254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71755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Зачеркивание </a:t>
            </a:r>
            <a:r>
              <a:rPr lang="ru-RU" sz="320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написанных символов (цифр, букв) и </a:t>
            </a:r>
            <a:r>
              <a:rPr lang="ru-RU" sz="32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свободных клеточек </a:t>
            </a:r>
            <a:r>
              <a:rPr lang="ru-RU" sz="320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новыми символами (цифрами, буквами)</a:t>
            </a:r>
            <a:endParaRPr lang="ru-RU" sz="32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0"/>
          </p:nvPr>
        </p:nvSpPr>
        <p:spPr>
          <a:xfrm>
            <a:off x="6713620" y="4027830"/>
            <a:ext cx="5228587" cy="2481254"/>
          </a:xfrm>
          <a:solidFill>
            <a:srgbClr val="FF9999"/>
          </a:solidFill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</a:t>
            </a:r>
            <a:r>
              <a:rPr lang="ru-RU" sz="3200" u="sng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ru-RU" sz="320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символов (цифр, букв) </a:t>
            </a:r>
            <a:r>
              <a:rPr lang="ru-RU" sz="32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жирным шрифтом </a:t>
            </a:r>
            <a:r>
              <a:rPr lang="ru-RU" sz="320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ранее написанных символов (цифр, букв);</a:t>
            </a:r>
            <a:endParaRPr lang="ru-RU" sz="32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116"/>
            <a:ext cx="11562347" cy="2644609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80195" y="1420402"/>
            <a:ext cx="210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  В  А  Н  О  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80195" y="1900896"/>
            <a:ext cx="141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  В  А  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0195" y="2381390"/>
            <a:ext cx="264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  В  А  Н  О  В  И 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1835" y="2381390"/>
            <a:ext cx="264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  Е  Т  Р   О  В  И  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81298" y="3043557"/>
            <a:ext cx="13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8   5  2  0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9386" y="3025935"/>
            <a:ext cx="13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4  6   5  0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2801" y="3050575"/>
            <a:ext cx="20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9   5  8  1   2  6</a:t>
            </a:r>
          </a:p>
        </p:txBody>
      </p:sp>
      <p:cxnSp>
        <p:nvCxnSpPr>
          <p:cNvPr id="22" name="Прямая соединительная линия 21"/>
          <p:cNvCxnSpPr>
            <a:endCxn id="17" idx="3"/>
          </p:cNvCxnSpPr>
          <p:nvPr/>
        </p:nvCxnSpPr>
        <p:spPr>
          <a:xfrm>
            <a:off x="1570192" y="2612222"/>
            <a:ext cx="2652893" cy="1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833438" y="3256767"/>
            <a:ext cx="1389647" cy="24641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00375" y="3032504"/>
            <a:ext cx="53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34197" y="30259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50081" y="2411719"/>
            <a:ext cx="5674644" cy="461665"/>
          </a:xfrm>
          <a:prstGeom prst="rect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719138" y="3044613"/>
            <a:ext cx="3062036" cy="461665"/>
          </a:xfrm>
          <a:prstGeom prst="rect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600375" y="3009264"/>
            <a:ext cx="368542" cy="52322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561683" y="3007477"/>
            <a:ext cx="368542" cy="52322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4331019" y="143289"/>
            <a:ext cx="3686025" cy="1101900"/>
          </a:xfrm>
        </p:spPr>
        <p:txBody>
          <a:bodyPr>
            <a:normAutofit/>
          </a:bodyPr>
          <a:lstStyle/>
          <a:p>
            <a:r>
              <a:rPr lang="ru-RU" sz="2400" dirty="0"/>
              <a:t>… по предмету </a:t>
            </a:r>
            <a:r>
              <a:rPr lang="ru-RU" sz="2400" u="sng" dirty="0"/>
              <a:t>Иностранный язык (устная часть)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319001" y="131257"/>
            <a:ext cx="3658010" cy="1101901"/>
          </a:xfrm>
        </p:spPr>
        <p:txBody>
          <a:bodyPr>
            <a:normAutofit/>
          </a:bodyPr>
          <a:lstStyle/>
          <a:p>
            <a:r>
              <a:rPr lang="ru-RU" sz="2400" dirty="0"/>
              <a:t>… по предмету </a:t>
            </a:r>
            <a:r>
              <a:rPr lang="ru-RU" sz="2400" u="sng" dirty="0"/>
              <a:t>Информатика и ИКТ (КЕГЭ)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8269470" y="5724128"/>
            <a:ext cx="3794599" cy="1001525"/>
          </a:xfrm>
          <a:solidFill>
            <a:srgbClr val="FFCCCC"/>
          </a:solidFill>
        </p:spPr>
        <p:txBody>
          <a:bodyPr>
            <a:normAutofit fontScale="85000" lnSpcReduction="20000"/>
          </a:bodyPr>
          <a:lstStyle/>
          <a:p>
            <a:pPr marL="179705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ответственного организатора о соответствии контрольной суммы на станции КЕГЭ и бланке регистрации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6842" y="1"/>
            <a:ext cx="3686159" cy="152187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Краткая инструкция по порядку проведения ЕГЭ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</a:rPr>
              <a:t>по всем предметам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2"/>
          <a:srcRect l="1399" t="41760" r="1062" b="16242"/>
          <a:stretch>
            <a:fillRect/>
          </a:stretch>
        </p:blipFill>
        <p:spPr>
          <a:xfrm>
            <a:off x="11042" y="3856075"/>
            <a:ext cx="417495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F:\Инструктаж 27.02 ВТМ\МР ЕГЭ 2024\2024-02-26_19-48-08.png"/>
          <p:cNvPicPr>
            <a:picLocks noChangeAspect="1" noChangeArrowheads="1"/>
          </p:cNvPicPr>
          <p:nvPr/>
        </p:nvPicPr>
        <p:blipFill>
          <a:blip r:embed="rId3"/>
          <a:srcRect b="11006"/>
          <a:stretch>
            <a:fillRect/>
          </a:stretch>
        </p:blipFill>
        <p:spPr bwMode="auto">
          <a:xfrm>
            <a:off x="4177012" y="1341515"/>
            <a:ext cx="3994037" cy="3001925"/>
          </a:xfrm>
          <a:prstGeom prst="rect">
            <a:avLst/>
          </a:prstGeom>
          <a:noFill/>
        </p:spPr>
      </p:pic>
      <p:pic>
        <p:nvPicPr>
          <p:cNvPr id="9" name="Picture 2" descr="F:\Инструктаж 27.02 ВТМ\МР ЕГЭ 2024\2024-02-26_19-48-27.png"/>
          <p:cNvPicPr>
            <a:picLocks noChangeAspect="1" noChangeArrowheads="1"/>
          </p:cNvPicPr>
          <p:nvPr/>
        </p:nvPicPr>
        <p:blipFill>
          <a:blip r:embed="rId4"/>
          <a:srcRect b="7556"/>
          <a:stretch>
            <a:fillRect/>
          </a:stretch>
        </p:blipFill>
        <p:spPr bwMode="auto">
          <a:xfrm>
            <a:off x="8171049" y="2721298"/>
            <a:ext cx="3981829" cy="28794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2307" y="1499551"/>
            <a:ext cx="3932427" cy="2308324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altLang="ru-RU" sz="18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После окончания заполнения бланка регистрации, ознакомления и выполнения всех пунктов краткой инструкции </a:t>
            </a:r>
            <a:r>
              <a:rPr lang="ru-RU" altLang="ru-RU" sz="1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участник ЕГЭ ставит свою подпись </a:t>
            </a:r>
            <a:r>
              <a:rPr lang="ru-RU" altLang="ru-RU" sz="18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7263" y="6328611"/>
            <a:ext cx="1105738" cy="397042"/>
          </a:xfrm>
          <a:prstGeom prst="rect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57737" y="3797849"/>
            <a:ext cx="1105738" cy="397042"/>
          </a:xfrm>
          <a:prstGeom prst="rect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73798" y="5066861"/>
            <a:ext cx="1105738" cy="397042"/>
          </a:xfrm>
          <a:prstGeom prst="rect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92966" y="4584218"/>
            <a:ext cx="39818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 случае если участник экзамена </a:t>
            </a:r>
            <a:r>
              <a:rPr lang="ru-RU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отказывается ставить личную подпись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 бланке регистрации, </a:t>
            </a:r>
            <a:r>
              <a:rPr lang="ru-RU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организатор в аудитории ставит свою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подпись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860409" y="4608115"/>
            <a:ext cx="1244253" cy="39704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355689" y="1411765"/>
            <a:ext cx="3584633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Контрольная сумма вносится участником ЕГЭ самостоятельно по окончании экзамена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75060" y="4608115"/>
            <a:ext cx="2148824" cy="397042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104</TotalTime>
  <Words>1382</Words>
  <Application>Microsoft Office PowerPoint</Application>
  <PresentationFormat>Широкоэкранный</PresentationFormat>
  <Paragraphs>187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Arial</vt:lpstr>
      <vt:lpstr>Arial Black</vt:lpstr>
      <vt:lpstr>Bookman Old Style</vt:lpstr>
      <vt:lpstr>Calibri</vt:lpstr>
      <vt:lpstr>Calibri Light</vt:lpstr>
      <vt:lpstr>Century Gothic</vt:lpstr>
      <vt:lpstr>Constantia</vt:lpstr>
      <vt:lpstr>Corbel</vt:lpstr>
      <vt:lpstr>Courier New</vt:lpstr>
      <vt:lpstr>Helvetica Light</vt:lpstr>
      <vt:lpstr>Raleway</vt:lpstr>
      <vt:lpstr>Times New Roman</vt:lpstr>
      <vt:lpstr>Wingdings</vt:lpstr>
      <vt:lpstr>Тема Office</vt:lpstr>
      <vt:lpstr>Правила заполнения бланков ЕГЭ и ГВЭ в 2025 году</vt:lpstr>
      <vt:lpstr>Презентация PowerPoint</vt:lpstr>
      <vt:lpstr>Комплект бланков ЕГЭ  </vt:lpstr>
      <vt:lpstr>Запрещается:</vt:lpstr>
      <vt:lpstr>Бланк регистрации</vt:lpstr>
      <vt:lpstr>Презентация PowerPoint</vt:lpstr>
      <vt:lpstr>Поля средней части бланка регистрации, заполняются участником самостоятельно, в строгом соответствии с паспортом.</vt:lpstr>
      <vt:lpstr>Способы исправления ошибок при заполнении Бланка регистрации</vt:lpstr>
      <vt:lpstr>Краткая инструкция по порядку проведения ЕГЭ по всем предметам</vt:lpstr>
      <vt:lpstr>В случае удаления участника ЕГЭ отметка организатора в аудитории заверяется подписью организатора в специально отведенном для этого поле </vt:lpstr>
      <vt:lpstr>В случае досрочного завершения экзамена участником ЕГЭ отметка организатора в аудитории заверяется подписью организатора в специально отведенном для этого поле </vt:lpstr>
      <vt:lpstr>Поле остаётся пустым!!! если не были зафиксированы случаи удаления участника с экзамена или досрочного его завершения</vt:lpstr>
      <vt:lpstr>Презентация PowerPoint</vt:lpstr>
      <vt:lpstr>Презентация PowerPoint</vt:lpstr>
      <vt:lpstr>Презентация PowerPoint</vt:lpstr>
      <vt:lpstr> Поля обязательные для заполнения  ответственным организатором в аудитории !!!</vt:lpstr>
      <vt:lpstr>Бланк ответов № 2</vt:lpstr>
      <vt:lpstr>Если бланк ответов № 2 (лист1 и лист 2) содержит незаполненные области (за исключением регистрационных полей), то организаторы погашают их следующим образом:  «Z».</vt:lpstr>
      <vt:lpstr>Знак «Z» ставится только после окончания всех развернутых ответов</vt:lpstr>
      <vt:lpstr>Дополнительный бланк ответов №2</vt:lpstr>
      <vt:lpstr>Презентация PowerPoint</vt:lpstr>
      <vt:lpstr>Презентация PowerPoint</vt:lpstr>
      <vt:lpstr>Презентация PowerPoint</vt:lpstr>
      <vt:lpstr>Индивидуальный комплект ЭМ ГВЭ</vt:lpstr>
      <vt:lpstr>Презентация PowerPoint</vt:lpstr>
      <vt:lpstr>Презентация PowerPoint</vt:lpstr>
      <vt:lpstr>Бланк ответов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заполнения бланков ЕГЭ и ГВЭ в 2025 году</dc:title>
  <dc:creator>1</dc:creator>
  <cp:lastModifiedBy>1</cp:lastModifiedBy>
  <cp:revision>70</cp:revision>
  <dcterms:created xsi:type="dcterms:W3CDTF">2025-05-13T14:18:00Z</dcterms:created>
  <dcterms:modified xsi:type="dcterms:W3CDTF">2025-05-15T07:20:07Z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30C1DDAD58CB4EAFBDEB8DC66620B32F_12</vt:lpwstr>
  </property>
  <property fmtid="{D5CDD505-2E9C-101B-9397-08002B2CF9AE}" pid="3" name="KSOProductBuildVer">
    <vt:lpwstr>1049-12.2.0.20796</vt:lpwstr>
  </property>
</Properties>
</file>