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presentation.xml" ContentType="application/vnd.openxmlformats-officedocument.presentationml.presentation.main+xml"/>
  <Override PartName="/ppt/notesSlides/_rels/notesSlide3.xml.rels" ContentType="application/vnd.openxmlformats-package.relationships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.xml.rels" ContentType="application/vnd.openxmlformats-package.relationships+xml"/>
  <Override PartName="/ppt/slideLayouts/slideLayout1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3.xml" ContentType="application/vnd.openxmlformats-officedocument.presentationml.slide+xml"/>
  <Override PartName="/ppt/slides/slide4.xml" ContentType="application/vnd.openxmlformats-officedocument.presentationml.slide+xml"/>
  <Override PartName="/ppt/slides/slide12.xml" ContentType="application/vnd.openxmlformats-officedocument.presentationml.slide+xml"/>
  <Override PartName="/ppt/slides/slide3.xml" ContentType="application/vnd.openxmlformats-officedocument.presentationml.slide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13.xml.rels" ContentType="application/vnd.openxmlformats-package.relationships+xml"/>
  <Override PartName="/ppt/slides/_rels/slide1.xml.rels" ContentType="application/vnd.openxmlformats-package.relationships+xml"/>
  <Override PartName="/ppt/slides/_rels/slide4.xml.rels" ContentType="application/vnd.openxmlformats-package.relationships+xml"/>
  <Override PartName="/ppt/slides/_rels/slide12.xml.rels" ContentType="application/vnd.openxmlformats-package.relationships+xml"/>
  <Override PartName="/ppt/slides/_rels/slide3.xml.rels" ContentType="application/vnd.openxmlformats-package.relationships+xml"/>
  <Override PartName="/ppt/slides/_rels/slide11.xml.rels" ContentType="application/vnd.openxmlformats-package.relationships+xml"/>
  <Override PartName="/ppt/slides/_rels/slide2.xml.rels" ContentType="application/vnd.openxmlformats-package.relationships+xml"/>
  <Override PartName="/ppt/slides/_rels/slide10.xml.rels" ContentType="application/vnd.openxmlformats-package.relationships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x="9144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0">
              <a:buNone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Для правки формата примечаний щёлкните мышью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&lt;верхний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dt" idx="7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0" name="PlaceHolder 5"/>
          <p:cNvSpPr>
            <a:spLocks noGrp="1"/>
          </p:cNvSpPr>
          <p:nvPr>
            <p:ph type="ftr" idx="8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1" name="PlaceHolder 6"/>
          <p:cNvSpPr>
            <a:spLocks noGrp="1"/>
          </p:cNvSpPr>
          <p:nvPr>
            <p:ph type="sldNum" idx="9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7A569CB7-080D-48C0-BFC2-8D4EB3E189FD}" type="slidenum"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&lt;номер&gt;</a:t>
            </a:fld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sldImg"/>
          </p:nvPr>
        </p:nvSpPr>
        <p:spPr>
          <a:xfrm>
            <a:off x="1371600" y="1143000"/>
            <a:ext cx="4113720" cy="3085200"/>
          </a:xfrm>
          <a:prstGeom prst="rect">
            <a:avLst/>
          </a:prstGeom>
          <a:ln w="0">
            <a:noFill/>
          </a:ln>
        </p:spPr>
      </p:sp>
      <p:sp>
        <p:nvSpPr>
          <p:cNvPr id="129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320" cy="359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0">
              <a:buNone/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laceHolder 3"/>
          <p:cNvSpPr>
            <a:spLocks noGrp="1"/>
          </p:cNvSpPr>
          <p:nvPr>
            <p:ph type="sldNum" idx="10"/>
          </p:nvPr>
        </p:nvSpPr>
        <p:spPr>
          <a:xfrm>
            <a:off x="3884760" y="8685360"/>
            <a:ext cx="2970720" cy="45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76053F2C-B0EA-4EB4-B563-08CDDF1FFF9C}" type="slidenum">
              <a:rPr b="0" lang="ru-RU" sz="1200" spc="-1" strike="noStrike">
                <a:solidFill>
                  <a:srgbClr val="000000"/>
                </a:solidFill>
                <a:latin typeface="Times New Roman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D0410DE-3154-4127-A128-0786D7E5B80B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8F4D89B-AD1D-4CDE-AD1C-3D67AAD2D474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EF5A986-C861-46D2-B23B-F8565443BE02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9FAF547-0245-4C32-9E7D-624F750283B0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7DD4EFEF-FA3E-4C67-901F-25B0E7DC37FA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51866186-2851-4454-8AA1-F3808500CD1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A3BC01F5-E59F-4DCC-9288-593787D90F51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1F96E093-B134-4594-9EB4-0F19E259AA4C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44C9A5DF-5EDE-4D69-8F42-E7554B1B53A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6FFA1636-06B1-420E-AEC8-F66FB246498B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A95624A7-8804-40E4-B9FC-4E1E2049E8D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31BBF41-98EA-4DE1-8FA8-A68E6CA46672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F0C77FB0-5CCE-40C0-A17A-9FF3936759C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AD80D053-D03C-455D-A436-A145517E80B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1266F67F-D632-4903-855D-EAFB5C1F7204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071ACE20-0402-4BFE-8D73-1C32D9341ED9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44BD4552-B548-4FD6-80E5-8E49A224F36C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DED2A5F-0972-4069-9148-22573CA67554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0626846-DB85-438B-9AF3-A2C39466E173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4BF85EB-25C9-4A2B-BDFE-BD5775734582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786CFAC-3F9C-44F5-87BE-371F28AEAFE0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A7C1652-F083-4CA4-A969-F2E03479B95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A0294F9-810F-477A-8F4D-7FD57978401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03DF21A-7132-4E5B-A973-B5D9A99534E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1.jpe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Полилиния 12" hidden="1"/>
          <p:cNvSpPr/>
          <p:nvPr/>
        </p:nvSpPr>
        <p:spPr>
          <a:xfrm>
            <a:off x="499320" y="5945040"/>
            <a:ext cx="4939560" cy="920160"/>
          </a:xfrm>
          <a:custGeom>
            <a:avLst/>
            <a:gdLst>
              <a:gd name="textAreaLeft" fmla="*/ 0 w 4939560"/>
              <a:gd name="textAreaRight" fmla="*/ 4940280 w 4939560"/>
              <a:gd name="textAreaTop" fmla="*/ 0 h 920160"/>
              <a:gd name="textAreaBottom" fmla="*/ 920880 h 920160"/>
            </a:gdLst>
            <a:ahLst/>
            <a:rect l="textAreaLeft" t="textAreaTop" r="textAreaRight" b="textAreaBottom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Lucida Sans Unicode"/>
              <a:ea typeface="DejaVu Sans"/>
            </a:endParaRPr>
          </a:p>
        </p:txBody>
      </p:sp>
      <p:sp>
        <p:nvSpPr>
          <p:cNvPr id="1" name="Полилиния 11" hidden="1"/>
          <p:cNvSpPr/>
          <p:nvPr/>
        </p:nvSpPr>
        <p:spPr>
          <a:xfrm>
            <a:off x="485640" y="5938920"/>
            <a:ext cx="3689280" cy="932400"/>
          </a:xfrm>
          <a:custGeom>
            <a:avLst/>
            <a:gdLst>
              <a:gd name="textAreaLeft" fmla="*/ 0 w 3689280"/>
              <a:gd name="textAreaRight" fmla="*/ 3690000 w 3689280"/>
              <a:gd name="textAreaTop" fmla="*/ 0 h 932400"/>
              <a:gd name="textAreaBottom" fmla="*/ 933120 h 932400"/>
            </a:gdLst>
            <a:ahLst/>
            <a:rect l="textAreaLeft" t="textAreaTop" r="textAreaRight" b="textAreaBottom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Lucida Sans Unicode"/>
              <a:ea typeface="DejaVu Sans"/>
            </a:endParaRPr>
          </a:p>
        </p:txBody>
      </p:sp>
      <p:sp>
        <p:nvSpPr>
          <p:cNvPr id="2" name="Прямоугольный треугольник 13" hidden="1"/>
          <p:cNvSpPr/>
          <p:nvPr/>
        </p:nvSpPr>
        <p:spPr>
          <a:xfrm>
            <a:off x="-6120" y="5791320"/>
            <a:ext cx="3401280" cy="1079640"/>
          </a:xfrm>
          <a:prstGeom prst="rtTriangle">
            <a:avLst/>
          </a:prstGeom>
          <a:blipFill rotWithShape="0">
            <a:blip r:embed="rId2">
              <a:alphaModFix amt="50000"/>
            </a:blip>
            <a:srcRect/>
            <a:tile tx="0" ty="0" sx="50000" sy="50000" algn="t"/>
          </a:blipFill>
          <a:ln w="12700">
            <a:noFill/>
          </a:ln>
          <a:effectLst>
            <a:outerShdw blurRad="50760" dir="5400000" dist="381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Lucida Sans Unicode"/>
              <a:ea typeface="DejaVu Sans"/>
            </a:endParaRPr>
          </a:p>
        </p:txBody>
      </p:sp>
      <p:cxnSp>
        <p:nvCxnSpPr>
          <p:cNvPr id="3" name="Прямая соединительная линия 14"/>
          <p:cNvCxnSpPr/>
          <p:nvPr/>
        </p:nvCxnSpPr>
        <p:spPr>
          <a:xfrm>
            <a:off x="-9000" y="5787720"/>
            <a:ext cx="3406320" cy="1085400"/>
          </a:xfrm>
          <a:prstGeom prst="straightConnector1">
            <a:avLst/>
          </a:prstGeom>
          <a:ln w="12065">
            <a:solidFill>
              <a:srgbClr val="196f85"/>
            </a:solidFill>
            <a:miter/>
          </a:ln>
        </p:spPr>
      </p:cxnSp>
      <p:sp>
        <p:nvSpPr>
          <p:cNvPr id="4" name="Прямоугольный треугольник 9"/>
          <p:cNvSpPr/>
          <p:nvPr/>
        </p:nvSpPr>
        <p:spPr>
          <a:xfrm>
            <a:off x="0" y="4664160"/>
            <a:ext cx="9150120" cy="360"/>
          </a:xfrm>
          <a:prstGeom prst="rtTriangle">
            <a:avLst/>
          </a:prstGeom>
          <a:gradFill rotWithShape="0">
            <a:gsLst>
              <a:gs pos="0">
                <a:srgbClr val="007795"/>
              </a:gs>
              <a:gs pos="100000">
                <a:srgbClr val="4bbade"/>
              </a:gs>
            </a:gsLst>
            <a:lin ang="3000000"/>
          </a:gradFill>
          <a:ln w="12700">
            <a:noFill/>
          </a:ln>
          <a:effectLst>
            <a:outerShdw blurRad="50760" dir="5400000" dist="381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-44640" bIns="-4464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Lucida Sans Unicode"/>
              <a:ea typeface="DejaVu Sans"/>
            </a:endParaRPr>
          </a:p>
        </p:txBody>
      </p:sp>
      <p:grpSp>
        <p:nvGrpSpPr>
          <p:cNvPr id="5" name="Группа 1"/>
          <p:cNvGrpSpPr/>
          <p:nvPr/>
        </p:nvGrpSpPr>
        <p:grpSpPr>
          <a:xfrm>
            <a:off x="-3600" y="4952880"/>
            <a:ext cx="9148320" cy="1911240"/>
            <a:chOff x="-3600" y="4952880"/>
            <a:chExt cx="9148320" cy="1911240"/>
          </a:xfrm>
        </p:grpSpPr>
        <p:sp>
          <p:nvSpPr>
            <p:cNvPr id="6" name="Полилиния 6"/>
            <p:cNvSpPr/>
            <p:nvPr/>
          </p:nvSpPr>
          <p:spPr>
            <a:xfrm>
              <a:off x="1687680" y="4952880"/>
              <a:ext cx="7455240" cy="487080"/>
            </a:xfrm>
            <a:custGeom>
              <a:avLst/>
              <a:gdLst>
                <a:gd name="textAreaLeft" fmla="*/ 0 w 7455240"/>
                <a:gd name="textAreaRight" fmla="*/ 7455960 w 7455240"/>
                <a:gd name="textAreaTop" fmla="*/ 0 h 487080"/>
                <a:gd name="textAreaBottom" fmla="*/ 487800 h 487080"/>
              </a:gdLst>
              <a:ahLst/>
              <a:rect l="textAreaLeft" t="textAreaTop" r="textAreaRight" b="textAreaBottom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Lucida Sans Unicode"/>
                <a:ea typeface="DejaVu Sans"/>
              </a:endParaRPr>
            </a:p>
          </p:txBody>
        </p:sp>
        <p:sp>
          <p:nvSpPr>
            <p:cNvPr id="7" name="Полилиния 7"/>
            <p:cNvSpPr/>
            <p:nvPr/>
          </p:nvSpPr>
          <p:spPr>
            <a:xfrm>
              <a:off x="35280" y="5237640"/>
              <a:ext cx="9107640" cy="787680"/>
            </a:xfrm>
            <a:custGeom>
              <a:avLst/>
              <a:gdLst>
                <a:gd name="textAreaLeft" fmla="*/ 0 w 9107640"/>
                <a:gd name="textAreaRight" fmla="*/ 9108360 w 9107640"/>
                <a:gd name="textAreaTop" fmla="*/ 0 h 787680"/>
                <a:gd name="textAreaBottom" fmla="*/ 788400 h 787680"/>
              </a:gdLst>
              <a:ahLst/>
              <a:rect l="textAreaLeft" t="textAreaTop" r="textAreaRight" b="textAreaBottom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Lucida Sans Unicode"/>
                <a:ea typeface="DejaVu Sans"/>
              </a:endParaRPr>
            </a:p>
          </p:txBody>
        </p:sp>
        <p:sp>
          <p:nvSpPr>
            <p:cNvPr id="8" name="Полилиния 10"/>
            <p:cNvSpPr/>
            <p:nvPr/>
          </p:nvSpPr>
          <p:spPr>
            <a:xfrm>
              <a:off x="0" y="5001120"/>
              <a:ext cx="9142920" cy="1863000"/>
            </a:xfrm>
            <a:custGeom>
              <a:avLst/>
              <a:gdLst>
                <a:gd name="textAreaLeft" fmla="*/ 0 w 9142920"/>
                <a:gd name="textAreaRight" fmla="*/ 9143640 w 9142920"/>
                <a:gd name="textAreaTop" fmla="*/ 0 h 1863000"/>
                <a:gd name="textAreaBottom" fmla="*/ 1863720 h 1863000"/>
              </a:gdLst>
              <a:ahLst/>
              <a:rect l="textAreaLeft" t="textAreaTop" r="textAreaRight" b="textAreaBottom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 rotWithShape="0">
              <a:blip r:embed="rId3">
                <a:alphaModFix amt="50000"/>
              </a:blip>
              <a:srcRect/>
              <a:tile tx="0" ty="0" sx="50000" sy="50000" algn="t"/>
            </a:blipFill>
            <a:ln w="12700">
              <a:noFill/>
            </a:ln>
            <a:effectLst>
              <a:outerShdw blurRad="50760" dir="5400000" dist="38160" rotWithShape="0">
                <a:srgbClr val="000000">
                  <a:alpha val="35000"/>
                </a:srgb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Lucida Sans Unicode"/>
                <a:ea typeface="DejaVu Sans"/>
              </a:endParaRPr>
            </a:p>
          </p:txBody>
        </p:sp>
        <p:cxnSp>
          <p:nvCxnSpPr>
            <p:cNvPr id="9" name="Прямая соединительная линия 11"/>
            <p:cNvCxnSpPr/>
            <p:nvPr/>
          </p:nvCxnSpPr>
          <p:spPr>
            <a:xfrm>
              <a:off x="-3600" y="4997520"/>
              <a:ext cx="9148680" cy="791280"/>
            </a:xfrm>
            <a:prstGeom prst="straightConnector1">
              <a:avLst/>
            </a:prstGeom>
            <a:ln w="12065">
              <a:solidFill>
                <a:srgbClr val="196f85"/>
              </a:solidFill>
              <a:miter/>
            </a:ln>
          </p:spPr>
        </p:cxnSp>
      </p:grpSp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4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ftr" idx="1"/>
          </p:nvPr>
        </p:nvSpPr>
        <p:spPr>
          <a:xfrm>
            <a:off x="4380120" y="6408000"/>
            <a:ext cx="2349720" cy="3639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 type="sldNum" idx="2"/>
          </p:nvPr>
        </p:nvSpPr>
        <p:spPr>
          <a:xfrm>
            <a:off x="8647200" y="6408000"/>
            <a:ext cx="364680" cy="3639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000" spc="-1" strike="noStrike">
                <a:solidFill>
                  <a:srgbClr val="ffffff"/>
                </a:solidFill>
                <a:latin typeface="Lucida Sans Unicode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61E1AE02-97FB-4D53-BF4E-D18354A644DF}" type="slidenum">
              <a:rPr b="0" lang="ru-RU" sz="1000" spc="-1" strike="noStrike">
                <a:solidFill>
                  <a:srgbClr val="ffffff"/>
                </a:solidFill>
                <a:latin typeface="Lucida Sans Unicode"/>
              </a:rPr>
              <a:t>&lt;номер&gt;</a:t>
            </a:fld>
            <a:endParaRPr b="0" lang="ru-RU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" name="PlaceHolder 5"/>
          <p:cNvSpPr>
            <a:spLocks noGrp="1"/>
          </p:cNvSpPr>
          <p:nvPr>
            <p:ph type="dt" idx="3"/>
          </p:nvPr>
        </p:nvSpPr>
        <p:spPr>
          <a:xfrm>
            <a:off x="6726960" y="6408000"/>
            <a:ext cx="191916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Полилиния 12"/>
          <p:cNvSpPr/>
          <p:nvPr/>
        </p:nvSpPr>
        <p:spPr>
          <a:xfrm>
            <a:off x="499320" y="5945040"/>
            <a:ext cx="4939560" cy="920160"/>
          </a:xfrm>
          <a:custGeom>
            <a:avLst/>
            <a:gdLst>
              <a:gd name="textAreaLeft" fmla="*/ 0 w 4939560"/>
              <a:gd name="textAreaRight" fmla="*/ 4940280 w 4939560"/>
              <a:gd name="textAreaTop" fmla="*/ 0 h 920160"/>
              <a:gd name="textAreaBottom" fmla="*/ 920880 h 920160"/>
            </a:gdLst>
            <a:ahLst/>
            <a:rect l="textAreaLeft" t="textAreaTop" r="textAreaRight" b="textAreaBottom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Lucida Sans Unicode"/>
              <a:ea typeface="DejaVu Sans"/>
            </a:endParaRPr>
          </a:p>
        </p:txBody>
      </p:sp>
      <p:sp>
        <p:nvSpPr>
          <p:cNvPr id="52" name="Полилиния 11"/>
          <p:cNvSpPr/>
          <p:nvPr/>
        </p:nvSpPr>
        <p:spPr>
          <a:xfrm>
            <a:off x="485640" y="5938920"/>
            <a:ext cx="3689280" cy="932400"/>
          </a:xfrm>
          <a:custGeom>
            <a:avLst/>
            <a:gdLst>
              <a:gd name="textAreaLeft" fmla="*/ 0 w 3689280"/>
              <a:gd name="textAreaRight" fmla="*/ 3690000 w 3689280"/>
              <a:gd name="textAreaTop" fmla="*/ 0 h 932400"/>
              <a:gd name="textAreaBottom" fmla="*/ 933120 h 932400"/>
            </a:gdLst>
            <a:ahLst/>
            <a:rect l="textAreaLeft" t="textAreaTop" r="textAreaRight" b="textAreaBottom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Lucida Sans Unicode"/>
              <a:ea typeface="DejaVu Sans"/>
            </a:endParaRPr>
          </a:p>
        </p:txBody>
      </p:sp>
      <p:sp>
        <p:nvSpPr>
          <p:cNvPr id="53" name="Прямоугольный треугольник 13"/>
          <p:cNvSpPr/>
          <p:nvPr/>
        </p:nvSpPr>
        <p:spPr>
          <a:xfrm>
            <a:off x="-6120" y="5791320"/>
            <a:ext cx="3401280" cy="1079640"/>
          </a:xfrm>
          <a:prstGeom prst="rtTriangle">
            <a:avLst/>
          </a:prstGeom>
          <a:blipFill rotWithShape="0">
            <a:blip r:embed="rId2">
              <a:alphaModFix amt="50000"/>
            </a:blip>
            <a:srcRect/>
            <a:tile tx="0" ty="0" sx="50000" sy="50000" algn="t"/>
          </a:blipFill>
          <a:ln w="12700">
            <a:noFill/>
          </a:ln>
          <a:effectLst>
            <a:outerShdw blurRad="50760" dir="5400000" dist="381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Lucida Sans Unicode"/>
              <a:ea typeface="DejaVu Sans"/>
            </a:endParaRPr>
          </a:p>
        </p:txBody>
      </p:sp>
      <p:cxnSp>
        <p:nvCxnSpPr>
          <p:cNvPr id="54" name="Прямая соединительная линия 14"/>
          <p:cNvCxnSpPr/>
          <p:nvPr/>
        </p:nvCxnSpPr>
        <p:spPr>
          <a:xfrm>
            <a:off x="-9000" y="5787720"/>
            <a:ext cx="3406320" cy="1085400"/>
          </a:xfrm>
          <a:prstGeom prst="straightConnector1">
            <a:avLst/>
          </a:prstGeom>
          <a:ln w="12065">
            <a:solidFill>
              <a:srgbClr val="196f85"/>
            </a:solidFill>
            <a:miter/>
          </a:ln>
        </p:spPr>
      </p:cxnSp>
      <p:sp>
        <p:nvSpPr>
          <p:cNvPr id="55" name="PlaceHolder 1"/>
          <p:cNvSpPr>
            <a:spLocks noGrp="1"/>
          </p:cNvSpPr>
          <p:nvPr>
            <p:ph type="ftr" idx="4"/>
          </p:nvPr>
        </p:nvSpPr>
        <p:spPr>
          <a:xfrm>
            <a:off x="4380120" y="6408000"/>
            <a:ext cx="2349720" cy="3639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sldNum" idx="5"/>
          </p:nvPr>
        </p:nvSpPr>
        <p:spPr>
          <a:xfrm>
            <a:off x="8647200" y="6408000"/>
            <a:ext cx="364680" cy="3639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000" spc="-1" strike="noStrike">
                <a:solidFill>
                  <a:srgbClr val="000000"/>
                </a:solidFill>
                <a:latin typeface="Lucida Sans Unicode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5415BDC5-1DEE-4731-B3EA-9EDE5F3B9361}" type="slidenum">
              <a:rPr b="0" lang="ru-RU" sz="1000" spc="-1" strike="noStrike">
                <a:solidFill>
                  <a:srgbClr val="000000"/>
                </a:solidFill>
                <a:latin typeface="Lucida Sans Unicode"/>
              </a:rPr>
              <a:t>&lt;номер&gt;</a:t>
            </a:fld>
            <a:endParaRPr b="0" lang="ru-RU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dt" idx="6"/>
          </p:nvPr>
        </p:nvSpPr>
        <p:spPr>
          <a:xfrm>
            <a:off x="6726960" y="6408000"/>
            <a:ext cx="191916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jpeg"/><Relationship Id="rId3" Type="http://schemas.openxmlformats.org/officeDocument/2006/relationships/image" Target="../media/image4.jpeg"/><Relationship Id="rId4" Type="http://schemas.openxmlformats.org/officeDocument/2006/relationships/image" Target="../media/image5.jpeg"/><Relationship Id="rId5" Type="http://schemas.openxmlformats.org/officeDocument/2006/relationships/slideLayout" Target="../slideLayouts/slideLayout13.xml"/><Relationship Id="rId6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971640" y="2421000"/>
            <a:ext cx="6950160" cy="2682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4800" spc="-1" strike="noStrike">
                <a:solidFill>
                  <a:srgbClr val="000000"/>
                </a:solidFill>
                <a:latin typeface="Lucida Sans Unicode"/>
              </a:rPr>
              <a:t>Итоговое сочинение (изложение)</a:t>
            </a:r>
            <a:endParaRPr b="0" lang="ru-RU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subTitle"/>
          </p:nvPr>
        </p:nvSpPr>
        <p:spPr>
          <a:xfrm>
            <a:off x="1259640" y="1556640"/>
            <a:ext cx="6478920" cy="1751400"/>
          </a:xfrm>
          <a:prstGeom prst="rect">
            <a:avLst/>
          </a:prstGeom>
          <a:noFill/>
          <a:ln w="0">
            <a:noFill/>
          </a:ln>
        </p:spPr>
        <p:txBody>
          <a:bodyPr lIns="45720" rIns="45720" tIns="45000" bIns="45000" anchor="t">
            <a:normAutofit/>
          </a:bodyPr>
          <a:p>
            <a:pPr indent="0" algn="r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ru-RU" sz="3200" spc="-1" strike="noStrike">
                <a:solidFill>
                  <a:srgbClr val="ff0000"/>
                </a:solidFill>
                <a:latin typeface="Lucida Sans Unicode"/>
              </a:rPr>
              <a:t>Инструкция для технического специалиста 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 fontScale="85000"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4100" spc="-1" strike="noStrike">
                <a:solidFill>
                  <a:srgbClr val="000000"/>
                </a:solidFill>
                <a:latin typeface="Lucida Sans Unicode"/>
              </a:rPr>
              <a:t>По окончании итогового сочинения(изложения)</a:t>
            </a:r>
            <a:endParaRPr b="0" lang="ru-RU" sz="4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/>
          </p:nvPr>
        </p:nvSpPr>
        <p:spPr>
          <a:xfrm>
            <a:off x="467640" y="1412640"/>
            <a:ext cx="8290080" cy="4754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365760" indent="-25596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ru-RU" sz="1600" spc="-1" strike="noStrike">
                <a:solidFill>
                  <a:srgbClr val="000000"/>
                </a:solidFill>
                <a:latin typeface="Times New Roman"/>
              </a:rPr>
              <a:t>Подготовить и произвести проверку работоспособности технических средств(ксерокс,</a:t>
            </a:r>
            <a:r>
              <a:rPr b="0" lang="en-US" sz="16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600" spc="-1" strike="noStrike">
                <a:solidFill>
                  <a:srgbClr val="000000"/>
                </a:solidFill>
                <a:latin typeface="Times New Roman"/>
              </a:rPr>
              <a:t>сканер,</a:t>
            </a:r>
            <a:r>
              <a:rPr b="0" lang="en-US" sz="16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600" spc="-1" strike="noStrike">
                <a:solidFill>
                  <a:srgbClr val="000000"/>
                </a:solidFill>
                <a:latin typeface="Times New Roman"/>
              </a:rPr>
              <a:t>ПК с интернетом), а также с установленными на него специализированными программами, позволяющими автоматически проверять тексты на наличие заимствований и др.(text.ru) для осуществления проверки и оценивания итогового сочинения (изложения) экспертами комиссии образовательной организации;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marL="365760" indent="-25596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ru-RU" sz="1600" spc="-1" strike="noStrike">
                <a:solidFill>
                  <a:srgbClr val="000000"/>
                </a:solidFill>
                <a:latin typeface="Times New Roman"/>
              </a:rPr>
              <a:t>принять у руководителя оригиналы бланков регистрации и бланков записи (дополнительных бланков записи) для осуществления их копирования;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marL="365760" indent="-25596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ru-RU" sz="1600" spc="-1" strike="noStrike">
                <a:solidFill>
                  <a:srgbClr val="000000"/>
                </a:solidFill>
                <a:latin typeface="Times New Roman"/>
              </a:rPr>
              <a:t>произвести копирование бланков регистрации и бланков записи (дополнительных бланков записи) для последующей проверки. Копирование бланков производится в одностороннем режиме. Копирование бланков регистрации и бланков записи производится последовательно, бланк регистрации и бланк записи, дополнительные бланки должны идти друг за другом. Копирование бланков регистрации и бланков записи должно производиться в хорошем качестве, все символы должны быть отпечатаны и читаемы для члена (эксперта) комиссии;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marL="365760" indent="-25596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ru-RU" sz="1600" spc="-1" strike="noStrike">
                <a:solidFill>
                  <a:srgbClr val="000000"/>
                </a:solidFill>
                <a:latin typeface="Times New Roman"/>
              </a:rPr>
              <a:t>- по поручению руководителя образовательной организации осуществить проверку соблюдения участниками итогового сочинения (изложения) требования № 2 «Самостоятельность написания итогового сочинения (изложения)» в соответствии с порядком, определенным ОИВ. 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marL="365760" indent="-25596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 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/>
          </p:nvPr>
        </p:nvSpPr>
        <p:spPr>
          <a:xfrm>
            <a:off x="467640" y="908640"/>
            <a:ext cx="8496000" cy="4524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marL="365760" indent="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marL="365760" indent="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ru-RU" sz="2800" spc="-1" strike="noStrike">
                <a:solidFill>
                  <a:srgbClr val="000000"/>
                </a:solidFill>
                <a:latin typeface="Times New Roman"/>
              </a:rPr>
              <a:t>После копирования технический специалист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marL="365760" indent="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ru-RU" sz="2800" spc="-1" strike="noStrike">
                <a:solidFill>
                  <a:srgbClr val="000000"/>
                </a:solidFill>
                <a:latin typeface="Times New Roman"/>
              </a:rPr>
              <a:t>передает руководителю образовательной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marL="365760" indent="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ru-RU" sz="2800" spc="-1" strike="noStrike">
                <a:solidFill>
                  <a:srgbClr val="000000"/>
                </a:solidFill>
                <a:latin typeface="Times New Roman"/>
              </a:rPr>
              <a:t>организации: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marL="365760" indent="-25596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  <a:tabLst>
                <a:tab algn="l" pos="0"/>
              </a:tabLst>
            </a:pPr>
            <a:r>
              <a:rPr b="0" lang="ru-RU" sz="2800" spc="-1" strike="noStrike">
                <a:solidFill>
                  <a:srgbClr val="000000"/>
                </a:solidFill>
                <a:latin typeface="Times New Roman"/>
              </a:rPr>
              <a:t>оригиналы бланков регистрации и бланков ответов участников итогового сочинения (изложения);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marL="365760" indent="-25596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  <a:tabLst>
                <a:tab algn="l" pos="0"/>
              </a:tabLst>
            </a:pPr>
            <a:r>
              <a:rPr b="0" lang="ru-RU" sz="2800" spc="-1" strike="noStrike">
                <a:solidFill>
                  <a:srgbClr val="000000"/>
                </a:solidFill>
                <a:latin typeface="Times New Roman"/>
              </a:rPr>
              <a:t>копии бланков регистрации и бланков ответов участников итогового сочинения (изложения).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/>
          </p:nvPr>
        </p:nvSpPr>
        <p:spPr>
          <a:xfrm>
            <a:off x="500040" y="857160"/>
            <a:ext cx="8228520" cy="4524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marL="365760" indent="-25596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ru-RU" sz="2000" spc="-1" strike="noStrike">
                <a:solidFill>
                  <a:srgbClr val="000000"/>
                </a:solidFill>
                <a:latin typeface="Times New Roman"/>
              </a:rPr>
              <a:t>Копирование бланков итогового сочинения (изложения) с внесенной в бланк регистрации отметкой «Х» в поля </a:t>
            </a:r>
            <a:r>
              <a:rPr b="1" i="1" lang="ru-RU" sz="2000" spc="-1" strike="noStrike">
                <a:solidFill>
                  <a:srgbClr val="000000"/>
                </a:solidFill>
                <a:latin typeface="Times New Roman"/>
              </a:rPr>
              <a:t>«Не закончил» </a:t>
            </a:r>
            <a:r>
              <a:rPr b="0" lang="ru-RU" sz="2000" spc="-1" strike="noStrike">
                <a:solidFill>
                  <a:srgbClr val="000000"/>
                </a:solidFill>
                <a:latin typeface="Times New Roman"/>
              </a:rPr>
              <a:t>или </a:t>
            </a:r>
            <a:r>
              <a:rPr b="1" i="1" lang="ru-RU" sz="2000" spc="-1" strike="noStrike">
                <a:solidFill>
                  <a:srgbClr val="000000"/>
                </a:solidFill>
                <a:latin typeface="Times New Roman"/>
              </a:rPr>
              <a:t>«Удален», </a:t>
            </a:r>
            <a:r>
              <a:rPr b="0" lang="ru-RU" sz="2000" spc="-1" strike="noStrike">
                <a:solidFill>
                  <a:srgbClr val="000000"/>
                </a:solidFill>
                <a:latin typeface="Times New Roman"/>
              </a:rPr>
              <a:t>подтвержденной подписью члена по проверке итогового сочинения (изложения), </a:t>
            </a:r>
            <a:r>
              <a:rPr b="1" i="1" lang="ru-RU" sz="2000" spc="-1" strike="noStrike">
                <a:solidFill>
                  <a:srgbClr val="000000"/>
                </a:solidFill>
                <a:latin typeface="Times New Roman"/>
              </a:rPr>
              <a:t>не производится</a:t>
            </a:r>
            <a:r>
              <a:rPr b="0" lang="ru-RU" sz="2000" spc="-1" strike="noStrike">
                <a:solidFill>
                  <a:srgbClr val="000000"/>
                </a:solidFill>
                <a:latin typeface="Times New Roman"/>
              </a:rPr>
              <a:t>, проверка таких сочинений (изложений) не осуществляется. </a:t>
            </a:r>
            <a:br>
              <a:rPr sz="2000"/>
            </a:br>
            <a:br>
              <a:rPr sz="2000"/>
            </a:br>
            <a:r>
              <a:rPr b="0" lang="ru-RU" sz="2000" spc="-1" strike="noStrike">
                <a:solidFill>
                  <a:srgbClr val="000000"/>
                </a:solidFill>
                <a:latin typeface="Times New Roman"/>
              </a:rPr>
              <a:t>Указанные бланки итогового сочинения (изложения) вместе с формой </a:t>
            </a:r>
            <a:r>
              <a:rPr b="1" i="1" lang="ru-RU" sz="2000" spc="-1" strike="noStrike">
                <a:solidFill>
                  <a:srgbClr val="000000"/>
                </a:solidFill>
                <a:latin typeface="Times New Roman"/>
              </a:rPr>
              <a:t>ИС-08 «Акт о досрочном завершении написания итогового сочинения (изложения) по уважительным причинам» </a:t>
            </a:r>
            <a:r>
              <a:rPr b="0" lang="ru-RU" sz="2000" spc="-1" strike="noStrike">
                <a:solidFill>
                  <a:srgbClr val="000000"/>
                </a:solidFill>
                <a:latin typeface="Times New Roman"/>
              </a:rPr>
              <a:t>или формой </a:t>
            </a:r>
            <a:r>
              <a:rPr b="1" i="1" lang="ru-RU" sz="2000" spc="-1" strike="noStrike">
                <a:solidFill>
                  <a:srgbClr val="000000"/>
                </a:solidFill>
                <a:latin typeface="Times New Roman"/>
              </a:rPr>
              <a:t>ИС-09 «Акт об удалении участника итогового сочинения (изложения)» </a:t>
            </a:r>
            <a:r>
              <a:rPr b="0" lang="ru-RU" sz="2000" spc="-1" strike="noStrike">
                <a:solidFill>
                  <a:srgbClr val="000000"/>
                </a:solidFill>
                <a:latin typeface="Times New Roman"/>
              </a:rPr>
              <a:t>передаются руководителю образовательной организации для учета, а также для последующего допуска указанных участников к повторной сдаче итогового сочинения (изложения) в текущем учебном году в дополнительные сроки.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/>
          </p:nvPr>
        </p:nvSpPr>
        <p:spPr>
          <a:xfrm>
            <a:off x="457200" y="1481400"/>
            <a:ext cx="8228520" cy="4524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 algn="ctr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rgbClr val="000000"/>
                </a:solidFill>
                <a:latin typeface="Book Antiqua"/>
              </a:rPr>
              <a:t>ГОРЯЧАЯ ЛИНИЯ БУ РК «ЦОКО» РЦОИ: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rgbClr val="000000"/>
                </a:solidFill>
                <a:latin typeface="Book Antiqua"/>
              </a:rPr>
              <a:t>Телефон: 8 (847) 22  3 – 90 – 90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1" lang="en-US" sz="2800" spc="-1" strike="noStrike">
                <a:solidFill>
                  <a:srgbClr val="000000"/>
                </a:solidFill>
                <a:latin typeface="Book Antiqua"/>
              </a:rPr>
              <a:t>E-mail:</a:t>
            </a:r>
            <a:r>
              <a:rPr b="1" lang="ru-RU" sz="2800" spc="-1" strike="noStrike">
                <a:solidFill>
                  <a:srgbClr val="000000"/>
                </a:solidFill>
                <a:latin typeface="Book Antiqua"/>
              </a:rPr>
              <a:t> </a:t>
            </a:r>
            <a:r>
              <a:rPr b="1" lang="en-US" sz="2800" spc="-1" strike="noStrike" u="sng">
                <a:solidFill>
                  <a:srgbClr val="0f496f"/>
                </a:solidFill>
                <a:uFillTx/>
                <a:latin typeface="Book Antiqua"/>
              </a:rPr>
              <a:t>coko08@mail.ru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ru-RU" sz="2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rgbClr val="464646"/>
                </a:solidFill>
                <a:latin typeface="Times New Roman"/>
              </a:rPr>
              <a:t>Контактная информация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67640" y="0"/>
            <a:ext cx="7466400" cy="925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4100" spc="-1" strike="noStrike">
                <a:solidFill>
                  <a:srgbClr val="000000"/>
                </a:solidFill>
                <a:latin typeface="Lucida Sans Unicode"/>
              </a:rPr>
              <a:t>Подготовка</a:t>
            </a:r>
            <a:endParaRPr b="0" lang="ru-RU" sz="4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251640" y="764640"/>
            <a:ext cx="8506080" cy="4826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marL="365760" indent="-25596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  <a:tabLst>
                <a:tab algn="l" pos="0"/>
              </a:tabLst>
            </a:pPr>
            <a:r>
              <a:rPr b="1" lang="ru-RU" sz="1600" spc="-1" strike="noStrike">
                <a:solidFill>
                  <a:srgbClr val="000000"/>
                </a:solidFill>
                <a:latin typeface="Times New Roman"/>
              </a:rPr>
              <a:t>Не позднее чем за день до начала проведения итогового сочинения (изложения) технический специалист обязан: 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marL="365760" indent="-25596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  <a:tabLst>
                <a:tab algn="l" pos="0"/>
              </a:tabLst>
            </a:pPr>
            <a:r>
              <a:rPr b="0" lang="ru-RU" sz="1600" spc="-1" strike="noStrike">
                <a:solidFill>
                  <a:srgbClr val="000000"/>
                </a:solidFill>
                <a:latin typeface="Times New Roman"/>
              </a:rPr>
              <a:t>подготовить и произвести проверку работоспособности технических средств в помещении для руководителя образовательной организации. 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marL="109800" indent="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marL="365760" indent="-25596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  <a:tabLst>
                <a:tab algn="l" pos="0"/>
              </a:tabLst>
            </a:pPr>
            <a:r>
              <a:rPr b="0" lang="ru-RU" sz="1600" spc="-1" strike="noStrike">
                <a:solidFill>
                  <a:srgbClr val="ff0000"/>
                </a:solidFill>
                <a:latin typeface="Times New Roman"/>
              </a:rPr>
              <a:t>Копирование бланков итогового сочинения (изложения) при нехватке распечатанных бланков итогового сочинения (изложения) в местах проведения итогового сочинения (изложения) запрещено, так как все бланки имеют уникальный код работы и распечатываются посредством специализированного программного обеспечения.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457200" y="836640"/>
            <a:ext cx="8228520" cy="790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i="1" lang="ru-RU" sz="1600" spc="-1" strike="noStrike">
                <a:solidFill>
                  <a:srgbClr val="464646"/>
                </a:solidFill>
                <a:latin typeface="Times New Roman"/>
                <a:ea typeface="Droid Sans Fallback"/>
              </a:rPr>
              <a:t>Помещение для руководителя образовательной организации должно быть оборудовано следующими техническими средствами:</a:t>
            </a:r>
            <a:br>
              <a:rPr sz="1600"/>
            </a:br>
            <a:r>
              <a:rPr b="1" i="1" lang="en-US" sz="1600" spc="-1" strike="noStrike">
                <a:solidFill>
                  <a:srgbClr val="464646"/>
                </a:solidFill>
                <a:latin typeface="Times New Roman"/>
                <a:ea typeface="Droid Sans Fallback"/>
              </a:rPr>
              <a:t>1</a:t>
            </a:r>
            <a:r>
              <a:rPr b="1" i="1" lang="ru-RU" sz="1600" spc="-1" strike="noStrike">
                <a:solidFill>
                  <a:srgbClr val="464646"/>
                </a:solidFill>
                <a:latin typeface="Times New Roman"/>
                <a:ea typeface="Droid Sans Fallback"/>
              </a:rPr>
              <a:t>. телефонной связью;</a:t>
            </a:r>
            <a:br>
              <a:rPr sz="1600"/>
            </a:br>
            <a:r>
              <a:rPr b="1" i="1" lang="ru-RU" sz="1600" spc="-1" strike="noStrike">
                <a:solidFill>
                  <a:srgbClr val="464646"/>
                </a:solidFill>
                <a:latin typeface="Times New Roman"/>
                <a:ea typeface="Droid Sans Fallback"/>
              </a:rPr>
              <a:t>2. принтером </a:t>
            </a:r>
            <a:r>
              <a:rPr b="1" i="1" lang="ru-RU" sz="1600" spc="-1" strike="noStrike">
                <a:solidFill>
                  <a:srgbClr val="464646"/>
                </a:solidFill>
                <a:latin typeface="Times New Roman"/>
              </a:rPr>
              <a:t>с заполненным картриджем и достаточным количеством краски;</a:t>
            </a:r>
            <a:br>
              <a:rPr sz="1600"/>
            </a:br>
            <a:r>
              <a:rPr b="1" i="1" lang="ru-RU" sz="1600" spc="-1" strike="noStrike">
                <a:solidFill>
                  <a:srgbClr val="464646"/>
                </a:solidFill>
                <a:latin typeface="Times New Roman"/>
              </a:rPr>
              <a:t>3. копировальным аппаратом(сканером)</a:t>
            </a:r>
            <a:br>
              <a:rPr sz="1600"/>
            </a:br>
            <a:r>
              <a:rPr b="1" i="1" lang="ru-RU" sz="1600" spc="-1" strike="noStrike">
                <a:solidFill>
                  <a:srgbClr val="464646"/>
                </a:solidFill>
                <a:latin typeface="Times New Roman"/>
              </a:rPr>
              <a:t>4. персональным компьютером, подключенным к сети «Интернет», для доступа на специализированные сайты и порталы в целях получения комплектов тем итогового сочинения.</a:t>
            </a:r>
            <a:br>
              <a:rPr sz="1600"/>
            </a:b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07" name="Объект 8" descr=""/>
          <p:cNvPicPr/>
          <p:nvPr/>
        </p:nvPicPr>
        <p:blipFill>
          <a:blip r:embed="rId1"/>
          <a:stretch/>
        </p:blipFill>
        <p:spPr>
          <a:xfrm flipH="1">
            <a:off x="1404720" y="2421000"/>
            <a:ext cx="2234160" cy="1827000"/>
          </a:xfrm>
          <a:prstGeom prst="rect">
            <a:avLst/>
          </a:prstGeom>
          <a:ln w="0">
            <a:noFill/>
          </a:ln>
        </p:spPr>
      </p:pic>
      <p:pic>
        <p:nvPicPr>
          <p:cNvPr id="108" name="Рисунок 10" descr=""/>
          <p:cNvPicPr/>
          <p:nvPr/>
        </p:nvPicPr>
        <p:blipFill>
          <a:blip r:embed="rId2"/>
          <a:stretch/>
        </p:blipFill>
        <p:spPr>
          <a:xfrm flipH="1">
            <a:off x="1404720" y="4695480"/>
            <a:ext cx="2234160" cy="1886760"/>
          </a:xfrm>
          <a:prstGeom prst="rect">
            <a:avLst/>
          </a:prstGeom>
          <a:ln w="0">
            <a:noFill/>
          </a:ln>
        </p:spPr>
      </p:pic>
      <p:pic>
        <p:nvPicPr>
          <p:cNvPr id="109" name="Рисунок 12" descr=""/>
          <p:cNvPicPr/>
          <p:nvPr/>
        </p:nvPicPr>
        <p:blipFill>
          <a:blip r:embed="rId3"/>
          <a:stretch/>
        </p:blipFill>
        <p:spPr>
          <a:xfrm flipH="1">
            <a:off x="5506200" y="4674960"/>
            <a:ext cx="2159280" cy="1886760"/>
          </a:xfrm>
          <a:prstGeom prst="rect">
            <a:avLst/>
          </a:prstGeom>
          <a:ln w="0">
            <a:noFill/>
          </a:ln>
        </p:spPr>
      </p:pic>
      <p:pic>
        <p:nvPicPr>
          <p:cNvPr id="110" name="Рисунок 14" descr=""/>
          <p:cNvPicPr/>
          <p:nvPr/>
        </p:nvPicPr>
        <p:blipFill>
          <a:blip r:embed="rId4"/>
          <a:stretch/>
        </p:blipFill>
        <p:spPr>
          <a:xfrm flipH="1">
            <a:off x="5575680" y="2363760"/>
            <a:ext cx="2089800" cy="1941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Объект 4" descr=""/>
          <p:cNvPicPr/>
          <p:nvPr/>
        </p:nvPicPr>
        <p:blipFill>
          <a:blip r:embed="rId1"/>
          <a:stretch/>
        </p:blipFill>
        <p:spPr>
          <a:xfrm>
            <a:off x="971640" y="1124640"/>
            <a:ext cx="7559640" cy="5025240"/>
          </a:xfrm>
          <a:prstGeom prst="rect">
            <a:avLst/>
          </a:prstGeom>
          <a:ln w="0">
            <a:noFill/>
          </a:ln>
        </p:spPr>
      </p:pic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i="1" lang="ru-RU" sz="2000" spc="-1" strike="noStrike">
                <a:solidFill>
                  <a:srgbClr val="464646"/>
                </a:solidFill>
                <a:latin typeface="Times New Roman"/>
              </a:rPr>
              <a:t>Требования к аппаратному обеспечению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Объект 4" descr=""/>
          <p:cNvPicPr/>
          <p:nvPr/>
        </p:nvPicPr>
        <p:blipFill>
          <a:blip r:embed="rId1"/>
          <a:stretch/>
        </p:blipFill>
        <p:spPr>
          <a:xfrm>
            <a:off x="899640" y="1414800"/>
            <a:ext cx="7343640" cy="4098600"/>
          </a:xfrm>
          <a:prstGeom prst="rect">
            <a:avLst/>
          </a:prstGeom>
          <a:ln w="0">
            <a:noFill/>
          </a:ln>
        </p:spPr>
      </p:pic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i="1" lang="ru-RU" sz="2400" spc="-1" strike="noStrike">
                <a:solidFill>
                  <a:srgbClr val="464646"/>
                </a:solidFill>
                <a:latin typeface="Times New Roman"/>
              </a:rPr>
              <a:t>Требования к конфигурации ПО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520" cy="135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rgbClr val="000000"/>
                </a:solidFill>
                <a:latin typeface="Lucida Sans Unicode"/>
              </a:rPr>
              <a:t>В день проведения итогового сочинения (изложения)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/>
          </p:nvPr>
        </p:nvSpPr>
        <p:spPr>
          <a:xfrm>
            <a:off x="457200" y="1481400"/>
            <a:ext cx="8228520" cy="4322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 fontScale="74000"/>
          </a:bodyPr>
          <a:p>
            <a:pPr marL="348120" indent="-24336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ru-RU" sz="2700" spc="-1" strike="noStrike">
                <a:solidFill>
                  <a:srgbClr val="000000"/>
                </a:solidFill>
                <a:latin typeface="Times New Roman"/>
              </a:rPr>
              <a:t>в 09.45 по местному времени получить темы сочинения в соответствии с инструкцией для технического специалиста по получению комплектов тем итогового сочинения</a:t>
            </a:r>
            <a:endParaRPr b="0" lang="ru-RU" sz="2700" spc="-1" strike="noStrike">
              <a:solidFill>
                <a:srgbClr val="000000"/>
              </a:solidFill>
              <a:latin typeface="Arial"/>
            </a:endParaRPr>
          </a:p>
          <a:p>
            <a:pPr marL="348120" indent="-24336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ru-RU" sz="2700" spc="-1" strike="noStrike">
                <a:solidFill>
                  <a:srgbClr val="000000"/>
                </a:solidFill>
                <a:latin typeface="Times New Roman"/>
              </a:rPr>
              <a:t>размножить их в необходимом количестве и передать их руководителю (темы сочинения могут быть распечатаны на каждого участника или размещены на доске (информационном стенде);</a:t>
            </a:r>
            <a:endParaRPr b="0" lang="ru-RU" sz="2700" spc="-1" strike="noStrike">
              <a:solidFill>
                <a:srgbClr val="000000"/>
              </a:solidFill>
              <a:latin typeface="Arial"/>
            </a:endParaRPr>
          </a:p>
          <a:p>
            <a:pPr marL="348120" indent="-24336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ru-RU" sz="2700" spc="-1" strike="noStrike">
                <a:solidFill>
                  <a:srgbClr val="000000"/>
                </a:solidFill>
                <a:latin typeface="Times New Roman"/>
              </a:rPr>
              <a:t>передать тексты изложения, размножив их в необходимом количестве;</a:t>
            </a:r>
            <a:endParaRPr b="0" lang="ru-RU" sz="2700" spc="-1" strike="noStrike">
              <a:solidFill>
                <a:srgbClr val="000000"/>
              </a:solidFill>
              <a:latin typeface="Arial"/>
            </a:endParaRPr>
          </a:p>
          <a:p>
            <a:pPr marL="348120" indent="-24336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ru-RU" sz="2700" spc="-1" strike="noStrike">
                <a:solidFill>
                  <a:srgbClr val="000000"/>
                </a:solidFill>
                <a:latin typeface="Times New Roman"/>
              </a:rPr>
              <a:t>оказывать техническую помощь руководителю и членам комиссии образовательной организации. </a:t>
            </a:r>
            <a:endParaRPr b="0" lang="ru-RU" sz="27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ru-RU" sz="1300" spc="-1" strike="noStrike">
              <a:solidFill>
                <a:srgbClr val="000000"/>
              </a:solidFill>
              <a:latin typeface="Arial"/>
            </a:endParaRPr>
          </a:p>
          <a:p>
            <a:pPr marL="348120" indent="-24336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  <a:tabLst>
                <a:tab algn="l" pos="0"/>
              </a:tabLst>
            </a:pPr>
            <a:r>
              <a:rPr b="0" lang="ru-RU" sz="1900" spc="-1" strike="noStrike">
                <a:solidFill>
                  <a:srgbClr val="000000"/>
                </a:solidFill>
                <a:latin typeface="Times New Roman"/>
              </a:rPr>
              <a:t>Для участников изложения с ограниченными возможностями здоровья (глухих, слабослышащих, участников с тяжелыми нарушениями речи, с расстройствами аутистического спектра) текст изложения печатается на каждого участника изложения отдельно.</a:t>
            </a:r>
            <a:endParaRPr b="0" lang="ru-RU" sz="19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ru-RU" sz="27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540000" y="118080"/>
            <a:ext cx="8228520" cy="1141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 fontScale="85000"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4100" spc="-1" strike="noStrike">
                <a:solidFill>
                  <a:srgbClr val="000000"/>
                </a:solidFill>
                <a:latin typeface="Lucida Sans Unicode"/>
              </a:rPr>
              <a:t>Получение комплектов тем итогового сочинения</a:t>
            </a:r>
            <a:endParaRPr b="0" lang="ru-RU" sz="4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/>
          </p:nvPr>
        </p:nvSpPr>
        <p:spPr>
          <a:xfrm>
            <a:off x="457200" y="1116360"/>
            <a:ext cx="8228520" cy="5003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 fontScale="91000"/>
          </a:bodyPr>
          <a:p>
            <a:pPr marL="358920" indent="-25092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ru-RU" sz="2700" spc="-1" strike="noStrike">
                <a:solidFill>
                  <a:srgbClr val="000000"/>
                </a:solidFill>
                <a:latin typeface="Times New Roman"/>
              </a:rPr>
              <a:t>Комплекты тем итогового сочинения за 15 минут до проведения итогового сочинения по местному времени размещаются </a:t>
            </a:r>
            <a:r>
              <a:rPr b="1" lang="ru-RU" sz="2700" spc="-1" strike="noStrike">
                <a:solidFill>
                  <a:srgbClr val="000000"/>
                </a:solidFill>
                <a:latin typeface="Times New Roman"/>
              </a:rPr>
              <a:t>на официальном информационном портале </a:t>
            </a:r>
            <a:r>
              <a:rPr b="1" i="1" lang="ru-RU" sz="2700" spc="-1" strike="noStrike">
                <a:solidFill>
                  <a:srgbClr val="000000"/>
                </a:solidFill>
                <a:latin typeface="Times New Roman"/>
              </a:rPr>
              <a:t>ege.edu.ru (topic.ege.edu.ru)</a:t>
            </a:r>
            <a:r>
              <a:rPr b="1" lang="ru-RU" sz="2700" spc="-1" strike="noStrike">
                <a:solidFill>
                  <a:srgbClr val="000000"/>
                </a:solidFill>
                <a:latin typeface="Times New Roman"/>
              </a:rPr>
              <a:t>, </a:t>
            </a:r>
            <a:r>
              <a:rPr b="0" lang="ru-RU" sz="2700" spc="-1" strike="noStrike">
                <a:solidFill>
                  <a:srgbClr val="000000"/>
                </a:solidFill>
                <a:latin typeface="Times New Roman"/>
              </a:rPr>
              <a:t>а также на </a:t>
            </a:r>
            <a:r>
              <a:rPr b="1" lang="ru-RU" sz="2700" spc="-1" strike="noStrike">
                <a:solidFill>
                  <a:srgbClr val="000000"/>
                </a:solidFill>
                <a:latin typeface="Times New Roman"/>
              </a:rPr>
              <a:t>официальном сайте ФГБУ «ФЦТ» (rustest.ru)</a:t>
            </a:r>
            <a:r>
              <a:rPr b="0" lang="ru-RU" sz="2700" spc="-1" strike="noStrike">
                <a:solidFill>
                  <a:srgbClr val="000000"/>
                </a:solidFill>
                <a:latin typeface="Times New Roman"/>
              </a:rPr>
              <a:t>. </a:t>
            </a:r>
            <a:endParaRPr b="0" lang="ru-RU" sz="2700" spc="-1" strike="noStrike">
              <a:solidFill>
                <a:srgbClr val="000000"/>
              </a:solidFill>
              <a:latin typeface="Arial"/>
            </a:endParaRPr>
          </a:p>
          <a:p>
            <a:pPr marL="358920" indent="-25092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ru-RU" sz="2700" spc="-1" strike="noStrike">
                <a:solidFill>
                  <a:srgbClr val="000000"/>
                </a:solidFill>
                <a:latin typeface="Times New Roman"/>
              </a:rPr>
              <a:t>Для получения комплекта тем итогового сочинения необходимо выполнить следующие действия:</a:t>
            </a:r>
            <a:endParaRPr b="0" lang="ru-RU" sz="2700" spc="-1" strike="noStrike">
              <a:solidFill>
                <a:srgbClr val="000000"/>
              </a:solidFill>
              <a:latin typeface="Arial"/>
            </a:endParaRPr>
          </a:p>
          <a:p>
            <a:pPr marL="358920" indent="-25092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ru-RU" sz="2700" spc="-1" strike="noStrike">
                <a:solidFill>
                  <a:srgbClr val="000000"/>
                </a:solidFill>
                <a:latin typeface="Times New Roman"/>
              </a:rPr>
              <a:t>Перейти на ресурс </a:t>
            </a:r>
            <a:r>
              <a:rPr b="1" lang="ru-RU" sz="2700" spc="-1" strike="noStrike">
                <a:solidFill>
                  <a:srgbClr val="000000"/>
                </a:solidFill>
                <a:latin typeface="Times New Roman"/>
              </a:rPr>
              <a:t>www.rustest.ru</a:t>
            </a:r>
            <a:r>
              <a:rPr b="0" lang="ru-RU" sz="2700" spc="-1" strike="noStrike">
                <a:solidFill>
                  <a:srgbClr val="000000"/>
                </a:solidFill>
                <a:latin typeface="Times New Roman"/>
              </a:rPr>
              <a:t>, на котором реализована возможность переадресации на ресурс www.ege.edu.ru или по прямой ссылке на ресурс </a:t>
            </a:r>
            <a:r>
              <a:rPr b="1" lang="en-US" sz="2700" spc="-1" strike="noStrike">
                <a:solidFill>
                  <a:srgbClr val="000000"/>
                </a:solidFill>
                <a:latin typeface="Times New Roman"/>
              </a:rPr>
              <a:t>topic</a:t>
            </a:r>
            <a:r>
              <a:rPr b="1" lang="ru-RU" sz="2700" spc="-1" strike="noStrike">
                <a:solidFill>
                  <a:srgbClr val="000000"/>
                </a:solidFill>
                <a:latin typeface="Times New Roman"/>
              </a:rPr>
              <a:t>.</a:t>
            </a:r>
            <a:r>
              <a:rPr b="1" lang="en-US" sz="2700" spc="-1" strike="noStrike">
                <a:solidFill>
                  <a:srgbClr val="000000"/>
                </a:solidFill>
                <a:latin typeface="Times New Roman"/>
              </a:rPr>
              <a:t>ege</a:t>
            </a:r>
            <a:r>
              <a:rPr b="1" lang="ru-RU" sz="2700" spc="-1" strike="noStrike">
                <a:solidFill>
                  <a:srgbClr val="000000"/>
                </a:solidFill>
                <a:latin typeface="Times New Roman"/>
              </a:rPr>
              <a:t>.</a:t>
            </a:r>
            <a:r>
              <a:rPr b="1" lang="en-US" sz="2700" spc="-1" strike="noStrike">
                <a:solidFill>
                  <a:srgbClr val="000000"/>
                </a:solidFill>
                <a:latin typeface="Times New Roman"/>
              </a:rPr>
              <a:t>edu</a:t>
            </a:r>
            <a:r>
              <a:rPr b="1" lang="ru-RU" sz="2700" spc="-1" strike="noStrike">
                <a:solidFill>
                  <a:srgbClr val="000000"/>
                </a:solidFill>
                <a:latin typeface="Times New Roman"/>
              </a:rPr>
              <a:t>.</a:t>
            </a:r>
            <a:r>
              <a:rPr b="1" lang="en-US" sz="2700" spc="-1" strike="noStrike">
                <a:solidFill>
                  <a:srgbClr val="000000"/>
                </a:solidFill>
                <a:latin typeface="Times New Roman"/>
              </a:rPr>
              <a:t>ru</a:t>
            </a:r>
            <a:r>
              <a:rPr b="1" lang="ru-RU" sz="2700" spc="-1" strike="noStrike">
                <a:solidFill>
                  <a:srgbClr val="000000"/>
                </a:solidFill>
                <a:latin typeface="Times New Roman"/>
              </a:rPr>
              <a:t>;</a:t>
            </a:r>
            <a:endParaRPr b="0" lang="ru-RU" sz="2700" spc="-1" strike="noStrike">
              <a:solidFill>
                <a:srgbClr val="000000"/>
              </a:solidFill>
              <a:latin typeface="Arial"/>
            </a:endParaRPr>
          </a:p>
          <a:p>
            <a:pPr marL="358920" indent="-25092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ru-RU" sz="2700" spc="-1" strike="noStrike">
                <a:solidFill>
                  <a:srgbClr val="000000"/>
                </a:solidFill>
                <a:latin typeface="Times New Roman"/>
              </a:rPr>
              <a:t>Отобразится главное окно с темами итогового сочинения</a:t>
            </a:r>
            <a:r>
              <a:rPr b="0" lang="ru-RU" sz="2700" spc="-1" strike="noStrike">
                <a:solidFill>
                  <a:srgbClr val="000000"/>
                </a:solidFill>
                <a:latin typeface="Times New Roman"/>
              </a:rPr>
              <a:t>.</a:t>
            </a:r>
            <a:endParaRPr b="0" lang="ru-RU" sz="27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ru-RU" sz="27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Picture 2" descr="C:\Users\Egoldyaev.COKO2008\Desktop\9.JPG"/>
          <p:cNvPicPr/>
          <p:nvPr/>
        </p:nvPicPr>
        <p:blipFill>
          <a:blip r:embed="rId1"/>
          <a:stretch/>
        </p:blipFill>
        <p:spPr>
          <a:xfrm>
            <a:off x="467640" y="620640"/>
            <a:ext cx="8273160" cy="5687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4"/>
          <p:cNvSpPr/>
          <p:nvPr/>
        </p:nvSpPr>
        <p:spPr>
          <a:xfrm>
            <a:off x="457200" y="275040"/>
            <a:ext cx="8228520" cy="11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85000"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ru-RU" sz="4100" spc="-1" strike="noStrike">
                <a:solidFill>
                  <a:srgbClr val="000000"/>
                </a:solidFill>
                <a:latin typeface="Lucida Sans Unicode"/>
              </a:rPr>
              <a:t>Получение комплектов тем итогового сочинения</a:t>
            </a:r>
            <a:endParaRPr b="0" lang="ru-RU" sz="4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5"/>
          <p:cNvSpPr/>
          <p:nvPr/>
        </p:nvSpPr>
        <p:spPr>
          <a:xfrm>
            <a:off x="457200" y="1415160"/>
            <a:ext cx="8228520" cy="518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94920" indent="-27612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ru-RU" sz="2700" spc="-1" strike="noStrike">
                <a:solidFill>
                  <a:srgbClr val="000000"/>
                </a:solidFill>
                <a:latin typeface="Times New Roman"/>
              </a:rPr>
              <a:t>Отобразится перечень субъектов в разбивке по федеральным округам. Выберите необходимый субъект и щёлкните по его наименованию</a:t>
            </a:r>
            <a:endParaRPr b="0" lang="ru-RU" sz="2700" spc="-1" strike="noStrike">
              <a:solidFill>
                <a:srgbClr val="000000"/>
              </a:solidFill>
              <a:latin typeface="Arial"/>
            </a:endParaRPr>
          </a:p>
          <a:p>
            <a:pPr marL="394920" indent="-27612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ru-RU" sz="2700" spc="-1" strike="noStrike">
                <a:solidFill>
                  <a:srgbClr val="000000"/>
                </a:solidFill>
                <a:latin typeface="Times New Roman"/>
              </a:rPr>
              <a:t>В случае, если темы для выбранного субъекта ещё не опубликованы, наименование будет выделено синим цветом и при переходе на страницу субъекта будет выведено сообщение «Перечень тем будет доступен начиная с 9.45 по местному времени»</a:t>
            </a:r>
            <a:endParaRPr b="0" lang="ru-RU" sz="2700" spc="-1" strike="noStrike">
              <a:solidFill>
                <a:srgbClr val="000000"/>
              </a:solidFill>
              <a:latin typeface="Arial"/>
            </a:endParaRPr>
          </a:p>
          <a:p>
            <a:pPr marL="394920" indent="-27612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ru-RU" sz="2700" spc="-1" strike="noStrike">
                <a:solidFill>
                  <a:srgbClr val="000000"/>
                </a:solidFill>
                <a:latin typeface="Times New Roman"/>
              </a:rPr>
              <a:t>В случае, если темы уже опубликованы, наименование будет красным, и при переходе будет выведен комплект тем ИС.</a:t>
            </a:r>
            <a:endParaRPr b="0" lang="ru-RU" sz="27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Открытая">
  <a:themeElements>
    <a:clrScheme name="Открытая">
      <a:dk1>
        <a:srgbClr val="000000"/>
      </a:dk1>
      <a:lt1>
        <a:srgbClr val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Открытая">
  <a:themeElements>
    <a:clrScheme name="Открытая">
      <a:dk1>
        <a:srgbClr val="000000"/>
      </a:dk1>
      <a:lt1>
        <a:srgbClr val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528</TotalTime>
  <Application>LibreOffice/7.5.6.2$Linux_X86_64 LibreOffice_project/50$Build-2</Application>
  <AppVersion>15.0000</AppVersion>
  <Words>568</Words>
  <Paragraphs>46</Paragraphs>
  <Company>Reanimator Extreme Edition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2017-11-29T08:52:41Z</dcterms:created>
  <dc:creator>EoL</dc:creator>
  <dc:description/>
  <dc:language>ru-RU</dc:language>
  <cp:lastModifiedBy/>
  <dcterms:modified xsi:type="dcterms:W3CDTF">2024-11-28T12:32:59Z</dcterms:modified>
  <cp:revision>32</cp:revision>
  <dc:subject/>
  <dc:title>Итоговое сочинение (изложение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Экран (4:3)</vt:lpwstr>
  </property>
  <property fmtid="{D5CDD505-2E9C-101B-9397-08002B2CF9AE}" pid="4" name="Slides">
    <vt:i4>12</vt:i4>
  </property>
</Properties>
</file>