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31"/>
  </p:handoutMasterIdLst>
  <p:sldIdLst>
    <p:sldId id="288" r:id="rId2"/>
    <p:sldId id="291" r:id="rId3"/>
    <p:sldId id="257" r:id="rId4"/>
    <p:sldId id="258" r:id="rId5"/>
    <p:sldId id="259" r:id="rId6"/>
    <p:sldId id="260" r:id="rId7"/>
    <p:sldId id="261" r:id="rId8"/>
    <p:sldId id="285" r:id="rId9"/>
    <p:sldId id="262" r:id="rId10"/>
    <p:sldId id="263" r:id="rId11"/>
    <p:sldId id="264" r:id="rId12"/>
    <p:sldId id="265" r:id="rId13"/>
    <p:sldId id="266" r:id="rId14"/>
    <p:sldId id="286" r:id="rId15"/>
    <p:sldId id="290" r:id="rId16"/>
    <p:sldId id="271" r:id="rId17"/>
    <p:sldId id="272" r:id="rId18"/>
    <p:sldId id="280" r:id="rId19"/>
    <p:sldId id="267" r:id="rId20"/>
    <p:sldId id="268" r:id="rId21"/>
    <p:sldId id="269" r:id="rId22"/>
    <p:sldId id="282" r:id="rId23"/>
    <p:sldId id="283" r:id="rId24"/>
    <p:sldId id="270" r:id="rId25"/>
    <p:sldId id="277" r:id="rId26"/>
    <p:sldId id="281" r:id="rId27"/>
    <p:sldId id="287" r:id="rId28"/>
    <p:sldId id="289" r:id="rId29"/>
    <p:sldId id="284" r:id="rId30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546" y="8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4B9FC-8AAC-493D-A067-DF606A4BD797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6E52F-D6C5-42D1-98F1-D1DCCF07FE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9943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14B4E3-0AE3-460E-8994-7B950AD389CF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8DCF99-83D0-4E20-979C-4985041826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14B4E3-0AE3-460E-8994-7B950AD389CF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DCF99-83D0-4E20-979C-4985041826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14B4E3-0AE3-460E-8994-7B950AD389CF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DCF99-83D0-4E20-979C-4985041826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14B4E3-0AE3-460E-8994-7B950AD389CF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DCF99-83D0-4E20-979C-4985041826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14B4E3-0AE3-460E-8994-7B950AD389CF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DCF99-83D0-4E20-979C-4985041826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14B4E3-0AE3-460E-8994-7B950AD389CF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DCF99-83D0-4E20-979C-4985041826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14B4E3-0AE3-460E-8994-7B950AD389CF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DCF99-83D0-4E20-979C-4985041826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14B4E3-0AE3-460E-8994-7B950AD389CF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DCF99-83D0-4E20-979C-4985041826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14B4E3-0AE3-460E-8994-7B950AD389CF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DCF99-83D0-4E20-979C-4985041826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514B4E3-0AE3-460E-8994-7B950AD389CF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8DCF99-83D0-4E20-979C-4985041826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14B4E3-0AE3-460E-8994-7B950AD389CF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8DCF99-83D0-4E20-979C-4985041826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514B4E3-0AE3-460E-8994-7B950AD389CF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68DCF99-83D0-4E20-979C-4985041826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3200" b="1" i="1" dirty="0" smtClean="0"/>
          </a:p>
          <a:p>
            <a:endParaRPr lang="ru-RU" sz="3200" b="1" i="1" dirty="0"/>
          </a:p>
          <a:p>
            <a:endParaRPr lang="ru-RU" sz="3200" b="1" i="1" smtClean="0"/>
          </a:p>
          <a:p>
            <a:r>
              <a:rPr lang="ru-RU" sz="3200" b="1" i="1" smtClean="0"/>
              <a:t>Типичные </a:t>
            </a:r>
            <a:r>
              <a:rPr lang="ru-RU" sz="3200" b="1" i="1" dirty="0"/>
              <a:t>ошибки, связанные с критериями проверки итоговых сочинений</a:t>
            </a:r>
            <a:br>
              <a:rPr lang="ru-RU" sz="3200" b="1" i="1" dirty="0"/>
            </a:br>
            <a:endParaRPr lang="ru-RU" sz="3200" b="1" i="1" dirty="0" smtClean="0"/>
          </a:p>
          <a:p>
            <a:endParaRPr lang="ru-RU" b="1" i="1" dirty="0"/>
          </a:p>
          <a:p>
            <a:endParaRPr lang="ru-RU" b="1" i="1" dirty="0" smtClean="0"/>
          </a:p>
          <a:p>
            <a:endParaRPr lang="ru-RU" b="1" i="1" dirty="0"/>
          </a:p>
          <a:p>
            <a:endParaRPr lang="ru-RU" b="1" i="1" dirty="0" smtClean="0"/>
          </a:p>
          <a:p>
            <a:endParaRPr lang="ru-RU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БУ ДПО «Калмыцкий институт повышения квалификации работников образования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12008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u="sng" dirty="0"/>
              <a:t>Типичные ошибки, характерные для основной части:</a:t>
            </a:r>
          </a:p>
          <a:p>
            <a:pPr lvl="0"/>
            <a:r>
              <a:rPr lang="ru-RU" dirty="0"/>
              <a:t>несоразмерность объема своего размышления и аргумента (-</a:t>
            </a:r>
            <a:r>
              <a:rPr lang="ru-RU" dirty="0" err="1"/>
              <a:t>ов</a:t>
            </a:r>
            <a:r>
              <a:rPr lang="ru-RU" dirty="0"/>
              <a:t>).</a:t>
            </a:r>
          </a:p>
          <a:p>
            <a:r>
              <a:rPr lang="ru-RU" dirty="0"/>
              <a:t>Второй компонент превалирует над первым, то есть аргументация</a:t>
            </a:r>
          </a:p>
          <a:p>
            <a:r>
              <a:rPr lang="ru-RU" dirty="0"/>
              <a:t>– над рассуждением, поскольку выпускнику проще пересказывать текст в ракурсе заданной проблемы, чем строить собственное рассуждение обобщающего характера, особенно если он затрудняется    в    использовании    абстрактных    понятий,    не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отличается хорошей эрудицией и глубиной мысли. В этом случае </a:t>
            </a:r>
            <a:r>
              <a:rPr lang="ru-RU" dirty="0" err="1"/>
              <a:t>тезисно</a:t>
            </a:r>
            <a:r>
              <a:rPr lang="ru-RU" dirty="0"/>
              <a:t>-доказательная часть, являющаяся основой сочинения- рассуждения, теряет убедительность и стройность;</a:t>
            </a:r>
          </a:p>
          <a:p>
            <a:pPr lvl="0"/>
            <a:r>
              <a:rPr lang="ru-RU" dirty="0"/>
              <a:t>отсутствие </a:t>
            </a:r>
            <a:r>
              <a:rPr lang="ru-RU" dirty="0" err="1"/>
              <a:t>микровывода</a:t>
            </a:r>
            <a:r>
              <a:rPr lang="ru-RU" dirty="0"/>
              <a:t> (сентенции) после примера;</a:t>
            </a:r>
          </a:p>
          <a:p>
            <a:pPr lvl="0"/>
            <a:r>
              <a:rPr lang="ru-RU" dirty="0"/>
              <a:t>содержательное несоответствие </a:t>
            </a:r>
            <a:r>
              <a:rPr lang="ru-RU" dirty="0" err="1"/>
              <a:t>микровывода</a:t>
            </a:r>
            <a:r>
              <a:rPr lang="ru-RU" dirty="0"/>
              <a:t> и примера;</a:t>
            </a:r>
          </a:p>
          <a:p>
            <a:pPr lvl="0"/>
            <a:r>
              <a:rPr lang="ru-RU" dirty="0"/>
              <a:t>неумением выпускника разграничить вступление и основную часть;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029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слабость доказательной базы в основной части сочинения и её недостаточность для убедительной аргументации;</a:t>
            </a:r>
          </a:p>
          <a:p>
            <a:pPr lvl="0"/>
            <a:r>
              <a:rPr lang="ru-RU" dirty="0"/>
              <a:t>наличие аргументов, приводящих к отступлению от темы, не соответствующих доказываемым тезисам;</a:t>
            </a:r>
          </a:p>
          <a:p>
            <a:pPr lvl="0"/>
            <a:r>
              <a:rPr lang="ru-RU" dirty="0"/>
              <a:t>несоответствие аргументов и примеров выдвинутым тезисам;</a:t>
            </a:r>
          </a:p>
          <a:p>
            <a:pPr lvl="0"/>
            <a:r>
              <a:rPr lang="ru-RU" dirty="0"/>
              <a:t>	</a:t>
            </a:r>
            <a:r>
              <a:rPr lang="ru-RU" dirty="0" err="1"/>
              <a:t>неразличение</a:t>
            </a:r>
            <a:r>
              <a:rPr lang="ru-RU" dirty="0"/>
              <a:t> понятий «пример» и «аргумент» и неумение строить аргумент с привлечением литературного примера, формулировать на основе примера </a:t>
            </a:r>
            <a:r>
              <a:rPr lang="ru-RU" dirty="0" err="1"/>
              <a:t>микровывод</a:t>
            </a:r>
            <a:r>
              <a:rPr lang="ru-RU" dirty="0"/>
              <a:t>, содержательное несоответствие аргумента и примера.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538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Типичные ошибки в заключении:</a:t>
            </a:r>
          </a:p>
          <a:p>
            <a:pPr lvl="0"/>
            <a:r>
              <a:rPr lang="ru-RU" dirty="0"/>
              <a:t>в заключении дан ответ на вопрос темы, однако он не вытекает в полной мере из содержания сочинения, а иногда и противоречит ему;</a:t>
            </a:r>
          </a:p>
          <a:p>
            <a:pPr lvl="0"/>
            <a:r>
              <a:rPr lang="ru-RU" dirty="0"/>
              <a:t>заключение в целом соотносится с основной частью сочинения, но неоправданно сужает и обедняется её содержание; возможно, в качестве вывода используется заранее приготовленная клишированная фраза;</a:t>
            </a:r>
          </a:p>
          <a:p>
            <a:pPr lvl="0"/>
            <a:r>
              <a:rPr lang="ru-RU" dirty="0"/>
              <a:t>вместо заключения ко всей работе автор сочинения ограничивается выводом по конкретному литературному примеру, приведённому в основной части; по месту в композиции сочинения этот вывод претендует на роль общего заключения, но содержательно таковым не является;</a:t>
            </a:r>
          </a:p>
          <a:p>
            <a:pPr lvl="0"/>
            <a:r>
              <a:rPr lang="ru-RU" dirty="0"/>
              <a:t>заключение не содержит никаких выводов и обобщений и представляет собой демагогическое высказывание;</a:t>
            </a:r>
          </a:p>
          <a:p>
            <a:pPr lvl="0"/>
            <a:r>
              <a:rPr lang="ru-RU" dirty="0"/>
              <a:t>заключение отсутствует, что ослабляет композицию и для сочинения-рассуждения является серьезным логическим нарушением.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175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i="1" dirty="0"/>
              <a:t>Типичные ошибки сочинений по критерию 4 «Качество письменной речи».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Наиболее </a:t>
            </a:r>
            <a:r>
              <a:rPr lang="ru-RU" b="1" u="sng" dirty="0"/>
              <a:t>распространенными речевыми ошибками </a:t>
            </a:r>
            <a:r>
              <a:rPr lang="ru-RU" dirty="0"/>
              <a:t>итоговых сочинений являются:</a:t>
            </a:r>
          </a:p>
          <a:p>
            <a:pPr lvl="0"/>
            <a:r>
              <a:rPr lang="ru-RU" dirty="0"/>
              <a:t>немотивированное повторение в узком контексте одного и того же слова или однокоренных слов;</a:t>
            </a:r>
          </a:p>
          <a:p>
            <a:pPr lvl="0"/>
            <a:r>
              <a:rPr lang="ru-RU" dirty="0"/>
              <a:t>немотивированный пропуск слова; семантическая неполнота </a:t>
            </a:r>
            <a:r>
              <a:rPr lang="ru-RU" i="1" dirty="0"/>
              <a:t>(«люди живут в надежде»</a:t>
            </a:r>
            <a:r>
              <a:rPr lang="ru-RU" dirty="0"/>
              <a:t>);</a:t>
            </a:r>
          </a:p>
          <a:p>
            <a:pPr lvl="0"/>
            <a:r>
              <a:rPr lang="ru-RU" dirty="0"/>
              <a:t>смешение паронимов (</a:t>
            </a:r>
            <a:r>
              <a:rPr lang="ru-RU" i="1" dirty="0"/>
              <a:t>«полностью </a:t>
            </a:r>
            <a:r>
              <a:rPr lang="ru-RU" b="1" i="1" dirty="0"/>
              <a:t>отчаянный </a:t>
            </a:r>
            <a:r>
              <a:rPr lang="ru-RU" i="1" dirty="0"/>
              <a:t>человек»</a:t>
            </a:r>
            <a:r>
              <a:rPr lang="ru-RU" dirty="0"/>
              <a:t>);</a:t>
            </a:r>
          </a:p>
          <a:p>
            <a:pPr lvl="0"/>
            <a:r>
              <a:rPr lang="ru-RU" dirty="0"/>
              <a:t>неточное словоупотребление, нарушение лексической сочетаемости</a:t>
            </a:r>
          </a:p>
          <a:p>
            <a:r>
              <a:rPr lang="ru-RU" i="1" dirty="0"/>
              <a:t>(«сохранять свою мечту»</a:t>
            </a:r>
            <a:r>
              <a:rPr lang="ru-RU" dirty="0"/>
              <a:t>);</a:t>
            </a:r>
          </a:p>
          <a:p>
            <a:pPr lvl="0"/>
            <a:r>
              <a:rPr lang="ru-RU" dirty="0"/>
              <a:t>ошибки в построении и употреблении фразеологических оборотов;</a:t>
            </a:r>
          </a:p>
          <a:p>
            <a:pPr lvl="0"/>
            <a:r>
              <a:rPr lang="ru-RU" dirty="0"/>
              <a:t>использование лишнего слова (плеоназм);</a:t>
            </a:r>
          </a:p>
          <a:p>
            <a:pPr lvl="0"/>
            <a:r>
              <a:rPr lang="ru-RU" dirty="0"/>
              <a:t>стилистически немотивированное употребление глагольной связки</a:t>
            </a:r>
          </a:p>
          <a:p>
            <a:r>
              <a:rPr lang="ru-RU" dirty="0"/>
              <a:t>«есть» (</a:t>
            </a:r>
            <a:r>
              <a:rPr lang="ru-RU" i="1" dirty="0"/>
              <a:t>«Это не есть хорошо»</a:t>
            </a:r>
            <a:r>
              <a:rPr lang="ru-RU" dirty="0"/>
              <a:t>);</a:t>
            </a:r>
          </a:p>
          <a:p>
            <a:pPr lvl="0"/>
            <a:r>
              <a:rPr lang="ru-RU" dirty="0"/>
              <a:t>немотивированное	использование	разговорной	лексики	и просторечий;</a:t>
            </a:r>
          </a:p>
          <a:p>
            <a:pPr lvl="0"/>
            <a:r>
              <a:rPr lang="ru-RU" dirty="0"/>
              <a:t>ошибки в употреблении личных местоимений </a:t>
            </a:r>
            <a:r>
              <a:rPr lang="ru-RU" i="1" dirty="0"/>
              <a:t>(«мечтать нужно, ведь она даёт нам силы</a:t>
            </a:r>
            <a:r>
              <a:rPr lang="ru-RU" dirty="0"/>
              <a:t>…»).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267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Это можно рассматривать как </a:t>
            </a:r>
            <a:r>
              <a:rPr lang="ru-RU" i="1" dirty="0"/>
              <a:t>положительный, позитивный</a:t>
            </a:r>
            <a:r>
              <a:rPr lang="ru-RU" dirty="0"/>
              <a:t> момент (плеоназм)</a:t>
            </a:r>
          </a:p>
          <a:p>
            <a:r>
              <a:rPr lang="ru-RU" dirty="0"/>
              <a:t>Автор </a:t>
            </a:r>
            <a:r>
              <a:rPr lang="ru-RU" i="1" dirty="0"/>
              <a:t>в краткости</a:t>
            </a:r>
            <a:r>
              <a:rPr lang="ru-RU" dirty="0"/>
              <a:t> </a:t>
            </a:r>
            <a:r>
              <a:rPr lang="ru-RU" i="1" dirty="0"/>
              <a:t>(</a:t>
            </a:r>
            <a:r>
              <a:rPr lang="ru-RU" dirty="0"/>
              <a:t>вместо </a:t>
            </a:r>
            <a:r>
              <a:rPr lang="ru-RU" i="1" dirty="0"/>
              <a:t>вкратце) </a:t>
            </a:r>
            <a:r>
              <a:rPr lang="ru-RU" dirty="0"/>
              <a:t>рассказывает нам историю об Августе</a:t>
            </a:r>
            <a:r>
              <a:rPr lang="ru-RU" i="1" dirty="0"/>
              <a:t>, "</a:t>
            </a:r>
            <a:r>
              <a:rPr lang="ru-RU" dirty="0"/>
              <a:t>который был очень скуп на почётные государственные награды".</a:t>
            </a:r>
          </a:p>
          <a:p>
            <a:r>
              <a:rPr lang="ru-RU" i="1" dirty="0"/>
              <a:t>Ощущение</a:t>
            </a:r>
            <a:r>
              <a:rPr lang="ru-RU" dirty="0"/>
              <a:t> дома</a:t>
            </a:r>
            <a:r>
              <a:rPr lang="ru-RU" i="1" dirty="0"/>
              <a:t> </a:t>
            </a:r>
            <a:r>
              <a:rPr lang="ru-RU" dirty="0"/>
              <a:t>для автора</a:t>
            </a:r>
            <a:r>
              <a:rPr lang="ru-RU" i="1" dirty="0"/>
              <a:t> синонимично </a:t>
            </a:r>
            <a:r>
              <a:rPr lang="ru-RU" dirty="0"/>
              <a:t>(вместо </a:t>
            </a:r>
            <a:r>
              <a:rPr lang="ru-RU" i="1" dirty="0"/>
              <a:t>равнозначно</a:t>
            </a:r>
            <a:r>
              <a:rPr lang="ru-RU" dirty="0"/>
              <a:t>) чувству радости и счастья.</a:t>
            </a:r>
          </a:p>
          <a:p>
            <a:r>
              <a:rPr lang="ru-RU" dirty="0"/>
              <a:t>Автор объясняет, что самое </a:t>
            </a:r>
            <a:r>
              <a:rPr lang="ru-RU" i="1" dirty="0"/>
              <a:t>пронзительное счастье</a:t>
            </a:r>
            <a:r>
              <a:rPr lang="ru-RU" dirty="0"/>
              <a:t> </a:t>
            </a:r>
            <a:r>
              <a:rPr lang="ru-RU" i="1" dirty="0"/>
              <a:t>возникает</a:t>
            </a:r>
            <a:r>
              <a:rPr lang="ru-RU" dirty="0"/>
              <a:t> (вместо </a:t>
            </a:r>
            <a:r>
              <a:rPr lang="ru-RU" i="1" dirty="0"/>
              <a:t>пронзительное ощущение счастья возникает</a:t>
            </a:r>
            <a:r>
              <a:rPr lang="ru-RU" dirty="0"/>
              <a:t>) в нас, когда мы ощущаем любовь к родине.</a:t>
            </a:r>
          </a:p>
          <a:p>
            <a:r>
              <a:rPr lang="ru-RU" dirty="0"/>
              <a:t>В конце текста автор делает вывод, который </a:t>
            </a:r>
            <a:r>
              <a:rPr lang="ru-RU" i="1" dirty="0"/>
              <a:t>как бы</a:t>
            </a:r>
            <a:r>
              <a:rPr lang="ru-RU" dirty="0"/>
              <a:t> объединяет начало и конец (употребление слова-паразита </a:t>
            </a:r>
            <a:r>
              <a:rPr lang="ru-RU" i="1" dirty="0"/>
              <a:t>как бы)</a:t>
            </a:r>
            <a:endParaRPr lang="ru-RU" dirty="0"/>
          </a:p>
          <a:p>
            <a:r>
              <a:rPr lang="ru-RU" dirty="0"/>
              <a:t>Автор размышляет, делится своими впечатлениями, приводит </a:t>
            </a:r>
            <a:r>
              <a:rPr lang="ru-RU" i="1" dirty="0"/>
              <a:t>примеры</a:t>
            </a:r>
            <a:r>
              <a:rPr lang="ru-RU" dirty="0"/>
              <a:t>. </a:t>
            </a:r>
            <a:r>
              <a:rPr lang="ru-RU" i="1" dirty="0"/>
              <a:t>Например</a:t>
            </a:r>
            <a:r>
              <a:rPr lang="ru-RU" dirty="0"/>
              <a:t>, он говорит, что за именами </a:t>
            </a:r>
            <a:r>
              <a:rPr lang="ru-RU" dirty="0" err="1"/>
              <a:t>Саврасова</a:t>
            </a:r>
            <a:r>
              <a:rPr lang="ru-RU" dirty="0"/>
              <a:t>, Левитана, Серова, Коровина, </a:t>
            </a:r>
            <a:r>
              <a:rPr lang="ru-RU" dirty="0" err="1"/>
              <a:t>Кустодиева</a:t>
            </a:r>
            <a:r>
              <a:rPr lang="ru-RU" dirty="0"/>
              <a:t>, скрывается не только вечная в искусстве радость жизни, но и русская радость (повтор слов </a:t>
            </a:r>
            <a:r>
              <a:rPr lang="ru-RU" i="1" dirty="0"/>
              <a:t>пример - например</a:t>
            </a:r>
            <a:r>
              <a:rPr lang="ru-RU" dirty="0"/>
              <a:t>).</a:t>
            </a:r>
          </a:p>
          <a:p>
            <a:r>
              <a:rPr lang="ru-RU" dirty="0"/>
              <a:t>Пожалуй, я соглашусь с автором, </a:t>
            </a:r>
            <a:r>
              <a:rPr lang="ru-RU" i="1" dirty="0"/>
              <a:t>с его проблемой и его доводами </a:t>
            </a:r>
            <a:r>
              <a:rPr lang="ru-RU" dirty="0"/>
              <a:t>(двусмысленность).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Речевые ошибки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3963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923290"/>
          </a:xfrm>
          <a:custGeom>
            <a:avLst/>
            <a:gdLst/>
            <a:ahLst/>
            <a:cxnLst/>
            <a:rect l="l" t="t" r="r" b="b"/>
            <a:pathLst>
              <a:path w="9144000" h="923290">
                <a:moveTo>
                  <a:pt x="9144000" y="0"/>
                </a:moveTo>
                <a:lnTo>
                  <a:pt x="0" y="0"/>
                </a:lnTo>
                <a:lnTo>
                  <a:pt x="0" y="923163"/>
                </a:lnTo>
                <a:lnTo>
                  <a:pt x="9144000" y="923163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16888" y="217170"/>
            <a:ext cx="58445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spc="-20" dirty="0">
                <a:solidFill>
                  <a:srgbClr val="FFFFFF"/>
                </a:solidFill>
                <a:latin typeface="Calibri Light"/>
                <a:cs typeface="Calibri Light"/>
              </a:rPr>
              <a:t>К</a:t>
            </a:r>
            <a:r>
              <a:rPr sz="2400" b="0" spc="-10" dirty="0">
                <a:solidFill>
                  <a:srgbClr val="FFFFFF"/>
                </a:solidFill>
                <a:latin typeface="Calibri Light"/>
                <a:cs typeface="Calibri Light"/>
              </a:rPr>
              <a:t>Р</a:t>
            </a:r>
            <a:r>
              <a:rPr sz="2400" b="0" spc="-15" dirty="0">
                <a:solidFill>
                  <a:srgbClr val="FFFFFF"/>
                </a:solidFill>
                <a:latin typeface="Calibri Light"/>
                <a:cs typeface="Calibri Light"/>
              </a:rPr>
              <a:t>И</a:t>
            </a:r>
            <a:r>
              <a:rPr sz="2400" b="0" spc="-10" dirty="0">
                <a:solidFill>
                  <a:srgbClr val="FFFFFF"/>
                </a:solidFill>
                <a:latin typeface="Calibri Light"/>
                <a:cs typeface="Calibri Light"/>
              </a:rPr>
              <a:t>ТЕР</a:t>
            </a:r>
            <a:r>
              <a:rPr sz="2400" b="0" spc="-15" dirty="0">
                <a:solidFill>
                  <a:srgbClr val="FFFFFF"/>
                </a:solidFill>
                <a:latin typeface="Calibri Light"/>
                <a:cs typeface="Calibri Light"/>
              </a:rPr>
              <a:t>И</a:t>
            </a:r>
            <a:r>
              <a:rPr sz="2400" b="0" dirty="0">
                <a:solidFill>
                  <a:srgbClr val="FFFFFF"/>
                </a:solidFill>
                <a:latin typeface="Calibri Light"/>
                <a:cs typeface="Calibri Light"/>
              </a:rPr>
              <a:t>Й</a:t>
            </a:r>
            <a:r>
              <a:rPr sz="2400" b="0" spc="-15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400" b="0" dirty="0">
                <a:solidFill>
                  <a:srgbClr val="FFFFFF"/>
                </a:solidFill>
                <a:latin typeface="Calibri Light"/>
                <a:cs typeface="Calibri Light"/>
              </a:rPr>
              <a:t>4</a:t>
            </a:r>
            <a:r>
              <a:rPr sz="2400" b="0" spc="-3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400" b="0" dirty="0">
                <a:solidFill>
                  <a:srgbClr val="FFFFFF"/>
                </a:solidFill>
                <a:latin typeface="Calibri Light"/>
                <a:cs typeface="Calibri Light"/>
              </a:rPr>
              <a:t>.</a:t>
            </a:r>
            <a:r>
              <a:rPr sz="2400" b="0" spc="-5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400" b="0" spc="-20" dirty="0">
                <a:solidFill>
                  <a:srgbClr val="FFFFFF"/>
                </a:solidFill>
                <a:latin typeface="Calibri Light"/>
                <a:cs typeface="Calibri Light"/>
              </a:rPr>
              <a:t>К</a:t>
            </a:r>
            <a:r>
              <a:rPr sz="2400" b="0" spc="-10" dirty="0">
                <a:solidFill>
                  <a:srgbClr val="FFFFFF"/>
                </a:solidFill>
                <a:latin typeface="Calibri Light"/>
                <a:cs typeface="Calibri Light"/>
              </a:rPr>
              <a:t>А</a:t>
            </a:r>
            <a:r>
              <a:rPr sz="2400" b="0" dirty="0">
                <a:solidFill>
                  <a:srgbClr val="FFFFFF"/>
                </a:solidFill>
                <a:latin typeface="Calibri Light"/>
                <a:cs typeface="Calibri Light"/>
              </a:rPr>
              <a:t>Ч</a:t>
            </a:r>
            <a:r>
              <a:rPr sz="2400" b="0" spc="-20" dirty="0">
                <a:solidFill>
                  <a:srgbClr val="FFFFFF"/>
                </a:solidFill>
                <a:latin typeface="Calibri Light"/>
                <a:cs typeface="Calibri Light"/>
              </a:rPr>
              <a:t>Е</a:t>
            </a:r>
            <a:r>
              <a:rPr sz="2400" b="0" spc="-15" dirty="0">
                <a:solidFill>
                  <a:srgbClr val="FFFFFF"/>
                </a:solidFill>
                <a:latin typeface="Calibri Light"/>
                <a:cs typeface="Calibri Light"/>
              </a:rPr>
              <a:t>С</a:t>
            </a:r>
            <a:r>
              <a:rPr sz="2400" b="0" spc="-10" dirty="0">
                <a:solidFill>
                  <a:srgbClr val="FFFFFF"/>
                </a:solidFill>
                <a:latin typeface="Calibri Light"/>
                <a:cs typeface="Calibri Light"/>
              </a:rPr>
              <a:t>Т</a:t>
            </a:r>
            <a:r>
              <a:rPr sz="2400" b="0" spc="-15" dirty="0">
                <a:solidFill>
                  <a:srgbClr val="FFFFFF"/>
                </a:solidFill>
                <a:latin typeface="Calibri Light"/>
                <a:cs typeface="Calibri Light"/>
              </a:rPr>
              <a:t>В</a:t>
            </a:r>
            <a:r>
              <a:rPr sz="2400" b="0" dirty="0">
                <a:solidFill>
                  <a:srgbClr val="FFFFFF"/>
                </a:solidFill>
                <a:latin typeface="Calibri Light"/>
                <a:cs typeface="Calibri Light"/>
              </a:rPr>
              <a:t>О </a:t>
            </a:r>
            <a:r>
              <a:rPr sz="2400" b="0" spc="-18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400" b="0" spc="-30" dirty="0">
                <a:solidFill>
                  <a:srgbClr val="FFFFFF"/>
                </a:solidFill>
                <a:latin typeface="Calibri Light"/>
                <a:cs typeface="Calibri Light"/>
              </a:rPr>
              <a:t>ПИ</a:t>
            </a:r>
            <a:r>
              <a:rPr sz="2400" b="0" spc="-25" dirty="0">
                <a:solidFill>
                  <a:srgbClr val="FFFFFF"/>
                </a:solidFill>
                <a:latin typeface="Calibri Light"/>
                <a:cs typeface="Calibri Light"/>
              </a:rPr>
              <a:t>СЬМЕННО</a:t>
            </a:r>
            <a:r>
              <a:rPr sz="2400" b="0" dirty="0">
                <a:solidFill>
                  <a:srgbClr val="FFFFFF"/>
                </a:solidFill>
                <a:latin typeface="Calibri Light"/>
                <a:cs typeface="Calibri Light"/>
              </a:rPr>
              <a:t>Й </a:t>
            </a:r>
            <a:r>
              <a:rPr sz="2400" b="0" spc="-10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2400" b="0" dirty="0">
                <a:solidFill>
                  <a:srgbClr val="FFFFFF"/>
                </a:solidFill>
                <a:latin typeface="Calibri Light"/>
                <a:cs typeface="Calibri Light"/>
              </a:rPr>
              <a:t>Р</a:t>
            </a:r>
            <a:r>
              <a:rPr sz="2400" b="0" spc="5" dirty="0">
                <a:solidFill>
                  <a:srgbClr val="FFFFFF"/>
                </a:solidFill>
                <a:latin typeface="Calibri Light"/>
                <a:cs typeface="Calibri Light"/>
              </a:rPr>
              <a:t>Е</a:t>
            </a:r>
            <a:r>
              <a:rPr sz="2400" b="0" dirty="0">
                <a:solidFill>
                  <a:srgbClr val="FFFFFF"/>
                </a:solidFill>
                <a:latin typeface="Calibri Light"/>
                <a:cs typeface="Calibri Light"/>
              </a:rPr>
              <a:t>ЧИ</a:t>
            </a:r>
            <a:endParaRPr sz="24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3255" y="1213103"/>
            <a:ext cx="8787765" cy="1386840"/>
          </a:xfrm>
          <a:prstGeom prst="rect">
            <a:avLst/>
          </a:prstGeom>
          <a:solidFill>
            <a:srgbClr val="F0F0F0"/>
          </a:solidFill>
        </p:spPr>
        <p:txBody>
          <a:bodyPr vert="horz" wrap="square" lIns="0" tIns="14604" rIns="0" bIns="0" rtlCol="0">
            <a:spAutoFit/>
          </a:bodyPr>
          <a:lstStyle/>
          <a:p>
            <a:pPr marL="149225" algn="just">
              <a:lnSpc>
                <a:spcPct val="100000"/>
              </a:lnSpc>
              <a:spcBef>
                <a:spcPts val="114"/>
              </a:spcBef>
            </a:pPr>
            <a:r>
              <a:rPr sz="2100" b="1" spc="-10" dirty="0">
                <a:solidFill>
                  <a:srgbClr val="344762"/>
                </a:solidFill>
                <a:latin typeface="Calibri"/>
                <a:cs typeface="Calibri"/>
              </a:rPr>
              <a:t>Нацеливает</a:t>
            </a:r>
            <a:r>
              <a:rPr sz="2100" b="1" spc="-8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100" b="1" spc="-5" dirty="0">
                <a:solidFill>
                  <a:srgbClr val="344762"/>
                </a:solidFill>
                <a:latin typeface="Calibri"/>
                <a:cs typeface="Calibri"/>
              </a:rPr>
              <a:t>на</a:t>
            </a:r>
            <a:r>
              <a:rPr sz="2100" b="1" spc="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344762"/>
                </a:solidFill>
                <a:latin typeface="Calibri"/>
                <a:cs typeface="Calibri"/>
              </a:rPr>
              <a:t>проверку</a:t>
            </a:r>
            <a:r>
              <a:rPr sz="2100" b="1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100" b="1" spc="-10" dirty="0">
                <a:solidFill>
                  <a:srgbClr val="344762"/>
                </a:solidFill>
                <a:latin typeface="Calibri"/>
                <a:cs typeface="Calibri"/>
              </a:rPr>
              <a:t>речевого</a:t>
            </a:r>
            <a:r>
              <a:rPr sz="2100" b="1" spc="-5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100" b="1" spc="-5" dirty="0">
                <a:solidFill>
                  <a:srgbClr val="344762"/>
                </a:solidFill>
                <a:latin typeface="Calibri"/>
                <a:cs typeface="Calibri"/>
              </a:rPr>
              <a:t>оформления</a:t>
            </a:r>
            <a:r>
              <a:rPr sz="2100" b="1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100" b="1" spc="-25" dirty="0">
                <a:solidFill>
                  <a:srgbClr val="344762"/>
                </a:solidFill>
                <a:latin typeface="Calibri"/>
                <a:cs typeface="Calibri"/>
              </a:rPr>
              <a:t>текста</a:t>
            </a:r>
            <a:r>
              <a:rPr sz="2100" b="1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2100" b="1" spc="-10" dirty="0">
                <a:solidFill>
                  <a:srgbClr val="344762"/>
                </a:solidFill>
                <a:latin typeface="Calibri"/>
                <a:cs typeface="Calibri"/>
              </a:rPr>
              <a:t>сочинения.</a:t>
            </a:r>
            <a:endParaRPr sz="2100">
              <a:latin typeface="Calibri"/>
              <a:cs typeface="Calibri"/>
            </a:endParaRPr>
          </a:p>
          <a:p>
            <a:pPr marL="91440" marR="69215" algn="just">
              <a:lnSpc>
                <a:spcPct val="100000"/>
              </a:lnSpc>
            </a:pPr>
            <a:r>
              <a:rPr sz="2100" b="1" spc="-5" dirty="0">
                <a:solidFill>
                  <a:srgbClr val="E65E52"/>
                </a:solidFill>
                <a:latin typeface="Calibri"/>
                <a:cs typeface="Calibri"/>
              </a:rPr>
              <a:t>«Незачёт» </a:t>
            </a:r>
            <a:r>
              <a:rPr sz="2100" b="1" spc="-10" dirty="0">
                <a:solidFill>
                  <a:srgbClr val="E65E52"/>
                </a:solidFill>
                <a:latin typeface="Calibri"/>
                <a:cs typeface="Calibri"/>
              </a:rPr>
              <a:t>ставится </a:t>
            </a:r>
            <a:r>
              <a:rPr sz="2100" b="1" spc="-5" dirty="0">
                <a:solidFill>
                  <a:srgbClr val="E65E52"/>
                </a:solidFill>
                <a:latin typeface="Calibri"/>
                <a:cs typeface="Calibri"/>
              </a:rPr>
              <a:t>при </a:t>
            </a:r>
            <a:r>
              <a:rPr sz="2100" b="1" spc="-10" dirty="0">
                <a:solidFill>
                  <a:srgbClr val="E65E52"/>
                </a:solidFill>
                <a:latin typeface="Calibri"/>
                <a:cs typeface="Calibri"/>
              </a:rPr>
              <a:t>условии, </a:t>
            </a:r>
            <a:r>
              <a:rPr sz="2100" b="1" spc="-5" dirty="0">
                <a:solidFill>
                  <a:srgbClr val="E65E52"/>
                </a:solidFill>
                <a:latin typeface="Calibri"/>
                <a:cs typeface="Calibri"/>
              </a:rPr>
              <a:t>если </a:t>
            </a:r>
            <a:r>
              <a:rPr sz="2100" b="1" spc="-20" dirty="0">
                <a:solidFill>
                  <a:srgbClr val="E65E52"/>
                </a:solidFill>
                <a:latin typeface="Calibri"/>
                <a:cs typeface="Calibri"/>
              </a:rPr>
              <a:t>низкое </a:t>
            </a:r>
            <a:r>
              <a:rPr sz="2100" b="1" spc="-15" dirty="0">
                <a:solidFill>
                  <a:srgbClr val="E65E52"/>
                </a:solidFill>
                <a:latin typeface="Calibri"/>
                <a:cs typeface="Calibri"/>
              </a:rPr>
              <a:t>качество </a:t>
            </a:r>
            <a:r>
              <a:rPr sz="2100" b="1" dirty="0">
                <a:solidFill>
                  <a:srgbClr val="E65E52"/>
                </a:solidFill>
                <a:latin typeface="Calibri"/>
                <a:cs typeface="Calibri"/>
              </a:rPr>
              <a:t>речи </a:t>
            </a:r>
            <a:r>
              <a:rPr sz="2100" b="1" spc="-5" dirty="0">
                <a:solidFill>
                  <a:srgbClr val="E65E52"/>
                </a:solidFill>
                <a:latin typeface="Calibri"/>
                <a:cs typeface="Calibri"/>
              </a:rPr>
              <a:t>(в </a:t>
            </a:r>
            <a:r>
              <a:rPr sz="2100" b="1" spc="-15" dirty="0">
                <a:solidFill>
                  <a:srgbClr val="E65E52"/>
                </a:solidFill>
                <a:latin typeface="Calibri"/>
                <a:cs typeface="Calibri"/>
              </a:rPr>
              <a:t>том </a:t>
            </a:r>
            <a:r>
              <a:rPr sz="2100" b="1" spc="-5" dirty="0">
                <a:solidFill>
                  <a:srgbClr val="E65E52"/>
                </a:solidFill>
                <a:latin typeface="Calibri"/>
                <a:cs typeface="Calibri"/>
              </a:rPr>
              <a:t>числе </a:t>
            </a:r>
            <a:r>
              <a:rPr sz="2100" b="1" dirty="0">
                <a:solidFill>
                  <a:srgbClr val="E65E52"/>
                </a:solidFill>
                <a:latin typeface="Calibri"/>
                <a:cs typeface="Calibri"/>
              </a:rPr>
              <a:t> речевые</a:t>
            </a:r>
            <a:r>
              <a:rPr sz="2100" b="1" spc="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E65E52"/>
                </a:solidFill>
                <a:latin typeface="Calibri"/>
                <a:cs typeface="Calibri"/>
              </a:rPr>
              <a:t>ошибки)</a:t>
            </a:r>
            <a:r>
              <a:rPr sz="2100" b="1" spc="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100" b="1" spc="-10" dirty="0">
                <a:solidFill>
                  <a:srgbClr val="E65E52"/>
                </a:solidFill>
                <a:latin typeface="Calibri"/>
                <a:cs typeface="Calibri"/>
              </a:rPr>
              <a:t>существенно</a:t>
            </a:r>
            <a:r>
              <a:rPr sz="2100" b="1" spc="-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100" b="1" spc="-25" dirty="0">
                <a:solidFill>
                  <a:srgbClr val="E65E52"/>
                </a:solidFill>
                <a:latin typeface="Calibri"/>
                <a:cs typeface="Calibri"/>
              </a:rPr>
              <a:t>затрудняет</a:t>
            </a:r>
            <a:r>
              <a:rPr sz="2100" b="1" spc="42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100" b="1" spc="-10" dirty="0">
                <a:solidFill>
                  <a:srgbClr val="E65E52"/>
                </a:solidFill>
                <a:latin typeface="Calibri"/>
                <a:cs typeface="Calibri"/>
              </a:rPr>
              <a:t>понимание</a:t>
            </a:r>
            <a:r>
              <a:rPr sz="2100" b="1" spc="45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100" b="1" spc="-5" dirty="0">
                <a:solidFill>
                  <a:srgbClr val="E65E52"/>
                </a:solidFill>
                <a:latin typeface="Calibri"/>
                <a:cs typeface="Calibri"/>
              </a:rPr>
              <a:t>смысла </a:t>
            </a:r>
            <a:r>
              <a:rPr sz="2100" b="1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100" b="1" spc="-10" dirty="0">
                <a:solidFill>
                  <a:srgbClr val="E65E52"/>
                </a:solidFill>
                <a:latin typeface="Calibri"/>
                <a:cs typeface="Calibri"/>
              </a:rPr>
              <a:t>сочинения.</a:t>
            </a:r>
            <a:r>
              <a:rPr sz="2100" b="1" spc="5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100" b="1" spc="-5" dirty="0">
                <a:solidFill>
                  <a:srgbClr val="E65E52"/>
                </a:solidFill>
                <a:latin typeface="Calibri"/>
                <a:cs typeface="Calibri"/>
              </a:rPr>
              <a:t>Во</a:t>
            </a:r>
            <a:r>
              <a:rPr sz="2100" b="1" spc="-4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100" b="1" spc="-5" dirty="0">
                <a:solidFill>
                  <a:srgbClr val="E65E52"/>
                </a:solidFill>
                <a:latin typeface="Calibri"/>
                <a:cs typeface="Calibri"/>
              </a:rPr>
              <a:t>всех</a:t>
            </a:r>
            <a:r>
              <a:rPr sz="2100" b="1" spc="-3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100" b="1" spc="-5" dirty="0">
                <a:solidFill>
                  <a:srgbClr val="E65E52"/>
                </a:solidFill>
                <a:latin typeface="Calibri"/>
                <a:cs typeface="Calibri"/>
              </a:rPr>
              <a:t>остальных</a:t>
            </a:r>
            <a:r>
              <a:rPr sz="2100" b="1" spc="-7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100" b="1" spc="-5" dirty="0">
                <a:solidFill>
                  <a:srgbClr val="E65E52"/>
                </a:solidFill>
                <a:latin typeface="Calibri"/>
                <a:cs typeface="Calibri"/>
              </a:rPr>
              <a:t>случаях</a:t>
            </a:r>
            <a:r>
              <a:rPr sz="2100" b="1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100" b="1" spc="-10" dirty="0">
                <a:solidFill>
                  <a:srgbClr val="E65E52"/>
                </a:solidFill>
                <a:latin typeface="Calibri"/>
                <a:cs typeface="Calibri"/>
              </a:rPr>
              <a:t>выставляется</a:t>
            </a:r>
            <a:r>
              <a:rPr sz="2100" b="1" spc="-8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100" b="1" spc="-5" dirty="0">
                <a:solidFill>
                  <a:srgbClr val="E65E52"/>
                </a:solidFill>
                <a:latin typeface="Calibri"/>
                <a:cs typeface="Calibri"/>
              </a:rPr>
              <a:t>«зачёт».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8539" y="2630200"/>
            <a:ext cx="8818880" cy="417195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R="539750" algn="ctr">
              <a:lnSpc>
                <a:spcPct val="100000"/>
              </a:lnSpc>
              <a:spcBef>
                <a:spcPts val="800"/>
              </a:spcBef>
            </a:pPr>
            <a:r>
              <a:rPr sz="1800" b="1" u="heavy" spc="-5" dirty="0">
                <a:solidFill>
                  <a:srgbClr val="333D50"/>
                </a:solidFill>
                <a:uFill>
                  <a:solidFill>
                    <a:srgbClr val="333D50"/>
                  </a:solidFill>
                </a:uFill>
                <a:latin typeface="Calibri"/>
                <a:cs typeface="Calibri"/>
              </a:rPr>
              <a:t>ТИПИЧНЫЕ</a:t>
            </a:r>
            <a:r>
              <a:rPr sz="1800" b="1" u="heavy" spc="-80" dirty="0">
                <a:solidFill>
                  <a:srgbClr val="333D50"/>
                </a:solidFill>
                <a:uFill>
                  <a:solidFill>
                    <a:srgbClr val="333D50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heavy" spc="-5" dirty="0">
                <a:solidFill>
                  <a:srgbClr val="333D50"/>
                </a:solidFill>
                <a:uFill>
                  <a:solidFill>
                    <a:srgbClr val="333D50"/>
                  </a:solidFill>
                </a:uFill>
                <a:latin typeface="Calibri"/>
                <a:cs typeface="Calibri"/>
              </a:rPr>
              <a:t>ОШИБКИ</a:t>
            </a:r>
            <a:endParaRPr sz="18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620"/>
              </a:spcBef>
              <a:buAutoNum type="arabicParenR"/>
              <a:tabLst>
                <a:tab pos="356870" algn="l"/>
                <a:tab pos="357505" algn="l"/>
              </a:tabLst>
            </a:pPr>
            <a:r>
              <a:rPr sz="1600" b="1" spc="-5" dirty="0">
                <a:solidFill>
                  <a:srgbClr val="E65E52"/>
                </a:solidFill>
                <a:latin typeface="Calibri"/>
                <a:cs typeface="Calibri"/>
              </a:rPr>
              <a:t>уп</a:t>
            </a:r>
            <a:r>
              <a:rPr sz="1600" b="1" spc="-15" dirty="0">
                <a:solidFill>
                  <a:srgbClr val="E65E52"/>
                </a:solidFill>
                <a:latin typeface="Calibri"/>
                <a:cs typeface="Calibri"/>
              </a:rPr>
              <a:t>о</a:t>
            </a:r>
            <a:r>
              <a:rPr sz="1600" b="1" spc="-5" dirty="0">
                <a:solidFill>
                  <a:srgbClr val="E65E52"/>
                </a:solidFill>
                <a:latin typeface="Calibri"/>
                <a:cs typeface="Calibri"/>
              </a:rPr>
              <a:t>тре</a:t>
            </a:r>
            <a:r>
              <a:rPr sz="1600" b="1" spc="-30" dirty="0">
                <a:solidFill>
                  <a:srgbClr val="E65E52"/>
                </a:solidFill>
                <a:latin typeface="Calibri"/>
                <a:cs typeface="Calibri"/>
              </a:rPr>
              <a:t>б</a:t>
            </a:r>
            <a:r>
              <a:rPr sz="1600" b="1" spc="-5" dirty="0">
                <a:solidFill>
                  <a:srgbClr val="E65E52"/>
                </a:solidFill>
                <a:latin typeface="Calibri"/>
                <a:cs typeface="Calibri"/>
              </a:rPr>
              <a:t>ле</a:t>
            </a:r>
            <a:r>
              <a:rPr sz="1600" b="1" dirty="0">
                <a:solidFill>
                  <a:srgbClr val="E65E52"/>
                </a:solidFill>
                <a:latin typeface="Calibri"/>
                <a:cs typeface="Calibri"/>
              </a:rPr>
              <a:t>н</a:t>
            </a:r>
            <a:r>
              <a:rPr sz="1600" b="1" spc="-5" dirty="0">
                <a:solidFill>
                  <a:srgbClr val="E65E52"/>
                </a:solidFill>
                <a:latin typeface="Calibri"/>
                <a:cs typeface="Calibri"/>
              </a:rPr>
              <a:t>ие</a:t>
            </a:r>
            <a:r>
              <a:rPr sz="1600" b="1" spc="-3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E65E52"/>
                </a:solidFill>
                <a:latin typeface="Calibri"/>
                <a:cs typeface="Calibri"/>
              </a:rPr>
              <a:t>сл</a:t>
            </a:r>
            <a:r>
              <a:rPr sz="1600" b="1" dirty="0">
                <a:solidFill>
                  <a:srgbClr val="E65E52"/>
                </a:solidFill>
                <a:latin typeface="Calibri"/>
                <a:cs typeface="Calibri"/>
              </a:rPr>
              <a:t>о</a:t>
            </a:r>
            <a:r>
              <a:rPr sz="1600" b="1" spc="-5" dirty="0">
                <a:solidFill>
                  <a:srgbClr val="E65E52"/>
                </a:solidFill>
                <a:latin typeface="Calibri"/>
                <a:cs typeface="Calibri"/>
              </a:rPr>
              <a:t>ва</a:t>
            </a:r>
            <a:r>
              <a:rPr sz="1600" b="1" spc="-9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E65E52"/>
                </a:solidFill>
                <a:latin typeface="Calibri"/>
                <a:cs typeface="Calibri"/>
              </a:rPr>
              <a:t>в</a:t>
            </a:r>
            <a:r>
              <a:rPr sz="1600" b="1" spc="-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E65E52"/>
                </a:solidFill>
                <a:latin typeface="Calibri"/>
                <a:cs typeface="Calibri"/>
              </a:rPr>
              <a:t>н</a:t>
            </a:r>
            <a:r>
              <a:rPr sz="1600" b="1" spc="-10" dirty="0">
                <a:solidFill>
                  <a:srgbClr val="E65E52"/>
                </a:solidFill>
                <a:latin typeface="Calibri"/>
                <a:cs typeface="Calibri"/>
              </a:rPr>
              <a:t>евер</a:t>
            </a:r>
            <a:r>
              <a:rPr sz="1600" b="1" spc="-5" dirty="0">
                <a:solidFill>
                  <a:srgbClr val="E65E52"/>
                </a:solidFill>
                <a:latin typeface="Calibri"/>
                <a:cs typeface="Calibri"/>
              </a:rPr>
              <a:t>ном</a:t>
            </a:r>
            <a:r>
              <a:rPr sz="1600" b="1" spc="-2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E65E52"/>
                </a:solidFill>
                <a:latin typeface="Calibri"/>
                <a:cs typeface="Calibri"/>
              </a:rPr>
              <a:t>з</a:t>
            </a:r>
            <a:r>
              <a:rPr sz="1600" b="1" dirty="0">
                <a:solidFill>
                  <a:srgbClr val="E65E52"/>
                </a:solidFill>
                <a:latin typeface="Calibri"/>
                <a:cs typeface="Calibri"/>
              </a:rPr>
              <a:t>н</a:t>
            </a:r>
            <a:r>
              <a:rPr sz="1600" b="1" spc="-5" dirty="0">
                <a:solidFill>
                  <a:srgbClr val="E65E52"/>
                </a:solidFill>
                <a:latin typeface="Calibri"/>
                <a:cs typeface="Calibri"/>
              </a:rPr>
              <a:t>ач</a:t>
            </a:r>
            <a:r>
              <a:rPr sz="1600" b="1" dirty="0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sz="1600" b="1" spc="-5" dirty="0">
                <a:solidFill>
                  <a:srgbClr val="E65E52"/>
                </a:solidFill>
                <a:latin typeface="Calibri"/>
                <a:cs typeface="Calibri"/>
              </a:rPr>
              <a:t>нии</a:t>
            </a:r>
            <a:r>
              <a:rPr sz="1600" b="1" spc="-6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(«мо</a:t>
            </a:r>
            <a:r>
              <a:rPr sz="1600" spc="-15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1600" spc="-3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ло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г</a:t>
            </a:r>
            <a:r>
              <a:rPr sz="1600" spc="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40" dirty="0">
                <a:solidFill>
                  <a:srgbClr val="344762"/>
                </a:solidFill>
                <a:latin typeface="Calibri"/>
                <a:cs typeface="Calibri"/>
              </a:rPr>
              <a:t>Г</a:t>
            </a:r>
            <a:r>
              <a:rPr sz="1600" spc="-30" dirty="0">
                <a:solidFill>
                  <a:srgbClr val="344762"/>
                </a:solidFill>
                <a:latin typeface="Calibri"/>
                <a:cs typeface="Calibri"/>
              </a:rPr>
              <a:t>рин</a:t>
            </a:r>
            <a:r>
              <a:rPr sz="1600" spc="-35" dirty="0">
                <a:solidFill>
                  <a:srgbClr val="344762"/>
                </a:solidFill>
                <a:latin typeface="Calibri"/>
                <a:cs typeface="Calibri"/>
              </a:rPr>
              <a:t>ё</a:t>
            </a:r>
            <a:r>
              <a:rPr sz="1600" spc="-30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600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Ш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вабрин</a:t>
            </a:r>
            <a:r>
              <a:rPr sz="1600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»);</a:t>
            </a:r>
            <a:endParaRPr sz="1600">
              <a:latin typeface="Calibri"/>
              <a:cs typeface="Calibri"/>
            </a:endParaRPr>
          </a:p>
          <a:p>
            <a:pPr marL="356870" marR="127635" indent="-344805">
              <a:lnSpc>
                <a:spcPct val="100000"/>
              </a:lnSpc>
              <a:spcBef>
                <a:spcPts val="600"/>
              </a:spcBef>
              <a:buAutoNum type="arabicParenR"/>
              <a:tabLst>
                <a:tab pos="356870" algn="l"/>
                <a:tab pos="357505" algn="l"/>
              </a:tabLst>
            </a:pP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нарушение </a:t>
            </a: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лексической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сочетаемости слов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(«литература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пополняет мой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кругозор»,</a:t>
            </a:r>
            <a:r>
              <a:rPr sz="16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«доброта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– </a:t>
            </a:r>
            <a:r>
              <a:rPr sz="1600" spc="-35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344762"/>
                </a:solidFill>
                <a:latin typeface="Calibri"/>
                <a:cs typeface="Calibri"/>
              </a:rPr>
              <a:t>это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отличное</a:t>
            </a:r>
            <a:r>
              <a:rPr sz="1600" spc="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качество</a:t>
            </a:r>
            <a:r>
              <a:rPr sz="1600" spc="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человека,</a:t>
            </a:r>
            <a:r>
              <a:rPr sz="1600" spc="5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способное</a:t>
            </a:r>
            <a:r>
              <a:rPr sz="1600" spc="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причинить</a:t>
            </a:r>
            <a:r>
              <a:rPr sz="1600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другим</a:t>
            </a:r>
            <a:r>
              <a:rPr sz="1600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много</a:t>
            </a:r>
            <a:r>
              <a:rPr sz="1600" spc="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пользы</a:t>
            </a:r>
            <a:r>
              <a:rPr sz="1600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600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положительных</a:t>
            </a:r>
            <a:endParaRPr sz="16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эмоций»);</a:t>
            </a:r>
            <a:endParaRPr sz="16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600"/>
              </a:spcBef>
              <a:buAutoNum type="arabicParenR" startAt="3"/>
              <a:tabLst>
                <a:tab pos="356870" algn="l"/>
                <a:tab pos="357505" algn="l"/>
              </a:tabLst>
            </a:pPr>
            <a:r>
              <a:rPr sz="1600" b="1" spc="-10" dirty="0">
                <a:solidFill>
                  <a:srgbClr val="E65E52"/>
                </a:solidFill>
                <a:latin typeface="Calibri"/>
                <a:cs typeface="Calibri"/>
              </a:rPr>
              <a:t>пропуск</a:t>
            </a:r>
            <a:r>
              <a:rPr sz="1600" b="1" spc="-3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E65E52"/>
                </a:solidFill>
                <a:latin typeface="Calibri"/>
                <a:cs typeface="Calibri"/>
              </a:rPr>
              <a:t>нужного</a:t>
            </a:r>
            <a:r>
              <a:rPr sz="1600" b="1" spc="-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E65E52"/>
                </a:solidFill>
                <a:latin typeface="Calibri"/>
                <a:cs typeface="Calibri"/>
              </a:rPr>
              <a:t>слова</a:t>
            </a:r>
            <a:r>
              <a:rPr sz="1600" b="1" spc="2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(«писатель</a:t>
            </a:r>
            <a:r>
              <a:rPr sz="1600" spc="5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осуждает,</a:t>
            </a:r>
            <a:r>
              <a:rPr sz="1600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показывая</a:t>
            </a:r>
            <a:r>
              <a:rPr sz="1600" spc="-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нам»);</a:t>
            </a:r>
            <a:endParaRPr sz="16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600"/>
              </a:spcBef>
              <a:buAutoNum type="arabicParenR" startAt="3"/>
              <a:tabLst>
                <a:tab pos="356870" algn="l"/>
                <a:tab pos="357505" algn="l"/>
              </a:tabLst>
            </a:pPr>
            <a:r>
              <a:rPr sz="1600" b="1" u="heavy" spc="-25" dirty="0">
                <a:solidFill>
                  <a:srgbClr val="E65E52"/>
                </a:solidFill>
                <a:uFill>
                  <a:solidFill>
                    <a:srgbClr val="E65E52"/>
                  </a:solidFill>
                </a:uFill>
                <a:latin typeface="Calibri"/>
                <a:cs typeface="Calibri"/>
              </a:rPr>
              <a:t>неудачное</a:t>
            </a:r>
            <a:r>
              <a:rPr sz="1600" b="1" u="heavy" spc="-20" dirty="0">
                <a:solidFill>
                  <a:srgbClr val="E65E52"/>
                </a:solidFill>
                <a:uFill>
                  <a:solidFill>
                    <a:srgbClr val="E65E52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heavy" spc="-5" dirty="0">
                <a:solidFill>
                  <a:srgbClr val="E65E52"/>
                </a:solidFill>
                <a:uFill>
                  <a:solidFill>
                    <a:srgbClr val="E65E52"/>
                  </a:solidFill>
                </a:uFill>
                <a:latin typeface="Calibri"/>
                <a:cs typeface="Calibri"/>
              </a:rPr>
              <a:t>употребление</a:t>
            </a:r>
            <a:r>
              <a:rPr sz="1600" b="1" u="heavy" spc="-95" dirty="0">
                <a:solidFill>
                  <a:srgbClr val="E65E52"/>
                </a:solidFill>
                <a:uFill>
                  <a:solidFill>
                    <a:srgbClr val="E65E52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heavy" spc="-5" dirty="0">
                <a:solidFill>
                  <a:srgbClr val="E65E52"/>
                </a:solidFill>
                <a:uFill>
                  <a:solidFill>
                    <a:srgbClr val="E65E52"/>
                  </a:solidFill>
                </a:uFill>
                <a:latin typeface="Calibri"/>
                <a:cs typeface="Calibri"/>
              </a:rPr>
              <a:t>местоимений</a:t>
            </a:r>
            <a:r>
              <a:rPr sz="1600" b="1" spc="-4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(«Подруга</a:t>
            </a:r>
            <a:r>
              <a:rPr sz="1600" spc="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всячески</a:t>
            </a:r>
            <a:r>
              <a:rPr sz="1600" spc="-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поддерживает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Сью.</a:t>
            </a:r>
            <a:r>
              <a:rPr sz="1600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Она…»);</a:t>
            </a:r>
            <a:endParaRPr sz="16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600"/>
              </a:spcBef>
              <a:buAutoNum type="arabicParenR" startAt="3"/>
              <a:tabLst>
                <a:tab pos="356870" algn="l"/>
                <a:tab pos="357505" algn="l"/>
              </a:tabLst>
            </a:pP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плеоназм</a:t>
            </a:r>
            <a:r>
              <a:rPr sz="1600" b="1" spc="-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(«основной</a:t>
            </a:r>
            <a:r>
              <a:rPr sz="1600" spc="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лейтмотив»),</a:t>
            </a:r>
            <a:r>
              <a:rPr sz="1600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тавтология</a:t>
            </a:r>
            <a:r>
              <a:rPr sz="1600" spc="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(«писатель</a:t>
            </a:r>
            <a:r>
              <a:rPr sz="1600" spc="6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ярко</a:t>
            </a:r>
            <a:r>
              <a:rPr sz="1600" spc="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описывает»);</a:t>
            </a:r>
            <a:endParaRPr sz="1600">
              <a:latin typeface="Calibri"/>
              <a:cs typeface="Calibri"/>
            </a:endParaRPr>
          </a:p>
          <a:p>
            <a:pPr marL="356870" marR="802640" indent="-344805">
              <a:lnSpc>
                <a:spcPct val="100000"/>
              </a:lnSpc>
              <a:spcBef>
                <a:spcPts val="600"/>
              </a:spcBef>
              <a:buAutoNum type="arabicParenR" startAt="3"/>
              <a:tabLst>
                <a:tab pos="356870" algn="l"/>
                <a:tab pos="357505" algn="l"/>
              </a:tabLst>
            </a:pP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употребление иностилевой </a:t>
            </a: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лексики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(«Эраст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– 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неплохой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парень»), </a:t>
            </a:r>
            <a:r>
              <a:rPr sz="1600" spc="-15" dirty="0">
                <a:solidFill>
                  <a:srgbClr val="344762"/>
                </a:solidFill>
                <a:latin typeface="Calibri"/>
                <a:cs typeface="Calibri"/>
              </a:rPr>
              <a:t>лексики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другой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эпохи </a:t>
            </a:r>
            <a:r>
              <a:rPr sz="1600" spc="-35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45" dirty="0">
                <a:solidFill>
                  <a:srgbClr val="344762"/>
                </a:solidFill>
                <a:latin typeface="Calibri"/>
                <a:cs typeface="Calibri"/>
              </a:rPr>
              <a:t>(«Герасим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ушёл</a:t>
            </a:r>
            <a:r>
              <a:rPr sz="16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6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колхоз»).</a:t>
            </a:r>
            <a:endParaRPr sz="1600">
              <a:latin typeface="Calibri"/>
              <a:cs typeface="Calibri"/>
            </a:endParaRPr>
          </a:p>
          <a:p>
            <a:pPr marL="356870" marR="5080" indent="-344805">
              <a:lnSpc>
                <a:spcPct val="100000"/>
              </a:lnSpc>
              <a:spcBef>
                <a:spcPts val="600"/>
              </a:spcBef>
              <a:buAutoNum type="arabicParenR" startAt="3"/>
              <a:tabLst>
                <a:tab pos="356870" algn="l"/>
                <a:tab pos="357505" algn="l"/>
              </a:tabLst>
            </a:pP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клишированность</a:t>
            </a:r>
            <a:r>
              <a:rPr sz="1600" b="1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речи</a:t>
            </a:r>
            <a:r>
              <a:rPr sz="1600" b="1" spc="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(«говоря</a:t>
            </a:r>
            <a:r>
              <a:rPr sz="1600" spc="1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об</a:t>
            </a:r>
            <a:r>
              <a:rPr sz="16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этом</a:t>
            </a:r>
            <a:r>
              <a:rPr sz="1600" spc="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не</a:t>
            </a:r>
            <a:r>
              <a:rPr sz="1600" spc="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могу</a:t>
            </a:r>
            <a:r>
              <a:rPr sz="1600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не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вспомнить»,</a:t>
            </a:r>
            <a:r>
              <a:rPr sz="1600" spc="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«в</a:t>
            </a:r>
            <a:r>
              <a:rPr sz="1600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качестве</a:t>
            </a:r>
            <a:r>
              <a:rPr sz="1600" spc="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первого</a:t>
            </a:r>
            <a:r>
              <a:rPr sz="1600" spc="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аргумента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приведу»,</a:t>
            </a:r>
            <a:r>
              <a:rPr sz="1600" spc="5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«тема</a:t>
            </a:r>
            <a:r>
              <a:rPr sz="1600" spc="5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роли</a:t>
            </a:r>
            <a:r>
              <a:rPr sz="1600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надежды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600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жизни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человека</a:t>
            </a:r>
            <a:r>
              <a:rPr sz="1600" spc="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интересовала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600" spc="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интересует</a:t>
            </a:r>
            <a:r>
              <a:rPr sz="1600" spc="8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всех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 прогрессивных </a:t>
            </a:r>
            <a:r>
              <a:rPr sz="1600" spc="-3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людей»);</a:t>
            </a:r>
            <a:endParaRPr sz="16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605"/>
              </a:spcBef>
              <a:buAutoNum type="arabicParenR" startAt="3"/>
              <a:tabLst>
                <a:tab pos="356870" algn="l"/>
                <a:tab pos="357505" algn="l"/>
              </a:tabLst>
            </a:pP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ошибки</a:t>
            </a:r>
            <a:r>
              <a:rPr sz="1600" b="1" spc="-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во</a:t>
            </a:r>
            <a:r>
              <a:rPr sz="1600" b="1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344762"/>
                </a:solidFill>
                <a:latin typeface="Calibri"/>
                <a:cs typeface="Calibri"/>
              </a:rPr>
              <a:t>фраз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1600" b="1" spc="-2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л</a:t>
            </a:r>
            <a:r>
              <a:rPr sz="1600" b="1" spc="-1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г</a:t>
            </a:r>
            <a:r>
              <a:rPr sz="1600" b="1" spc="-25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з</a:t>
            </a:r>
            <a:r>
              <a:rPr sz="1600" b="1" spc="-15" dirty="0">
                <a:solidFill>
                  <a:srgbClr val="344762"/>
                </a:solidFill>
                <a:latin typeface="Calibri"/>
                <a:cs typeface="Calibri"/>
              </a:rPr>
              <a:t>ма</a:t>
            </a:r>
            <a:r>
              <a:rPr sz="1600" b="1" spc="-5" dirty="0">
                <a:solidFill>
                  <a:srgbClr val="344762"/>
                </a:solidFill>
                <a:latin typeface="Calibri"/>
                <a:cs typeface="Calibri"/>
              </a:rPr>
              <a:t>х</a:t>
            </a:r>
            <a:r>
              <a:rPr sz="1600" b="1" spc="-9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(«Е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м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у</a:t>
            </a:r>
            <a:r>
              <a:rPr sz="1600" spc="5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оберн</a:t>
            </a:r>
            <a:r>
              <a:rPr sz="1600" spc="-70" dirty="0">
                <a:solidFill>
                  <a:srgbClr val="344762"/>
                </a:solidFill>
                <a:latin typeface="Calibri"/>
                <a:cs typeface="Calibri"/>
              </a:rPr>
              <a:t>у</a:t>
            </a:r>
            <a:r>
              <a:rPr sz="1600" spc="-15" dirty="0">
                <a:solidFill>
                  <a:srgbClr val="344762"/>
                </a:solidFill>
                <a:latin typeface="Calibri"/>
                <a:cs typeface="Calibri"/>
              </a:rPr>
              <a:t>ла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с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ь</a:t>
            </a:r>
            <a:r>
              <a:rPr sz="1600" spc="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80" dirty="0">
                <a:solidFill>
                  <a:srgbClr val="344762"/>
                </a:solidFill>
                <a:latin typeface="Calibri"/>
                <a:cs typeface="Calibri"/>
              </a:rPr>
              <a:t>у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д</a:t>
            </a:r>
            <a:r>
              <a:rPr sz="1600" spc="-15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ч</a:t>
            </a:r>
            <a:r>
              <a:rPr sz="1600" spc="-15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»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)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13848"/>
            <a:ext cx="6180574" cy="463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3318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259842"/>
            <a:ext cx="6636624" cy="4977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1816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205836"/>
            <a:ext cx="6996664" cy="5247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0270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u="sng" dirty="0"/>
              <a:t>Типичные ошибки сочинений по критерию 5 «Грамотность».</a:t>
            </a:r>
          </a:p>
          <a:p>
            <a:r>
              <a:rPr lang="ru-RU" dirty="0"/>
              <a:t>При написании итоговых сочинений выпускниками были допущены следующие </a:t>
            </a:r>
            <a:r>
              <a:rPr lang="ru-RU" b="1" dirty="0"/>
              <a:t>типичные ошибки:</a:t>
            </a:r>
            <a:endParaRPr lang="ru-RU" dirty="0"/>
          </a:p>
          <a:p>
            <a:r>
              <a:rPr lang="ru-RU" i="1" u="sng" dirty="0"/>
              <a:t>орфографические ошибки:</a:t>
            </a:r>
            <a:endParaRPr lang="ru-RU" sz="2400" dirty="0"/>
          </a:p>
          <a:p>
            <a:pPr lvl="1"/>
            <a:r>
              <a:rPr lang="ru-RU" dirty="0"/>
              <a:t>«Правописание -ТСЯ ‒ -ТЬСЯ в глаголах»;</a:t>
            </a:r>
            <a:endParaRPr lang="ru-RU" sz="2000" dirty="0"/>
          </a:p>
          <a:p>
            <a:pPr lvl="1"/>
            <a:r>
              <a:rPr lang="ru-RU" dirty="0"/>
              <a:t>«Правописание производных предлогов»;</a:t>
            </a:r>
            <a:endParaRPr lang="ru-RU" sz="2000" dirty="0"/>
          </a:p>
          <a:p>
            <a:pPr lvl="1"/>
            <a:r>
              <a:rPr lang="ru-RU" dirty="0"/>
              <a:t>«Правописание безударных личных окончаний глаголов»;</a:t>
            </a:r>
            <a:endParaRPr lang="ru-RU" sz="2000" dirty="0"/>
          </a:p>
          <a:p>
            <a:pPr lvl="1"/>
            <a:r>
              <a:rPr lang="ru-RU" dirty="0"/>
              <a:t>«Правописание И </a:t>
            </a:r>
            <a:r>
              <a:rPr lang="ru-RU" dirty="0" err="1"/>
              <a:t>и</a:t>
            </a:r>
            <a:r>
              <a:rPr lang="ru-RU" dirty="0"/>
              <a:t> Е в окончаниях существительных»;</a:t>
            </a:r>
            <a:endParaRPr lang="ru-RU" sz="2000" dirty="0"/>
          </a:p>
          <a:p>
            <a:pPr lvl="1"/>
            <a:r>
              <a:rPr lang="ru-RU" sz="2000" dirty="0"/>
              <a:t>	</a:t>
            </a:r>
            <a:r>
              <a:rPr lang="ru-RU" dirty="0"/>
              <a:t>«Н ‒ НН в суффиксах страдательных причастий, отглагольных прилагательных полной формы, а также существительных, образованных от них».</a:t>
            </a:r>
            <a:endParaRPr lang="ru-RU" sz="2000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842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Что изменилось в 2024-2025 году по сравнению с 2023-2024 годом?</a:t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Методические рекомендации ФИПИ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На сайте ФГБНУ «ФИПИ» опубликованы следующие материалы:</a:t>
            </a:r>
          </a:p>
          <a:p>
            <a:r>
              <a:rPr lang="ru-RU" dirty="0" smtClean="0"/>
              <a:t>Структура закрытого банка тем итогового сочинения </a:t>
            </a:r>
            <a:r>
              <a:rPr lang="ru-RU" dirty="0" smtClean="0">
                <a:solidFill>
                  <a:srgbClr val="C00000"/>
                </a:solidFill>
              </a:rPr>
              <a:t>(без изменений)</a:t>
            </a:r>
          </a:p>
          <a:p>
            <a:r>
              <a:rPr lang="ru-RU" dirty="0" smtClean="0"/>
              <a:t>Комментарии к разделам закрытого банка тем итогового сочинения </a:t>
            </a:r>
            <a:r>
              <a:rPr lang="ru-RU" dirty="0" smtClean="0">
                <a:solidFill>
                  <a:srgbClr val="C00000"/>
                </a:solidFill>
              </a:rPr>
              <a:t>(без изменений)</a:t>
            </a:r>
          </a:p>
          <a:p>
            <a:r>
              <a:rPr lang="ru-RU" dirty="0" smtClean="0"/>
              <a:t>Образец комплекта тем 2024/25 учебного года </a:t>
            </a:r>
            <a:r>
              <a:rPr lang="ru-RU" dirty="0" smtClean="0">
                <a:solidFill>
                  <a:srgbClr val="C00000"/>
                </a:solidFill>
              </a:rPr>
              <a:t>(обновлен)</a:t>
            </a:r>
          </a:p>
          <a:p>
            <a:r>
              <a:rPr lang="ru-RU" dirty="0" smtClean="0"/>
              <a:t>Критерии оценивания итогового сочинения и изложения </a:t>
            </a:r>
            <a:r>
              <a:rPr lang="ru-RU" dirty="0" smtClean="0">
                <a:solidFill>
                  <a:srgbClr val="C00000"/>
                </a:solidFill>
              </a:rPr>
              <a:t>(без изменений)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u="sng" dirty="0"/>
              <a:t>пунктуационные ошибки:</a:t>
            </a:r>
            <a:endParaRPr lang="ru-RU" dirty="0"/>
          </a:p>
          <a:p>
            <a:pPr lvl="0"/>
            <a:r>
              <a:rPr lang="ru-RU" dirty="0"/>
              <a:t>«Знаки препинания в сложноподчинённых предложениях»;</a:t>
            </a:r>
          </a:p>
          <a:p>
            <a:pPr lvl="0"/>
            <a:r>
              <a:rPr lang="ru-RU" dirty="0"/>
              <a:t>«Знаки препинания при вводных словах»;</a:t>
            </a:r>
          </a:p>
          <a:p>
            <a:pPr lvl="0"/>
            <a:r>
              <a:rPr lang="ru-RU" dirty="0"/>
              <a:t>Немотивированная постановка запятых;</a:t>
            </a:r>
          </a:p>
          <a:p>
            <a:pPr lvl="0"/>
            <a:r>
              <a:rPr lang="ru-RU" dirty="0"/>
              <a:t>«Знаки препинания в сложносочинённых предложениях»;</a:t>
            </a:r>
          </a:p>
          <a:p>
            <a:pPr lvl="0"/>
            <a:r>
              <a:rPr lang="ru-RU" dirty="0"/>
              <a:t>«Обособление обстоятельств»;</a:t>
            </a:r>
          </a:p>
          <a:p>
            <a:pPr lvl="0"/>
            <a:r>
              <a:rPr lang="ru-RU" dirty="0"/>
              <a:t>Обособление приложений»;</a:t>
            </a:r>
          </a:p>
          <a:p>
            <a:pPr lvl="0"/>
            <a:r>
              <a:rPr lang="ru-RU" dirty="0"/>
              <a:t>«Знаки	препинания	в	сложноподчинённых	предложениях	с однородными придаточными»;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720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u="sng" dirty="0"/>
              <a:t>грамматические ошибки:</a:t>
            </a:r>
            <a:endParaRPr lang="ru-RU" sz="2400" dirty="0"/>
          </a:p>
          <a:p>
            <a:pPr lvl="1"/>
            <a:r>
              <a:rPr lang="ru-RU" dirty="0"/>
              <a:t/>
            </a:r>
            <a:br>
              <a:rPr lang="ru-RU" dirty="0"/>
            </a:br>
            <a:r>
              <a:rPr lang="ru-RU" dirty="0"/>
              <a:t>нарушение управления;</a:t>
            </a:r>
            <a:endParaRPr lang="ru-RU" sz="2000" dirty="0"/>
          </a:p>
          <a:p>
            <a:pPr lvl="1"/>
            <a:r>
              <a:rPr lang="ru-RU" dirty="0"/>
              <a:t>ошибочное словообразование формы имени существительного;</a:t>
            </a:r>
            <a:endParaRPr lang="ru-RU" sz="2000" dirty="0"/>
          </a:p>
          <a:p>
            <a:pPr lvl="1"/>
            <a:r>
              <a:rPr lang="ru-RU" dirty="0"/>
              <a:t>ошибки в построении предложений с деепричастным оборотом;</a:t>
            </a:r>
            <a:endParaRPr lang="ru-RU" sz="2000" dirty="0"/>
          </a:p>
          <a:p>
            <a:pPr lvl="1"/>
            <a:r>
              <a:rPr lang="ru-RU" dirty="0"/>
              <a:t>ошибки в построении сложноподчинённых предложений;</a:t>
            </a:r>
            <a:endParaRPr lang="ru-RU" sz="2000" dirty="0"/>
          </a:p>
          <a:p>
            <a:r>
              <a:rPr lang="ru-RU" dirty="0"/>
              <a:t> </a:t>
            </a:r>
            <a:endParaRPr lang="ru-RU" sz="2800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395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97824"/>
            <a:ext cx="7044669" cy="5283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8031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367854"/>
            <a:ext cx="6492608" cy="4869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534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13848"/>
            <a:ext cx="6564616" cy="4923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9139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367854"/>
            <a:ext cx="6684629" cy="5013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7165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13848"/>
            <a:ext cx="6852648" cy="513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7890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Существуют люди, </a:t>
            </a:r>
            <a:r>
              <a:rPr lang="ru-RU" i="1" dirty="0"/>
              <a:t>которые не только увлекаются, но и посвящают искусству </a:t>
            </a:r>
            <a:r>
              <a:rPr lang="ru-RU" dirty="0"/>
              <a:t>свою жизнь (нарушение норм управления)</a:t>
            </a:r>
          </a:p>
          <a:p>
            <a:r>
              <a:rPr lang="ru-RU" dirty="0"/>
              <a:t>Отрывок, </a:t>
            </a:r>
            <a:r>
              <a:rPr lang="ru-RU" i="1" dirty="0"/>
              <a:t>написанный</a:t>
            </a:r>
            <a:r>
              <a:rPr lang="ru-RU" dirty="0"/>
              <a:t> в публицистическом стиле и типе речи рассуждение (полное причастие в роли сказуемого)</a:t>
            </a:r>
          </a:p>
          <a:p>
            <a:r>
              <a:rPr lang="ru-RU" dirty="0"/>
              <a:t>Риторические вопросы автор использует для воздействия на </a:t>
            </a:r>
            <a:r>
              <a:rPr lang="ru-RU" dirty="0" smtClean="0"/>
              <a:t>читателя</a:t>
            </a:r>
            <a:r>
              <a:rPr lang="ru-RU" dirty="0"/>
              <a:t>, </a:t>
            </a:r>
            <a:r>
              <a:rPr lang="ru-RU" i="1" dirty="0"/>
              <a:t>сформировать</a:t>
            </a:r>
            <a:r>
              <a:rPr lang="ru-RU" dirty="0"/>
              <a:t> отношение к проблеме (неверное построение предложения - придаточное присоединено без опорного слова и союза)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Грамматические ошибки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410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173480"/>
          </a:xfrm>
          <a:custGeom>
            <a:avLst/>
            <a:gdLst/>
            <a:ahLst/>
            <a:cxnLst/>
            <a:rect l="l" t="t" r="r" b="b"/>
            <a:pathLst>
              <a:path w="9144000" h="1173480">
                <a:moveTo>
                  <a:pt x="9144000" y="0"/>
                </a:moveTo>
                <a:lnTo>
                  <a:pt x="0" y="0"/>
                </a:lnTo>
                <a:lnTo>
                  <a:pt x="0" y="1173479"/>
                </a:lnTo>
                <a:lnTo>
                  <a:pt x="9144000" y="1173479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89380" y="19634"/>
            <a:ext cx="4120515" cy="678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570"/>
              </a:lnSpc>
              <a:spcBef>
                <a:spcPts val="95"/>
              </a:spcBef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ТРЕБОВАНИЕ</a:t>
            </a:r>
            <a:r>
              <a:rPr sz="2200" spc="4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1.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ts val="2570"/>
              </a:lnSpc>
            </a:pP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ОБЪЁМ</a:t>
            </a:r>
            <a:r>
              <a:rPr sz="2200" spc="43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ИТОГОВОГО 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СОЧИНЕНИЯ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35198" y="1723389"/>
            <a:ext cx="5739130" cy="34404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68910" indent="-34290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При</a:t>
            </a:r>
            <a:r>
              <a:rPr sz="1600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30" dirty="0">
                <a:solidFill>
                  <a:srgbClr val="344762"/>
                </a:solidFill>
                <a:latin typeface="Calibri"/>
                <a:cs typeface="Calibri"/>
              </a:rPr>
              <a:t>подсчёте</a:t>
            </a:r>
            <a:r>
              <a:rPr sz="1600" spc="7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слов</a:t>
            </a:r>
            <a:r>
              <a:rPr sz="1600" spc="35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учитываются</a:t>
            </a:r>
            <a:r>
              <a:rPr sz="1600" spc="3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как</a:t>
            </a:r>
            <a:r>
              <a:rPr sz="1600" spc="30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самостоятельные,</a:t>
            </a:r>
            <a:r>
              <a:rPr sz="1600" spc="4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так </a:t>
            </a:r>
            <a:r>
              <a:rPr sz="1600" spc="-35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600" spc="3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служебные</a:t>
            </a:r>
            <a:r>
              <a:rPr sz="1600" spc="28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части</a:t>
            </a:r>
            <a:r>
              <a:rPr sz="16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344762"/>
                </a:solidFill>
                <a:latin typeface="Calibri"/>
                <a:cs typeface="Calibri"/>
              </a:rPr>
              <a:t>речи.</a:t>
            </a:r>
            <a:endParaRPr sz="1600" dirty="0">
              <a:latin typeface="Calibri"/>
              <a:cs typeface="Calibri"/>
            </a:endParaRPr>
          </a:p>
          <a:p>
            <a:pPr marL="354330" marR="28575" indent="-342265">
              <a:lnSpc>
                <a:spcPct val="100000"/>
              </a:lnSpc>
              <a:buAutoNum type="arabicPeriod"/>
              <a:tabLst>
                <a:tab pos="354965" algn="l"/>
                <a:tab pos="355600" algn="l"/>
                <a:tab pos="1976120" algn="l"/>
              </a:tabLst>
            </a:pP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Подсчитывается</a:t>
            </a:r>
            <a:r>
              <a:rPr sz="1600" spc="6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любая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последовательность</a:t>
            </a:r>
            <a:r>
              <a:rPr sz="1600" spc="9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слов, написанных </a:t>
            </a:r>
            <a:r>
              <a:rPr sz="1600" spc="-3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без</a:t>
            </a:r>
            <a:r>
              <a:rPr sz="1600" spc="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пробела	(«всё-таки»</a:t>
            </a:r>
            <a:r>
              <a:rPr sz="1600" spc="-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–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30" dirty="0">
                <a:solidFill>
                  <a:srgbClr val="344762"/>
                </a:solidFill>
                <a:latin typeface="Calibri"/>
                <a:cs typeface="Calibri"/>
              </a:rPr>
              <a:t>одно</a:t>
            </a:r>
            <a:r>
              <a:rPr sz="1600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слово,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 «всё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же»</a:t>
            </a:r>
            <a:r>
              <a:rPr sz="1600" spc="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–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два</a:t>
            </a:r>
            <a:endParaRPr sz="1600" dirty="0">
              <a:latin typeface="Calibri"/>
              <a:cs typeface="Calibri"/>
            </a:endParaRPr>
          </a:p>
          <a:p>
            <a:pPr marL="354330">
              <a:lnSpc>
                <a:spcPct val="100000"/>
              </a:lnSpc>
            </a:pP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слова).</a:t>
            </a:r>
            <a:endParaRPr sz="1600" dirty="0">
              <a:latin typeface="Calibri"/>
              <a:cs typeface="Calibri"/>
            </a:endParaRPr>
          </a:p>
          <a:p>
            <a:pPr marL="355600" marR="557530" indent="-342900">
              <a:lnSpc>
                <a:spcPct val="100000"/>
              </a:lnSpc>
              <a:spcBef>
                <a:spcPts val="5"/>
              </a:spcBef>
              <a:buAutoNum type="arabicPeriod" startAt="3"/>
              <a:tabLst>
                <a:tab pos="354965" algn="l"/>
                <a:tab pos="355600" algn="l"/>
              </a:tabLst>
            </a:pP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Инициалы с фамилией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считаются 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одним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словом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(«М.Ю. </a:t>
            </a:r>
            <a:r>
              <a:rPr sz="1600" spc="-35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Лермонтов»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–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30" dirty="0">
                <a:solidFill>
                  <a:srgbClr val="344762"/>
                </a:solidFill>
                <a:latin typeface="Calibri"/>
                <a:cs typeface="Calibri"/>
              </a:rPr>
              <a:t>одно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 слово).</a:t>
            </a:r>
            <a:endParaRPr sz="16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AutoNum type="arabicPeriod" startAt="3"/>
              <a:tabLst>
                <a:tab pos="354965" algn="l"/>
                <a:tab pos="355600" algn="l"/>
              </a:tabLst>
            </a:pP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Любые</a:t>
            </a:r>
            <a:r>
              <a:rPr sz="16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другие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символы,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 в</a:t>
            </a:r>
            <a:r>
              <a:rPr sz="1600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частности</a:t>
            </a:r>
            <a:r>
              <a:rPr sz="1600" spc="-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цифры,</a:t>
            </a:r>
            <a:r>
              <a:rPr sz="1600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при</a:t>
            </a:r>
            <a:r>
              <a:rPr sz="1600" spc="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30" dirty="0">
                <a:solidFill>
                  <a:srgbClr val="344762"/>
                </a:solidFill>
                <a:latin typeface="Calibri"/>
                <a:cs typeface="Calibri"/>
              </a:rPr>
              <a:t>подсчёте</a:t>
            </a:r>
            <a:r>
              <a:rPr sz="16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не</a:t>
            </a:r>
            <a:endParaRPr sz="1600" dirty="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учитываются</a:t>
            </a:r>
            <a:r>
              <a:rPr sz="1600" spc="-6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(«5</a:t>
            </a:r>
            <a:r>
              <a:rPr sz="1600" spc="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лет»</a:t>
            </a:r>
            <a:r>
              <a:rPr sz="16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–</a:t>
            </a:r>
            <a:r>
              <a:rPr sz="1600" spc="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30" dirty="0">
                <a:solidFill>
                  <a:srgbClr val="344762"/>
                </a:solidFill>
                <a:latin typeface="Calibri"/>
                <a:cs typeface="Calibri"/>
              </a:rPr>
              <a:t>одно</a:t>
            </a:r>
            <a:r>
              <a:rPr sz="16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слово,</a:t>
            </a:r>
            <a:r>
              <a:rPr sz="160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«пять</a:t>
            </a:r>
            <a:r>
              <a:rPr sz="1600" spc="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лет»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 –</a:t>
            </a:r>
            <a:r>
              <a:rPr sz="1600" spc="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два</a:t>
            </a:r>
            <a:r>
              <a:rPr sz="1600" spc="-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слова).</a:t>
            </a:r>
            <a:endParaRPr sz="16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AutoNum type="arabicPeriod" startAt="5"/>
              <a:tabLst>
                <a:tab pos="354965" algn="l"/>
                <a:tab pos="355600" algn="l"/>
              </a:tabLst>
            </a:pP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Цитаты</a:t>
            </a:r>
            <a:r>
              <a:rPr sz="1600" spc="-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включаются</a:t>
            </a:r>
            <a:r>
              <a:rPr sz="1600" spc="-6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600" spc="-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762"/>
                </a:solidFill>
                <a:latin typeface="Calibri"/>
                <a:cs typeface="Calibri"/>
              </a:rPr>
              <a:t>общее</a:t>
            </a:r>
            <a:r>
              <a:rPr sz="1600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762"/>
                </a:solidFill>
                <a:latin typeface="Calibri"/>
                <a:cs typeface="Calibri"/>
              </a:rPr>
              <a:t>количество</a:t>
            </a:r>
            <a:r>
              <a:rPr sz="1600" spc="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762"/>
                </a:solidFill>
                <a:latin typeface="Calibri"/>
                <a:cs typeface="Calibri"/>
              </a:rPr>
              <a:t>слов.</a:t>
            </a:r>
            <a:endParaRPr sz="1600" dirty="0">
              <a:latin typeface="Calibri"/>
              <a:cs typeface="Calibri"/>
            </a:endParaRPr>
          </a:p>
          <a:p>
            <a:pPr marL="355600" marR="5080">
              <a:lnSpc>
                <a:spcPct val="100000"/>
              </a:lnSpc>
            </a:pP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Слова</a:t>
            </a:r>
            <a:r>
              <a:rPr sz="1600" spc="-4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из</a:t>
            </a:r>
            <a:r>
              <a:rPr sz="1600" spc="-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E65E52"/>
                </a:solidFill>
                <a:latin typeface="Calibri"/>
                <a:cs typeface="Calibri"/>
              </a:rPr>
              <a:t>формулировки</a:t>
            </a:r>
            <a:r>
              <a:rPr sz="1600" spc="-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E65E52"/>
                </a:solidFill>
                <a:latin typeface="Calibri"/>
                <a:cs typeface="Calibri"/>
              </a:rPr>
              <a:t>темы</a:t>
            </a:r>
            <a:r>
              <a:rPr sz="1600" spc="1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в </a:t>
            </a:r>
            <a:r>
              <a:rPr sz="1600" spc="-20" dirty="0">
                <a:solidFill>
                  <a:srgbClr val="E65E52"/>
                </a:solidFill>
                <a:latin typeface="Calibri"/>
                <a:cs typeface="Calibri"/>
              </a:rPr>
              <a:t>количество</a:t>
            </a:r>
            <a:r>
              <a:rPr sz="1600" spc="3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слов</a:t>
            </a:r>
            <a:r>
              <a:rPr sz="1600" spc="-2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сочинения</a:t>
            </a:r>
            <a:r>
              <a:rPr sz="1600" spc="-2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E65E52"/>
                </a:solidFill>
                <a:latin typeface="Calibri"/>
                <a:cs typeface="Calibri"/>
              </a:rPr>
              <a:t>не </a:t>
            </a:r>
            <a:r>
              <a:rPr sz="1600" spc="-34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30" dirty="0">
                <a:solidFill>
                  <a:srgbClr val="E65E52"/>
                </a:solidFill>
                <a:latin typeface="Calibri"/>
                <a:cs typeface="Calibri"/>
              </a:rPr>
              <a:t>входят!</a:t>
            </a:r>
            <a:endParaRPr sz="1600" dirty="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1600" spc="-25" dirty="0">
                <a:solidFill>
                  <a:srgbClr val="E65E52"/>
                </a:solidFill>
                <a:latin typeface="Calibri"/>
                <a:cs typeface="Calibri"/>
              </a:rPr>
              <a:t>Необходимо</a:t>
            </a:r>
            <a:r>
              <a:rPr sz="1600" spc="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учитывать</a:t>
            </a:r>
            <a:r>
              <a:rPr sz="1600" spc="-6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E65E52"/>
                </a:solidFill>
                <a:latin typeface="Calibri"/>
                <a:cs typeface="Calibri"/>
              </a:rPr>
              <a:t>авторскую</a:t>
            </a:r>
            <a:r>
              <a:rPr sz="160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E65E52"/>
                </a:solidFill>
                <a:latin typeface="Calibri"/>
                <a:cs typeface="Calibri"/>
              </a:rPr>
              <a:t>орфографию:</a:t>
            </a:r>
            <a:r>
              <a:rPr sz="1600" spc="-7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«черно</a:t>
            </a:r>
            <a:endParaRPr sz="1600" dirty="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б</a:t>
            </a:r>
            <a:r>
              <a:rPr sz="1600" spc="-35" dirty="0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sz="1600" spc="-10" dirty="0">
                <a:solidFill>
                  <a:srgbClr val="E65E52"/>
                </a:solidFill>
                <a:latin typeface="Calibri"/>
                <a:cs typeface="Calibri"/>
              </a:rPr>
              <a:t>лый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»</a:t>
            </a:r>
            <a:r>
              <a:rPr sz="1600" spc="-7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–</a:t>
            </a:r>
            <a:r>
              <a:rPr sz="1600" spc="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2</a:t>
            </a:r>
            <a:r>
              <a:rPr sz="1600" spc="-1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сл</a:t>
            </a:r>
            <a:r>
              <a:rPr sz="1600" spc="-15" dirty="0">
                <a:solidFill>
                  <a:srgbClr val="E65E52"/>
                </a:solidFill>
                <a:latin typeface="Calibri"/>
                <a:cs typeface="Calibri"/>
              </a:rPr>
              <a:t>о</a:t>
            </a:r>
            <a:r>
              <a:rPr sz="1600" spc="-5" dirty="0">
                <a:solidFill>
                  <a:srgbClr val="E65E52"/>
                </a:solidFill>
                <a:latin typeface="Calibri"/>
                <a:cs typeface="Calibri"/>
              </a:rPr>
              <a:t>ва.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5215128"/>
            <a:ext cx="9144000" cy="460375"/>
          </a:xfrm>
          <a:custGeom>
            <a:avLst/>
            <a:gdLst/>
            <a:ahLst/>
            <a:cxnLst/>
            <a:rect l="l" t="t" r="r" b="b"/>
            <a:pathLst>
              <a:path w="9144000" h="460375">
                <a:moveTo>
                  <a:pt x="9144000" y="0"/>
                </a:moveTo>
                <a:lnTo>
                  <a:pt x="0" y="0"/>
                </a:lnTo>
                <a:lnTo>
                  <a:pt x="0" y="460121"/>
                </a:lnTo>
                <a:lnTo>
                  <a:pt x="9144000" y="460121"/>
                </a:lnTo>
                <a:lnTo>
                  <a:pt x="9144000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579114" y="5267705"/>
            <a:ext cx="10566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ПРИМЕРЫ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8404" y="5664504"/>
            <a:ext cx="39217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solidFill>
                  <a:srgbClr val="344762"/>
                </a:solidFill>
                <a:latin typeface="Calibri"/>
                <a:cs typeface="Calibri"/>
              </a:rPr>
              <a:t>Александр</a:t>
            </a:r>
            <a:r>
              <a:rPr sz="1800" spc="39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344762"/>
                </a:solidFill>
                <a:latin typeface="Calibri"/>
                <a:cs typeface="Calibri"/>
              </a:rPr>
              <a:t>Сергеевич</a:t>
            </a:r>
            <a:r>
              <a:rPr sz="1800" spc="8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Пушкин</a:t>
            </a:r>
            <a:r>
              <a:rPr sz="1800" spc="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–</a:t>
            </a:r>
            <a:r>
              <a:rPr sz="1800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3</a:t>
            </a:r>
            <a:r>
              <a:rPr sz="1800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слова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58029" y="5664504"/>
            <a:ext cx="30962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58495" algn="l"/>
              </a:tabLst>
            </a:pP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-	</a:t>
            </a:r>
            <a:r>
              <a:rPr sz="1800" spc="-10" dirty="0">
                <a:solidFill>
                  <a:srgbClr val="344762"/>
                </a:solidFill>
                <a:latin typeface="Calibri"/>
                <a:cs typeface="Calibri"/>
              </a:rPr>
              <a:t>А.С.</a:t>
            </a:r>
            <a:r>
              <a:rPr sz="1800" spc="-5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Пушкин</a:t>
            </a:r>
            <a:r>
              <a:rPr sz="1800" spc="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–</a:t>
            </a:r>
            <a:r>
              <a:rPr sz="1800" spc="-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1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 слово</a:t>
            </a:r>
            <a:endParaRPr sz="1800">
              <a:latin typeface="Calibri"/>
              <a:cs typeface="Calibri"/>
            </a:endParaRPr>
          </a:p>
          <a:p>
            <a:pPr marL="481965">
              <a:lnSpc>
                <a:spcPct val="100000"/>
              </a:lnSpc>
            </a:pP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800" spc="-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возрасте</a:t>
            </a:r>
            <a:r>
              <a:rPr sz="18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22</a:t>
            </a:r>
            <a:r>
              <a:rPr sz="18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44762"/>
                </a:solidFill>
                <a:latin typeface="Calibri"/>
                <a:cs typeface="Calibri"/>
              </a:rPr>
              <a:t>лет</a:t>
            </a:r>
            <a:r>
              <a:rPr sz="1800" spc="-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–</a:t>
            </a:r>
            <a:r>
              <a:rPr sz="1800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3</a:t>
            </a:r>
            <a:r>
              <a:rPr sz="18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слова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8404" y="5938520"/>
            <a:ext cx="3932554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48735" algn="l"/>
              </a:tabLst>
            </a:pP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в в</a:t>
            </a:r>
            <a:r>
              <a:rPr sz="1800" spc="10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800" spc="-10" dirty="0">
                <a:solidFill>
                  <a:srgbClr val="344762"/>
                </a:solidFill>
                <a:latin typeface="Calibri"/>
                <a:cs typeface="Calibri"/>
              </a:rPr>
              <a:t>зр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800" spc="-10" dirty="0">
                <a:solidFill>
                  <a:srgbClr val="344762"/>
                </a:solidFill>
                <a:latin typeface="Calibri"/>
                <a:cs typeface="Calibri"/>
              </a:rPr>
              <a:t>с</a:t>
            </a:r>
            <a:r>
              <a:rPr sz="1800" spc="-50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1800" spc="4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дв</a:t>
            </a:r>
            <a:r>
              <a:rPr sz="1800" spc="5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д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ц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ати</a:t>
            </a:r>
            <a:r>
              <a:rPr sz="1800" spc="-6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д</a:t>
            </a:r>
            <a:r>
              <a:rPr sz="1800" spc="-10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ух</a:t>
            </a:r>
            <a:r>
              <a:rPr sz="1800" spc="-5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44762"/>
                </a:solidFill>
                <a:latin typeface="Calibri"/>
                <a:cs typeface="Calibri"/>
              </a:rPr>
              <a:t>л</a:t>
            </a:r>
            <a:r>
              <a:rPr sz="1800" spc="-20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800" spc="6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–</a:t>
            </a:r>
            <a:r>
              <a:rPr sz="1800" spc="-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5</a:t>
            </a:r>
            <a:r>
              <a:rPr sz="1800" spc="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44762"/>
                </a:solidFill>
                <a:latin typeface="Calibri"/>
                <a:cs typeface="Calibri"/>
              </a:rPr>
              <a:t>сл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ов	-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20" dirty="0">
                <a:solidFill>
                  <a:srgbClr val="344762"/>
                </a:solidFill>
                <a:latin typeface="Calibri"/>
                <a:cs typeface="Calibri"/>
              </a:rPr>
              <a:t>Белогорская</a:t>
            </a:r>
            <a:r>
              <a:rPr sz="1800" spc="-5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крепость</a:t>
            </a:r>
            <a:r>
              <a:rPr sz="1800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–</a:t>
            </a:r>
            <a:r>
              <a:rPr sz="1800" spc="-3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2 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слова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для</a:t>
            </a:r>
            <a:r>
              <a:rPr sz="1800" spc="-7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344762"/>
                </a:solidFill>
                <a:latin typeface="Calibri"/>
                <a:cs typeface="Calibri"/>
              </a:rPr>
              <a:t>того</a:t>
            </a:r>
            <a:r>
              <a:rPr sz="1800" spc="-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44762"/>
                </a:solidFill>
                <a:latin typeface="Calibri"/>
                <a:cs typeface="Calibri"/>
              </a:rPr>
              <a:t>чтобы</a:t>
            </a:r>
            <a:r>
              <a:rPr sz="1800" spc="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–</a:t>
            </a:r>
            <a:r>
              <a:rPr sz="1800" spc="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762"/>
                </a:solidFill>
                <a:latin typeface="Calibri"/>
                <a:cs typeface="Calibri"/>
              </a:rPr>
              <a:t>3</a:t>
            </a:r>
            <a:r>
              <a:rPr sz="1800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762"/>
                </a:solidFill>
                <a:latin typeface="Calibri"/>
                <a:cs typeface="Calibri"/>
              </a:rPr>
              <a:t>слова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43255" y="1499616"/>
            <a:ext cx="2856230" cy="3295015"/>
          </a:xfrm>
          <a:custGeom>
            <a:avLst/>
            <a:gdLst/>
            <a:ahLst/>
            <a:cxnLst/>
            <a:rect l="l" t="t" r="r" b="b"/>
            <a:pathLst>
              <a:path w="2856230" h="3295015">
                <a:moveTo>
                  <a:pt x="2855722" y="0"/>
                </a:moveTo>
                <a:lnTo>
                  <a:pt x="0" y="0"/>
                </a:lnTo>
                <a:lnTo>
                  <a:pt x="0" y="3294761"/>
                </a:lnTo>
                <a:lnTo>
                  <a:pt x="2855722" y="3294761"/>
                </a:lnTo>
                <a:lnTo>
                  <a:pt x="2855722" y="0"/>
                </a:lnTo>
                <a:close/>
              </a:path>
            </a:pathLst>
          </a:custGeom>
          <a:solidFill>
            <a:srgbClr val="F7C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34391" y="1513154"/>
            <a:ext cx="264858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b="1" spc="-25" dirty="0">
                <a:solidFill>
                  <a:srgbClr val="344762"/>
                </a:solidFill>
                <a:latin typeface="Calibri"/>
                <a:cs typeface="Calibri"/>
              </a:rPr>
              <a:t>Рекомендуемое</a:t>
            </a:r>
            <a:r>
              <a:rPr sz="1300" b="1" spc="44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20" dirty="0">
                <a:solidFill>
                  <a:srgbClr val="344762"/>
                </a:solidFill>
                <a:latin typeface="Calibri"/>
                <a:cs typeface="Calibri"/>
              </a:rPr>
              <a:t>количество</a:t>
            </a:r>
            <a:r>
              <a:rPr sz="1300" b="1" spc="46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слов</a:t>
            </a:r>
            <a:r>
              <a:rPr sz="1300" b="1" spc="42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4391" y="1711909"/>
            <a:ext cx="2698115" cy="29984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22860" indent="78740">
              <a:lnSpc>
                <a:spcPct val="100000"/>
              </a:lnSpc>
              <a:spcBef>
                <a:spcPts val="95"/>
              </a:spcBef>
              <a:tabLst>
                <a:tab pos="685800" algn="l"/>
                <a:tab pos="762000" algn="l"/>
                <a:tab pos="1280160" algn="l"/>
                <a:tab pos="2499360" algn="l"/>
              </a:tabLst>
            </a:pP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350.	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Максимальное </a:t>
            </a:r>
            <a:r>
              <a:rPr sz="1300" b="1" spc="-20" dirty="0">
                <a:solidFill>
                  <a:srgbClr val="344762"/>
                </a:solidFill>
                <a:latin typeface="Calibri"/>
                <a:cs typeface="Calibri"/>
              </a:rPr>
              <a:t>количество </a:t>
            </a:r>
            <a:r>
              <a:rPr sz="1300" b="1" spc="-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с</a:t>
            </a:r>
            <a:r>
              <a:rPr sz="1300" b="1" spc="-15" dirty="0">
                <a:solidFill>
                  <a:srgbClr val="344762"/>
                </a:solidFill>
                <a:latin typeface="Calibri"/>
                <a:cs typeface="Calibri"/>
              </a:rPr>
              <a:t>л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300" b="1" dirty="0">
                <a:solidFill>
                  <a:srgbClr val="344762"/>
                </a:solidFill>
                <a:latin typeface="Calibri"/>
                <a:cs typeface="Calibri"/>
              </a:rPr>
              <a:t>		</a:t>
            </a: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300" b="1" dirty="0">
                <a:solidFill>
                  <a:srgbClr val="344762"/>
                </a:solidFill>
                <a:latin typeface="Calibri"/>
                <a:cs typeface="Calibri"/>
              </a:rPr>
              <a:t>	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с</a:t>
            </a:r>
            <a:r>
              <a:rPr sz="1300" b="1" spc="5" dirty="0">
                <a:solidFill>
                  <a:srgbClr val="344762"/>
                </a:solidFill>
                <a:latin typeface="Calibri"/>
                <a:cs typeface="Calibri"/>
              </a:rPr>
              <a:t>о</a:t>
            </a:r>
            <a:r>
              <a:rPr sz="1300" b="1" spc="-15" dirty="0">
                <a:solidFill>
                  <a:srgbClr val="344762"/>
                </a:solidFill>
                <a:latin typeface="Calibri"/>
                <a:cs typeface="Calibri"/>
              </a:rPr>
              <a:t>ч</a:t>
            </a:r>
            <a:r>
              <a:rPr sz="1300" b="1" spc="5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300" b="1" spc="-20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1300" b="1" spc="-25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н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300" b="1" dirty="0">
                <a:solidFill>
                  <a:srgbClr val="344762"/>
                </a:solidFill>
                <a:latin typeface="Calibri"/>
                <a:cs typeface="Calibri"/>
              </a:rPr>
              <a:t>	</a:t>
            </a:r>
            <a:r>
              <a:rPr sz="1300" b="1" spc="-30" dirty="0">
                <a:solidFill>
                  <a:srgbClr val="344762"/>
                </a:solidFill>
                <a:latin typeface="Calibri"/>
                <a:cs typeface="Calibri"/>
              </a:rPr>
              <a:t>не  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устанавливается.</a:t>
            </a:r>
            <a:endParaRPr sz="13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Calibri"/>
              <a:cs typeface="Calibri"/>
            </a:endParaRPr>
          </a:p>
          <a:p>
            <a:pPr marR="6985" algn="just">
              <a:lnSpc>
                <a:spcPct val="101099"/>
              </a:lnSpc>
              <a:tabLst>
                <a:tab pos="1388745" algn="l"/>
                <a:tab pos="1410335" algn="l"/>
                <a:tab pos="2531745" algn="l"/>
              </a:tabLst>
            </a:pPr>
            <a:r>
              <a:rPr sz="1300" b="1" spc="-20" dirty="0">
                <a:solidFill>
                  <a:srgbClr val="344762"/>
                </a:solidFill>
                <a:latin typeface="Calibri"/>
                <a:cs typeface="Calibri"/>
              </a:rPr>
              <a:t>Если </a:t>
            </a: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в сочинении </a:t>
            </a:r>
            <a:r>
              <a:rPr sz="1300" b="1" spc="-5" dirty="0">
                <a:solidFill>
                  <a:srgbClr val="E65E52"/>
                </a:solidFill>
                <a:latin typeface="Calibri"/>
                <a:cs typeface="Calibri"/>
              </a:rPr>
              <a:t>менее 250 слов </a:t>
            </a: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(в </a:t>
            </a:r>
            <a:r>
              <a:rPr sz="1300" b="1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20" dirty="0">
                <a:solidFill>
                  <a:srgbClr val="344762"/>
                </a:solidFill>
                <a:latin typeface="Calibri"/>
                <a:cs typeface="Calibri"/>
              </a:rPr>
              <a:t>подсчет</a:t>
            </a:r>
            <a:r>
              <a:rPr sz="1300" b="1" spc="254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включаются</a:t>
            </a: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 все</a:t>
            </a:r>
            <a:r>
              <a:rPr sz="1300" b="1" spc="28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слова,</a:t>
            </a:r>
            <a:r>
              <a:rPr sz="1300" b="1" spc="27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в </a:t>
            </a:r>
            <a:r>
              <a:rPr sz="1300" b="1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950" b="1" spc="-30" baseline="2136" dirty="0">
                <a:solidFill>
                  <a:srgbClr val="344762"/>
                </a:solidFill>
                <a:latin typeface="Calibri"/>
                <a:cs typeface="Calibri"/>
              </a:rPr>
              <a:t>том</a:t>
            </a:r>
            <a:r>
              <a:rPr sz="1950" b="1" spc="330" baseline="2136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950" b="1" spc="-7" baseline="2136" dirty="0">
                <a:solidFill>
                  <a:srgbClr val="344762"/>
                </a:solidFill>
                <a:latin typeface="Calibri"/>
                <a:cs typeface="Calibri"/>
              </a:rPr>
              <a:t>числе</a:t>
            </a:r>
            <a:r>
              <a:rPr sz="1950" b="1" spc="292" baseline="2136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950" b="1" spc="-7" baseline="2136" dirty="0">
                <a:solidFill>
                  <a:srgbClr val="344762"/>
                </a:solidFill>
                <a:latin typeface="Calibri"/>
                <a:cs typeface="Calibri"/>
              </a:rPr>
              <a:t>и		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служебные),</a:t>
            </a: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30" dirty="0">
                <a:solidFill>
                  <a:srgbClr val="344762"/>
                </a:solidFill>
                <a:latin typeface="Calibri"/>
                <a:cs typeface="Calibri"/>
              </a:rPr>
              <a:t>то </a:t>
            </a:r>
            <a:r>
              <a:rPr sz="1300" b="1" spc="-28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ыст</a:t>
            </a:r>
            <a:r>
              <a:rPr sz="1300" b="1" spc="-15" dirty="0">
                <a:solidFill>
                  <a:srgbClr val="344762"/>
                </a:solidFill>
                <a:latin typeface="Calibri"/>
                <a:cs typeface="Calibri"/>
              </a:rPr>
              <a:t>а</a:t>
            </a:r>
            <a:r>
              <a:rPr sz="1300" b="1" spc="-25" dirty="0">
                <a:solidFill>
                  <a:srgbClr val="344762"/>
                </a:solidFill>
                <a:latin typeface="Calibri"/>
                <a:cs typeface="Calibri"/>
              </a:rPr>
              <a:t>в</a:t>
            </a: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ля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е</a:t>
            </a:r>
            <a:r>
              <a:rPr sz="1300" b="1" spc="-20" dirty="0">
                <a:solidFill>
                  <a:srgbClr val="344762"/>
                </a:solidFill>
                <a:latin typeface="Calibri"/>
                <a:cs typeface="Calibri"/>
              </a:rPr>
              <a:t>т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с</a:t>
            </a: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я</a:t>
            </a:r>
            <a:r>
              <a:rPr sz="1300" b="1" dirty="0">
                <a:solidFill>
                  <a:srgbClr val="344762"/>
                </a:solidFill>
                <a:latin typeface="Calibri"/>
                <a:cs typeface="Calibri"/>
              </a:rPr>
              <a:t>	</a:t>
            </a:r>
            <a:r>
              <a:rPr sz="1300" b="1" spc="-10" dirty="0">
                <a:solidFill>
                  <a:srgbClr val="E65E52"/>
                </a:solidFill>
                <a:latin typeface="Calibri"/>
                <a:cs typeface="Calibri"/>
              </a:rPr>
              <a:t>«</a:t>
            </a:r>
            <a:r>
              <a:rPr sz="1300" b="1" spc="-30" dirty="0">
                <a:solidFill>
                  <a:srgbClr val="E65E52"/>
                </a:solidFill>
                <a:latin typeface="Calibri"/>
                <a:cs typeface="Calibri"/>
              </a:rPr>
              <a:t>н</a:t>
            </a:r>
            <a:r>
              <a:rPr sz="1300" b="1" spc="-25" dirty="0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sz="1300" b="1" spc="-10" dirty="0">
                <a:solidFill>
                  <a:srgbClr val="E65E52"/>
                </a:solidFill>
                <a:latin typeface="Calibri"/>
                <a:cs typeface="Calibri"/>
              </a:rPr>
              <a:t>за</a:t>
            </a:r>
            <a:r>
              <a:rPr sz="1300" b="1" spc="-15" dirty="0">
                <a:solidFill>
                  <a:srgbClr val="E65E52"/>
                </a:solidFill>
                <a:latin typeface="Calibri"/>
                <a:cs typeface="Calibri"/>
              </a:rPr>
              <a:t>ч</a:t>
            </a:r>
            <a:r>
              <a:rPr sz="1300" b="1" spc="-25" dirty="0">
                <a:solidFill>
                  <a:srgbClr val="E65E52"/>
                </a:solidFill>
                <a:latin typeface="Calibri"/>
                <a:cs typeface="Calibri"/>
              </a:rPr>
              <a:t>е</a:t>
            </a:r>
            <a:r>
              <a:rPr sz="1300" b="1" spc="-10" dirty="0">
                <a:solidFill>
                  <a:srgbClr val="E65E52"/>
                </a:solidFill>
                <a:latin typeface="Calibri"/>
                <a:cs typeface="Calibri"/>
              </a:rPr>
              <a:t>т</a:t>
            </a:r>
            <a:r>
              <a:rPr sz="1300" b="1" spc="-5" dirty="0">
                <a:solidFill>
                  <a:srgbClr val="E65E52"/>
                </a:solidFill>
                <a:latin typeface="Calibri"/>
                <a:cs typeface="Calibri"/>
              </a:rPr>
              <a:t>»</a:t>
            </a:r>
            <a:r>
              <a:rPr sz="1300" b="1" dirty="0">
                <a:solidFill>
                  <a:srgbClr val="E65E52"/>
                </a:solidFill>
                <a:latin typeface="Calibri"/>
                <a:cs typeface="Calibri"/>
              </a:rPr>
              <a:t>	</a:t>
            </a:r>
            <a:r>
              <a:rPr sz="1300" b="1" spc="-20" dirty="0">
                <a:solidFill>
                  <a:srgbClr val="E65E52"/>
                </a:solidFill>
                <a:latin typeface="Calibri"/>
                <a:cs typeface="Calibri"/>
              </a:rPr>
              <a:t>за  </a:t>
            </a:r>
            <a:r>
              <a:rPr sz="1300" b="1" spc="-10" dirty="0">
                <a:solidFill>
                  <a:srgbClr val="E65E52"/>
                </a:solidFill>
                <a:latin typeface="Calibri"/>
                <a:cs typeface="Calibri"/>
              </a:rPr>
              <a:t>невыполнение</a:t>
            </a:r>
            <a:r>
              <a:rPr sz="1300" b="1" spc="17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300" b="1" spc="-10" dirty="0">
                <a:solidFill>
                  <a:srgbClr val="E65E52"/>
                </a:solidFill>
                <a:latin typeface="Calibri"/>
                <a:cs typeface="Calibri"/>
              </a:rPr>
              <a:t>требования</a:t>
            </a:r>
            <a:r>
              <a:rPr sz="1300" b="1" spc="220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E65E52"/>
                </a:solidFill>
                <a:latin typeface="Calibri"/>
                <a:cs typeface="Calibri"/>
              </a:rPr>
              <a:t>№</a:t>
            </a:r>
            <a:r>
              <a:rPr sz="1300" b="1" spc="229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E65E52"/>
                </a:solidFill>
                <a:latin typeface="Calibri"/>
                <a:cs typeface="Calibri"/>
              </a:rPr>
              <a:t>1</a:t>
            </a:r>
            <a:r>
              <a:rPr sz="1300" b="1" spc="12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E65E52"/>
                </a:solidFill>
                <a:latin typeface="Calibri"/>
                <a:cs typeface="Calibri"/>
              </a:rPr>
              <a:t>и</a:t>
            </a:r>
            <a:endParaRPr sz="1300">
              <a:latin typeface="Calibri"/>
              <a:cs typeface="Calibri"/>
            </a:endParaRPr>
          </a:p>
          <a:p>
            <a:pPr marR="5080" algn="just">
              <a:lnSpc>
                <a:spcPts val="1560"/>
              </a:lnSpc>
              <a:spcBef>
                <a:spcPts val="50"/>
              </a:spcBef>
              <a:tabLst>
                <a:tab pos="1185545" algn="l"/>
                <a:tab pos="2499360" algn="l"/>
              </a:tabLst>
            </a:pPr>
            <a:r>
              <a:rPr sz="1300" b="1" spc="-15" dirty="0">
                <a:solidFill>
                  <a:srgbClr val="E65E52"/>
                </a:solidFill>
                <a:latin typeface="Calibri"/>
                <a:cs typeface="Calibri"/>
              </a:rPr>
              <a:t>«незачет» </a:t>
            </a:r>
            <a:r>
              <a:rPr sz="1300" b="1" spc="-5" dirty="0">
                <a:solidFill>
                  <a:srgbClr val="E65E52"/>
                </a:solidFill>
                <a:latin typeface="Calibri"/>
                <a:cs typeface="Calibri"/>
              </a:rPr>
              <a:t>за работу в </a:t>
            </a:r>
            <a:r>
              <a:rPr sz="1300" b="1" spc="-20" dirty="0">
                <a:solidFill>
                  <a:srgbClr val="E65E52"/>
                </a:solidFill>
                <a:latin typeface="Calibri"/>
                <a:cs typeface="Calibri"/>
              </a:rPr>
              <a:t>целом</a:t>
            </a:r>
            <a:r>
              <a:rPr sz="1300" b="1" spc="-15" dirty="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(такое </a:t>
            </a: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15" dirty="0">
                <a:solidFill>
                  <a:srgbClr val="344762"/>
                </a:solidFill>
                <a:latin typeface="Calibri"/>
                <a:cs typeface="Calibri"/>
              </a:rPr>
              <a:t>итоговое	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сочинение	</a:t>
            </a:r>
            <a:r>
              <a:rPr sz="1300" b="1" spc="-30" dirty="0">
                <a:solidFill>
                  <a:srgbClr val="344762"/>
                </a:solidFill>
                <a:latin typeface="Calibri"/>
                <a:cs typeface="Calibri"/>
              </a:rPr>
              <a:t>не </a:t>
            </a:r>
            <a:r>
              <a:rPr sz="1300" b="1" spc="-28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проверяется</a:t>
            </a:r>
            <a:r>
              <a:rPr sz="1300" b="1" spc="26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по</a:t>
            </a:r>
            <a:r>
              <a:rPr sz="1300" b="1" spc="254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требованию</a:t>
            </a:r>
            <a:r>
              <a:rPr sz="1300" b="1" spc="13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№2</a:t>
            </a:r>
            <a:endParaRPr sz="1300">
              <a:latin typeface="Calibri"/>
              <a:cs typeface="Calibri"/>
            </a:endParaRPr>
          </a:p>
          <a:p>
            <a:pPr algn="just">
              <a:lnSpc>
                <a:spcPts val="1510"/>
              </a:lnSpc>
              <a:tabLst>
                <a:tab pos="1905000" algn="l"/>
              </a:tabLst>
            </a:pPr>
            <a:r>
              <a:rPr sz="1300" b="1" spc="-15" dirty="0">
                <a:solidFill>
                  <a:srgbClr val="344762"/>
                </a:solidFill>
                <a:latin typeface="Calibri"/>
                <a:cs typeface="Calibri"/>
              </a:rPr>
              <a:t>«Самостоятельность	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написания</a:t>
            </a:r>
            <a:endParaRPr sz="130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</a:pP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итогового</a:t>
            </a:r>
            <a:r>
              <a:rPr sz="1300" b="1" spc="62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сочинения</a:t>
            </a:r>
            <a:r>
              <a:rPr sz="1300" b="1" spc="615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20" dirty="0">
                <a:solidFill>
                  <a:srgbClr val="344762"/>
                </a:solidFill>
                <a:latin typeface="Calibri"/>
                <a:cs typeface="Calibri"/>
              </a:rPr>
              <a:t>(изложения)»</a:t>
            </a:r>
            <a:endParaRPr sz="130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5"/>
              </a:spcBef>
            </a:pPr>
            <a:r>
              <a:rPr sz="1300" b="1" spc="-5" dirty="0">
                <a:solidFill>
                  <a:srgbClr val="344762"/>
                </a:solidFill>
                <a:latin typeface="Calibri"/>
                <a:cs typeface="Calibri"/>
              </a:rPr>
              <a:t>и</a:t>
            </a:r>
            <a:r>
              <a:rPr sz="1300" b="1" spc="10" dirty="0">
                <a:solidFill>
                  <a:srgbClr val="344762"/>
                </a:solidFill>
                <a:latin typeface="Calibri"/>
                <a:cs typeface="Calibri"/>
              </a:rPr>
              <a:t> </a:t>
            </a:r>
            <a:r>
              <a:rPr sz="1300" b="1" spc="-10" dirty="0">
                <a:solidFill>
                  <a:srgbClr val="344762"/>
                </a:solidFill>
                <a:latin typeface="Calibri"/>
                <a:cs typeface="Calibri"/>
              </a:rPr>
              <a:t>критериям оценивания).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u="sng" dirty="0"/>
              <a:t>Учителям - предметникам</a:t>
            </a:r>
            <a:r>
              <a:rPr lang="ru-RU" dirty="0"/>
              <a:t>:</a:t>
            </a:r>
          </a:p>
          <a:p>
            <a:r>
              <a:rPr lang="ru-RU" dirty="0"/>
              <a:t>-по результатам анализа спланировать коррекционную работу по устранению выявленных пробелов;</a:t>
            </a:r>
          </a:p>
          <a:p>
            <a:r>
              <a:rPr lang="ru-RU" dirty="0"/>
              <a:t>-организовать сопутствующее повторение на уроках по темам, проблемным для класса в целом;</a:t>
            </a:r>
          </a:p>
          <a:p>
            <a:r>
              <a:rPr lang="ru-RU" dirty="0"/>
              <a:t>- организовать индивидуальные тренировочные упражнения для учащихся по разделам учебного курса: орфография, пунктуация, синтаксис;</a:t>
            </a:r>
          </a:p>
          <a:p>
            <a:r>
              <a:rPr lang="ru-RU" dirty="0"/>
              <a:t>-усилить работу на уроках русского языка и литературы по речевому оформлению текста, используя при этом различные грамматические конструкции, лексику и термины;</a:t>
            </a:r>
          </a:p>
          <a:p>
            <a:r>
              <a:rPr lang="ru-RU" dirty="0"/>
              <a:t>-на уроках русского языка и литературы организовать на достаточном уровне работу с текстовой информацией, что должно обеспечить формирование коммуникативной компетентности школьника: «погружаясь в текст», грамотно его интерпретировать, выделять разные виды информации и осознавать оригинальность авторской содержательно-концептуальной позиции, заявленной в тексте;</a:t>
            </a:r>
          </a:p>
          <a:p>
            <a:r>
              <a:rPr lang="ru-RU" dirty="0"/>
              <a:t>-на уроках литературы проводить виды чтения: поисковые (с ориентацией на отбор нужной информации), исследовательские и другие;</a:t>
            </a:r>
          </a:p>
          <a:p>
            <a:r>
              <a:rPr lang="ru-RU" dirty="0"/>
              <a:t> </a:t>
            </a:r>
          </a:p>
          <a:p>
            <a:r>
              <a:rPr lang="ru-RU" dirty="0"/>
              <a:t>-совершенствовать	гуманитарные	навыки	работы	обучающихся	со справочной, литературоведческой и лингвистической литературой.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376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Анализ итоговых сочинений позволяет выявить проблемы, возникшие у выпускников на экзамене в новом формате, и типичные ошибки, допущенные в итоговых сочинениях. Поэтому в старшей школе для повышения качества экзаменационных работ нужно наметить пути предупреждения содержательно-структурных, логико-композиционных, фактических и речевых ошибок.</a:t>
            </a:r>
          </a:p>
          <a:p>
            <a:r>
              <a:rPr lang="ru-RU" dirty="0"/>
              <a:t>Серьёзную помощь в этой работе могут оказать Методические рекомендации по подготовке к итоговому сочинению, которые ежегодно публикуются на сайте ФИПИ.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089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dirty="0"/>
              <a:t>Типичные ошибки сочинений по критерию 1 «Соответствие теме»:</a:t>
            </a:r>
          </a:p>
          <a:p>
            <a:pPr lvl="2"/>
            <a:r>
              <a:rPr lang="ru-RU" dirty="0"/>
              <a:t>неверное понимание темы;</a:t>
            </a:r>
            <a:endParaRPr lang="ru-RU" sz="1800" dirty="0"/>
          </a:p>
          <a:p>
            <a:pPr lvl="2"/>
            <a:r>
              <a:rPr lang="ru-RU" dirty="0"/>
              <a:t>неумение выявить ключевое слово в теме и в соответствии с ним определить ракурс раскрытия темы сочинения во вступлении к нему;</a:t>
            </a:r>
            <a:endParaRPr lang="ru-RU" sz="1800" dirty="0"/>
          </a:p>
          <a:p>
            <a:pPr lvl="2"/>
            <a:r>
              <a:rPr lang="ru-RU" dirty="0"/>
              <a:t>отсутствие точности в понимании терминов и нравственно- психологических понятий, использованных в формулировках тем;</a:t>
            </a:r>
            <a:endParaRPr lang="ru-RU" sz="1800" dirty="0"/>
          </a:p>
          <a:p>
            <a:pPr lvl="2"/>
            <a:r>
              <a:rPr lang="ru-RU" dirty="0"/>
              <a:t>неумение формулировать главную мысль сочинения, содержащую в свёрнутом виде ответ на вопрос темы;</a:t>
            </a:r>
            <a:endParaRPr lang="ru-RU" sz="1800" dirty="0"/>
          </a:p>
          <a:p>
            <a:pPr lvl="2"/>
            <a:r>
              <a:rPr lang="ru-RU" dirty="0"/>
              <a:t>использование одной схемы, одного шаблона при построении итоговых сочинений разного типа;</a:t>
            </a:r>
            <a:endParaRPr lang="ru-RU" sz="1800" dirty="0"/>
          </a:p>
          <a:p>
            <a:pPr lvl="2"/>
            <a:r>
              <a:rPr lang="ru-RU" dirty="0"/>
              <a:t>неоправданное расширения темы до уровня тематического направления;</a:t>
            </a:r>
            <a:endParaRPr lang="ru-RU" sz="1800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235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2"/>
            <a:r>
              <a:rPr lang="ru-RU" dirty="0"/>
              <a:t>неудачные попытки использования домашних заготовок к тематическому направлению без какой-либо корректировки;</a:t>
            </a:r>
            <a:endParaRPr lang="ru-RU" sz="1800" dirty="0"/>
          </a:p>
          <a:p>
            <a:pPr lvl="2"/>
            <a:r>
              <a:rPr lang="ru-RU" dirty="0"/>
              <a:t>необоснованные обобщения, излишняя категоричность и прямолинейность суждений;</a:t>
            </a:r>
            <a:endParaRPr lang="ru-RU" sz="1800" dirty="0"/>
          </a:p>
          <a:p>
            <a:pPr lvl="2"/>
            <a:r>
              <a:rPr lang="ru-RU" dirty="0"/>
              <a:t>излишнее количество примеров в тексте сочинения в ущерб глубине рассуждения на заданную тему;</a:t>
            </a:r>
            <a:endParaRPr lang="ru-RU" sz="1800" dirty="0"/>
          </a:p>
          <a:p>
            <a:pPr lvl="2"/>
            <a:r>
              <a:rPr lang="ru-RU" dirty="0"/>
              <a:t>подмена рассуждения по теме сочинения пространными высказываниями и обращениями к эксперту с целью увеличения объёма работы;</a:t>
            </a:r>
            <a:endParaRPr lang="ru-RU" sz="1800" dirty="0"/>
          </a:p>
          <a:p>
            <a:pPr lvl="2"/>
            <a:r>
              <a:rPr lang="ru-RU" dirty="0"/>
              <a:t>незнание формата итогового сочинения;</a:t>
            </a:r>
            <a:endParaRPr lang="ru-RU" sz="1800" dirty="0"/>
          </a:p>
          <a:p>
            <a:pPr lvl="2"/>
            <a:r>
              <a:rPr lang="ru-RU" dirty="0"/>
              <a:t>наличие фактических ошибок разных типов, связанных с плохим знанием художественных произведений, узким кругозором.</a:t>
            </a:r>
            <a:endParaRPr lang="ru-RU" sz="1800" dirty="0"/>
          </a:p>
          <a:p>
            <a:r>
              <a:rPr lang="ru-RU" dirty="0"/>
              <a:t> </a:t>
            </a:r>
            <a:endParaRPr lang="ru-RU" sz="2800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243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/>
              <a:t>Типичные ошибки   сочинений   по   критерию   2   «Аргументация.</a:t>
            </a:r>
          </a:p>
          <a:p>
            <a:r>
              <a:rPr lang="ru-RU" b="1" i="1" dirty="0"/>
              <a:t>Привлечение литературного материала»:</a:t>
            </a:r>
            <a:endParaRPr lang="ru-RU" sz="2400" dirty="0"/>
          </a:p>
          <a:p>
            <a:pPr lvl="2"/>
            <a:r>
              <a:rPr lang="ru-RU" dirty="0"/>
              <a:t>отсутствие разнообразия подходов выпускников к отбору литературных примеров;</a:t>
            </a:r>
            <a:endParaRPr lang="ru-RU" sz="1800" dirty="0"/>
          </a:p>
          <a:p>
            <a:pPr lvl="2"/>
            <a:r>
              <a:rPr lang="ru-RU" dirty="0"/>
              <a:t>подмена анализа, необходимого для полноценной аргументации, пересказом прочитанного;</a:t>
            </a:r>
            <a:endParaRPr lang="ru-RU" sz="1800" dirty="0"/>
          </a:p>
          <a:p>
            <a:pPr lvl="2"/>
            <a:r>
              <a:rPr lang="ru-RU" dirty="0"/>
              <a:t>искусственное увеличение объёма сочинения за счёт пересказа сюжета произведения;</a:t>
            </a:r>
            <a:endParaRPr lang="ru-RU" sz="1800" dirty="0"/>
          </a:p>
          <a:p>
            <a:pPr lvl="2"/>
            <a:r>
              <a:rPr lang="ru-RU" dirty="0"/>
              <a:t>проявление читательской некомпетентности: незнание содержания произведений классики; наивно-примитивное понимание текста произведения; отсутствие интереса к произведениям, выходящим за пределы образовательной программы;</a:t>
            </a:r>
            <a:endParaRPr lang="ru-RU" sz="1800" dirty="0"/>
          </a:p>
          <a:p>
            <a:pPr lvl="2"/>
            <a:r>
              <a:rPr lang="ru-RU" dirty="0"/>
              <a:t>отсутствие навыков аналитической работы с текстом.</a:t>
            </a:r>
            <a:endParaRPr lang="ru-RU" sz="1800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38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i="1" dirty="0"/>
              <a:t>Типичные фактические ошибки:</a:t>
            </a:r>
            <a:endParaRPr lang="ru-RU" dirty="0"/>
          </a:p>
          <a:p>
            <a:pPr lvl="0"/>
            <a:r>
              <a:rPr lang="ru-RU" dirty="0"/>
              <a:t>в именах, фамилиях и инициалах писателей;</a:t>
            </a:r>
          </a:p>
          <a:p>
            <a:pPr lvl="0"/>
            <a:r>
              <a:rPr lang="ru-RU" dirty="0"/>
              <a:t>в названиях произведений и их авторстве;</a:t>
            </a:r>
          </a:p>
          <a:p>
            <a:pPr lvl="0"/>
            <a:r>
              <a:rPr lang="ru-RU" dirty="0"/>
              <a:t>в именах, фамилиях героев и их социальном статусе;</a:t>
            </a:r>
          </a:p>
          <a:p>
            <a:pPr lvl="0"/>
            <a:r>
              <a:rPr lang="ru-RU" dirty="0"/>
              <a:t>в указании жанра произведения и использовании теоретико- литературных и историко-литературных понятий;</a:t>
            </a:r>
          </a:p>
          <a:p>
            <a:pPr lvl="0"/>
            <a:r>
              <a:rPr lang="ru-RU" dirty="0"/>
              <a:t>в сюжетной основе произведения; при установлении причинно- следственных связей между событиями, поступками персонажей;</a:t>
            </a:r>
          </a:p>
          <a:p>
            <a:pPr lvl="0"/>
            <a:r>
              <a:rPr lang="ru-RU" dirty="0"/>
              <a:t>в указании исторических реалий эпохи, исторических фактах;</a:t>
            </a:r>
          </a:p>
          <a:p>
            <a:pPr lvl="0"/>
            <a:r>
              <a:rPr lang="ru-RU" dirty="0"/>
              <a:t>в цитировании;</a:t>
            </a:r>
          </a:p>
          <a:p>
            <a:pPr lvl="0"/>
            <a:r>
              <a:rPr lang="ru-RU" dirty="0"/>
              <a:t>в географических названиях;</a:t>
            </a:r>
          </a:p>
          <a:p>
            <a:pPr lvl="0"/>
            <a:r>
              <a:rPr lang="ru-RU" dirty="0"/>
              <a:t/>
            </a:r>
            <a:br>
              <a:rPr lang="ru-RU" dirty="0"/>
            </a:br>
            <a:r>
              <a:rPr lang="ru-RU" dirty="0"/>
              <a:t>в хронологии событий в произведении.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423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Фактические ошибки</a:t>
            </a:r>
            <a:endParaRPr lang="ru-RU" dirty="0"/>
          </a:p>
          <a:p>
            <a:r>
              <a:rPr lang="ru-RU" dirty="0"/>
              <a:t>А когда звучит</a:t>
            </a:r>
            <a:r>
              <a:rPr lang="ru-RU" i="1" dirty="0"/>
              <a:t> </a:t>
            </a:r>
            <a:r>
              <a:rPr lang="ru-RU" i="1" u="sng" dirty="0"/>
              <a:t>шотландская</a:t>
            </a:r>
            <a:r>
              <a:rPr lang="ru-RU" i="1" dirty="0"/>
              <a:t> волынка, </a:t>
            </a:r>
            <a:r>
              <a:rPr lang="ru-RU" dirty="0"/>
              <a:t>не предстают ли перед нами </a:t>
            </a:r>
            <a:r>
              <a:rPr lang="ru-RU" i="1" dirty="0"/>
              <a:t>поля </a:t>
            </a:r>
            <a:r>
              <a:rPr lang="ru-RU" i="1" u="sng" dirty="0"/>
              <a:t>Англии.</a:t>
            </a:r>
            <a:endParaRPr lang="ru-RU" dirty="0"/>
          </a:p>
          <a:p>
            <a:r>
              <a:rPr lang="ru-RU" dirty="0" smtClean="0"/>
              <a:t>Мы </a:t>
            </a:r>
            <a:r>
              <a:rPr lang="ru-RU" dirty="0"/>
              <a:t>часто слышим из новостей, что на очередном аукционе какой-то богатый человек купил </a:t>
            </a:r>
            <a:r>
              <a:rPr lang="ru-RU" i="1" u="sng" dirty="0"/>
              <a:t>произведения</a:t>
            </a:r>
            <a:r>
              <a:rPr lang="ru-RU" i="1" dirty="0"/>
              <a:t> Фаберже</a:t>
            </a:r>
            <a:r>
              <a:rPr lang="ru-RU" dirty="0"/>
              <a:t>.</a:t>
            </a:r>
          </a:p>
          <a:p>
            <a:r>
              <a:rPr lang="ru-RU" dirty="0" smtClean="0"/>
              <a:t>Л</a:t>
            </a:r>
            <a:r>
              <a:rPr lang="ru-RU" dirty="0"/>
              <a:t>. Н. Толстой </a:t>
            </a:r>
            <a:r>
              <a:rPr lang="ru-RU" i="1" dirty="0"/>
              <a:t>написал свой роман-эпопею "Война и мир" на французском языке, и только позже он был переведён на русский.</a:t>
            </a: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000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i="1" u="sng" dirty="0"/>
              <a:t>Типичные ошибки сочинений по критерию 3 «Композиция и логика рассуждения».</a:t>
            </a:r>
          </a:p>
          <a:p>
            <a:r>
              <a:rPr lang="ru-RU" u="sng" dirty="0"/>
              <a:t>Проблемы вступления</a:t>
            </a:r>
            <a:r>
              <a:rPr lang="ru-RU" dirty="0"/>
              <a:t>:</a:t>
            </a:r>
          </a:p>
          <a:p>
            <a:pPr lvl="0"/>
            <a:r>
              <a:rPr lang="ru-RU" dirty="0"/>
              <a:t>отсутствие вступления;</a:t>
            </a:r>
          </a:p>
          <a:p>
            <a:pPr lvl="0"/>
            <a:r>
              <a:rPr lang="ru-RU" dirty="0"/>
              <a:t>во вступлении отразилось непонимание смысла задания и темы;</a:t>
            </a:r>
          </a:p>
          <a:p>
            <a:pPr lvl="0"/>
            <a:r>
              <a:rPr lang="ru-RU" dirty="0"/>
              <a:t>содержание вступления не соотнесено с проблемой, которая будет решаться в основной части;</a:t>
            </a:r>
          </a:p>
          <a:p>
            <a:pPr lvl="0"/>
            <a:r>
              <a:rPr lang="ru-RU" dirty="0"/>
              <a:t>отсутствует тезис, который будет доказываться на конкретном литературном материале в основной части;</a:t>
            </a:r>
          </a:p>
          <a:p>
            <a:pPr lvl="0"/>
            <a:r>
              <a:rPr lang="ru-RU" dirty="0"/>
              <a:t>чрезмерно длинное вступление, что свидетельствует о неумении лаконично формулировать главную мысль сочинения; это нарушение закономерно вызывает искажение композиции всей работы, так как приводит к несоразмерности объема вступления и остального сочинения;</a:t>
            </a:r>
          </a:p>
          <a:p>
            <a:pPr lvl="0"/>
            <a:r>
              <a:rPr lang="ru-RU" dirty="0"/>
              <a:t>наличие во вступлении избыточной информации.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601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155</TotalTime>
  <Words>1223</Words>
  <Application>Microsoft Office PowerPoint</Application>
  <PresentationFormat>Экран (4:3)</PresentationFormat>
  <Paragraphs>178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Открытая</vt:lpstr>
      <vt:lpstr>БУ ДПО «Калмыцкий институт повышения квалификации работников образования</vt:lpstr>
      <vt:lpstr>Что изменилось в 2024-2025 году по сравнению с 2023-2024 годом? Методические рекомендации ФИПИ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Речевые ошибки</vt:lpstr>
      <vt:lpstr>КРИТЕРИЙ 4 . КАЧЕСТВО  ПИСЬМЕННОЙ  РЕЧИ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Грамматические ошибки</vt:lpstr>
      <vt:lpstr>ТРЕБОВАНИЕ 1. ОБЪЁМ ИТОГОВОГО  СОЧИНЕНИЯ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Любовь</dc:creator>
  <cp:lastModifiedBy>Пользователь</cp:lastModifiedBy>
  <cp:revision>29</cp:revision>
  <cp:lastPrinted>2022-11-25T08:25:22Z</cp:lastPrinted>
  <dcterms:created xsi:type="dcterms:W3CDTF">2022-11-24T13:15:40Z</dcterms:created>
  <dcterms:modified xsi:type="dcterms:W3CDTF">2024-11-29T08:28:10Z</dcterms:modified>
</cp:coreProperties>
</file>