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1"/>
  </p:handoutMasterIdLst>
  <p:sldIdLst>
    <p:sldId id="288" r:id="rId2"/>
    <p:sldId id="291" r:id="rId3"/>
    <p:sldId id="257" r:id="rId4"/>
    <p:sldId id="258" r:id="rId5"/>
    <p:sldId id="259" r:id="rId6"/>
    <p:sldId id="260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86" r:id="rId15"/>
    <p:sldId id="290" r:id="rId16"/>
    <p:sldId id="271" r:id="rId17"/>
    <p:sldId id="272" r:id="rId18"/>
    <p:sldId id="280" r:id="rId19"/>
    <p:sldId id="267" r:id="rId20"/>
    <p:sldId id="268" r:id="rId21"/>
    <p:sldId id="269" r:id="rId22"/>
    <p:sldId id="282" r:id="rId23"/>
    <p:sldId id="283" r:id="rId24"/>
    <p:sldId id="270" r:id="rId25"/>
    <p:sldId id="277" r:id="rId26"/>
    <p:sldId id="281" r:id="rId27"/>
    <p:sldId id="287" r:id="rId28"/>
    <p:sldId id="289" r:id="rId29"/>
    <p:sldId id="284" r:id="rId30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546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B9FC-8AAC-493D-A067-DF606A4BD797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6E52F-D6C5-42D1-98F1-D1DCCF07FE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994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200" b="1" i="1" dirty="0" smtClean="0"/>
          </a:p>
          <a:p>
            <a:endParaRPr lang="ru-RU" sz="3200" b="1" i="1" dirty="0"/>
          </a:p>
          <a:p>
            <a:endParaRPr lang="ru-RU" sz="3200" b="1" i="1" smtClean="0"/>
          </a:p>
          <a:p>
            <a:r>
              <a:rPr lang="ru-RU" sz="3200" b="1" i="1" smtClean="0"/>
              <a:t>Типичные </a:t>
            </a:r>
            <a:r>
              <a:rPr lang="ru-RU" sz="3200" b="1" i="1" dirty="0"/>
              <a:t>ошибки, связанные с критериями проверки итоговых сочинений</a:t>
            </a:r>
            <a:br>
              <a:rPr lang="ru-RU" sz="3200" b="1" i="1" dirty="0"/>
            </a:br>
            <a:endParaRPr lang="ru-RU" sz="3200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БУ ДПО «Калмыцкий институт повышения квалификации работников образования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2008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/>
              <a:t>Типичные ошибки, характерные для основной части:</a:t>
            </a:r>
          </a:p>
          <a:p>
            <a:pPr lvl="0"/>
            <a:r>
              <a:rPr lang="ru-RU" dirty="0"/>
              <a:t>несоразмерность объема своего размышления и аргумента (-</a:t>
            </a:r>
            <a:r>
              <a:rPr lang="ru-RU" dirty="0" err="1"/>
              <a:t>ов</a:t>
            </a:r>
            <a:r>
              <a:rPr lang="ru-RU" dirty="0"/>
              <a:t>).</a:t>
            </a:r>
          </a:p>
          <a:p>
            <a:r>
              <a:rPr lang="ru-RU" dirty="0"/>
              <a:t>Второй компонент превалирует над первым, то есть аргументация</a:t>
            </a:r>
          </a:p>
          <a:p>
            <a:r>
              <a:rPr lang="ru-RU" dirty="0"/>
              <a:t>– над рассуждением, поскольку выпускнику проще пересказывать текст в ракурсе заданной проблемы, чем строить собственное рассуждение обобщающего характера, особенно если он затрудняется    в    использовании    абстрактных    понятий,    не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отличается хорошей эрудицией и глубиной мысли. В этом случае </a:t>
            </a:r>
            <a:r>
              <a:rPr lang="ru-RU" dirty="0" err="1"/>
              <a:t>тезисно</a:t>
            </a:r>
            <a:r>
              <a:rPr lang="ru-RU" dirty="0"/>
              <a:t>-доказательная часть, являющаяся основой сочинения- рассуждения, теряет убедительность и стройность;</a:t>
            </a:r>
          </a:p>
          <a:p>
            <a:pPr lvl="0"/>
            <a:r>
              <a:rPr lang="ru-RU" dirty="0"/>
              <a:t>отсутствие </a:t>
            </a:r>
            <a:r>
              <a:rPr lang="ru-RU" dirty="0" err="1"/>
              <a:t>микровывода</a:t>
            </a:r>
            <a:r>
              <a:rPr lang="ru-RU" dirty="0"/>
              <a:t> (сентенции) после примера;</a:t>
            </a:r>
          </a:p>
          <a:p>
            <a:pPr lvl="0"/>
            <a:r>
              <a:rPr lang="ru-RU" dirty="0"/>
              <a:t>содержательное несоответствие </a:t>
            </a:r>
            <a:r>
              <a:rPr lang="ru-RU" dirty="0" err="1"/>
              <a:t>микровывода</a:t>
            </a:r>
            <a:r>
              <a:rPr lang="ru-RU" dirty="0"/>
              <a:t> и примера;</a:t>
            </a:r>
          </a:p>
          <a:p>
            <a:pPr lvl="0"/>
            <a:r>
              <a:rPr lang="ru-RU" dirty="0"/>
              <a:t>неумением выпускника разграничить вступление и основную часть;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02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слабость доказательной базы в основной части сочинения и её недостаточность для убедительной аргументации;</a:t>
            </a:r>
          </a:p>
          <a:p>
            <a:pPr lvl="0"/>
            <a:r>
              <a:rPr lang="ru-RU" dirty="0"/>
              <a:t>наличие аргументов, приводящих к отступлению от темы, не соответствующих доказываемым тезисам;</a:t>
            </a:r>
          </a:p>
          <a:p>
            <a:pPr lvl="0"/>
            <a:r>
              <a:rPr lang="ru-RU" dirty="0"/>
              <a:t>несоответствие аргументов и примеров выдвинутым тезисам;</a:t>
            </a:r>
          </a:p>
          <a:p>
            <a:pPr lvl="0"/>
            <a:r>
              <a:rPr lang="ru-RU" dirty="0"/>
              <a:t>	</a:t>
            </a:r>
            <a:r>
              <a:rPr lang="ru-RU" dirty="0" err="1"/>
              <a:t>неразличение</a:t>
            </a:r>
            <a:r>
              <a:rPr lang="ru-RU" dirty="0"/>
              <a:t> понятий «пример» и «аргумент» и неумение строить аргумент с привлечением литературного примера, формулировать на основе примера </a:t>
            </a:r>
            <a:r>
              <a:rPr lang="ru-RU" dirty="0" err="1"/>
              <a:t>микровывод</a:t>
            </a:r>
            <a:r>
              <a:rPr lang="ru-RU" dirty="0"/>
              <a:t>, содержательное несоответствие аргумента и примера.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53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Типичные ошибки в заключении:</a:t>
            </a:r>
          </a:p>
          <a:p>
            <a:pPr lvl="0"/>
            <a:r>
              <a:rPr lang="ru-RU" dirty="0"/>
              <a:t>в заключении дан ответ на вопрос темы, однако он не вытекает в полной мере из содержания сочинения, а иногда и противоречит ему;</a:t>
            </a:r>
          </a:p>
          <a:p>
            <a:pPr lvl="0"/>
            <a:r>
              <a:rPr lang="ru-RU" dirty="0"/>
              <a:t>заключение в целом соотносится с основной частью сочинения, но неоправданно сужает и обедняется её содержание; возможно, в качестве вывода используется заранее приготовленная клишированная фраза;</a:t>
            </a:r>
          </a:p>
          <a:p>
            <a:pPr lvl="0"/>
            <a:r>
              <a:rPr lang="ru-RU" dirty="0"/>
              <a:t>вместо заключения ко всей работе автор сочинения ограничивается выводом по конкретному литературному примеру, приведённому в основной части; по месту в композиции сочинения этот вывод претендует на роль общего заключения, но содержательно таковым не является;</a:t>
            </a:r>
          </a:p>
          <a:p>
            <a:pPr lvl="0"/>
            <a:r>
              <a:rPr lang="ru-RU" dirty="0"/>
              <a:t>заключение не содержит никаких выводов и обобщений и представляет собой демагогическое высказывание;</a:t>
            </a:r>
          </a:p>
          <a:p>
            <a:pPr lvl="0"/>
            <a:r>
              <a:rPr lang="ru-RU" dirty="0"/>
              <a:t>заключение отсутствует, что ослабляет композицию и для сочинения-рассуждения является серьезным логическим нарушением.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7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/>
              <a:t>Типичные ошибки сочинений по критерию 4 «Качество письменной речи».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Наиболее </a:t>
            </a:r>
            <a:r>
              <a:rPr lang="ru-RU" b="1" u="sng" dirty="0"/>
              <a:t>распространенными речевыми ошибками </a:t>
            </a:r>
            <a:r>
              <a:rPr lang="ru-RU" dirty="0"/>
              <a:t>итоговых сочинений являются:</a:t>
            </a:r>
          </a:p>
          <a:p>
            <a:pPr lvl="0"/>
            <a:r>
              <a:rPr lang="ru-RU" dirty="0"/>
              <a:t>немотивированное повторение в узком контексте одного и того же слова или однокоренных слов;</a:t>
            </a:r>
          </a:p>
          <a:p>
            <a:pPr lvl="0"/>
            <a:r>
              <a:rPr lang="ru-RU" dirty="0"/>
              <a:t>немотивированный пропуск слова; семантическая неполнота </a:t>
            </a:r>
            <a:r>
              <a:rPr lang="ru-RU" i="1" dirty="0"/>
              <a:t>(«люди живут в надежде»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смешение паронимов (</a:t>
            </a:r>
            <a:r>
              <a:rPr lang="ru-RU" i="1" dirty="0"/>
              <a:t>«полностью </a:t>
            </a:r>
            <a:r>
              <a:rPr lang="ru-RU" b="1" i="1" dirty="0"/>
              <a:t>отчаянный </a:t>
            </a:r>
            <a:r>
              <a:rPr lang="ru-RU" i="1" dirty="0"/>
              <a:t>человек»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неточное словоупотребление, нарушение лексической сочетаемости</a:t>
            </a:r>
          </a:p>
          <a:p>
            <a:r>
              <a:rPr lang="ru-RU" i="1" dirty="0"/>
              <a:t>(«сохранять свою мечту»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ошибки в построении и употреблении фразеологических оборотов;</a:t>
            </a:r>
          </a:p>
          <a:p>
            <a:pPr lvl="0"/>
            <a:r>
              <a:rPr lang="ru-RU" dirty="0"/>
              <a:t>использование лишнего слова (плеоназм);</a:t>
            </a:r>
          </a:p>
          <a:p>
            <a:pPr lvl="0"/>
            <a:r>
              <a:rPr lang="ru-RU" dirty="0"/>
              <a:t>стилистически немотивированное употребление глагольной связки</a:t>
            </a:r>
          </a:p>
          <a:p>
            <a:r>
              <a:rPr lang="ru-RU" dirty="0"/>
              <a:t>«есть» (</a:t>
            </a:r>
            <a:r>
              <a:rPr lang="ru-RU" i="1" dirty="0"/>
              <a:t>«Это не есть хорошо»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немотивированное	использование	разговорной	лексики	и просторечий;</a:t>
            </a:r>
          </a:p>
          <a:p>
            <a:pPr lvl="0"/>
            <a:r>
              <a:rPr lang="ru-RU" dirty="0"/>
              <a:t>ошибки в употреблении личных местоимений </a:t>
            </a:r>
            <a:r>
              <a:rPr lang="ru-RU" i="1" dirty="0"/>
              <a:t>(«мечтать нужно, ведь она даёт нам силы</a:t>
            </a:r>
            <a:r>
              <a:rPr lang="ru-RU" dirty="0"/>
              <a:t>…»).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267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Это можно рассматривать как </a:t>
            </a:r>
            <a:r>
              <a:rPr lang="ru-RU" i="1" dirty="0"/>
              <a:t>положительный, позитивный</a:t>
            </a:r>
            <a:r>
              <a:rPr lang="ru-RU" dirty="0"/>
              <a:t> момент (плеоназм)</a:t>
            </a:r>
          </a:p>
          <a:p>
            <a:r>
              <a:rPr lang="ru-RU" dirty="0"/>
              <a:t>Автор </a:t>
            </a:r>
            <a:r>
              <a:rPr lang="ru-RU" i="1" dirty="0"/>
              <a:t>в краткости</a:t>
            </a:r>
            <a:r>
              <a:rPr lang="ru-RU" dirty="0"/>
              <a:t> </a:t>
            </a:r>
            <a:r>
              <a:rPr lang="ru-RU" i="1" dirty="0"/>
              <a:t>(</a:t>
            </a:r>
            <a:r>
              <a:rPr lang="ru-RU" dirty="0"/>
              <a:t>вместо </a:t>
            </a:r>
            <a:r>
              <a:rPr lang="ru-RU" i="1" dirty="0"/>
              <a:t>вкратце) </a:t>
            </a:r>
            <a:r>
              <a:rPr lang="ru-RU" dirty="0"/>
              <a:t>рассказывает нам историю об Августе</a:t>
            </a:r>
            <a:r>
              <a:rPr lang="ru-RU" i="1" dirty="0"/>
              <a:t>, "</a:t>
            </a:r>
            <a:r>
              <a:rPr lang="ru-RU" dirty="0"/>
              <a:t>который был очень скуп на почётные государственные награды".</a:t>
            </a:r>
          </a:p>
          <a:p>
            <a:r>
              <a:rPr lang="ru-RU" i="1" dirty="0"/>
              <a:t>Ощущение</a:t>
            </a:r>
            <a:r>
              <a:rPr lang="ru-RU" dirty="0"/>
              <a:t> дома</a:t>
            </a:r>
            <a:r>
              <a:rPr lang="ru-RU" i="1" dirty="0"/>
              <a:t> </a:t>
            </a:r>
            <a:r>
              <a:rPr lang="ru-RU" dirty="0"/>
              <a:t>для автора</a:t>
            </a:r>
            <a:r>
              <a:rPr lang="ru-RU" i="1" dirty="0"/>
              <a:t> синонимично </a:t>
            </a:r>
            <a:r>
              <a:rPr lang="ru-RU" dirty="0"/>
              <a:t>(вместо </a:t>
            </a:r>
            <a:r>
              <a:rPr lang="ru-RU" i="1" dirty="0"/>
              <a:t>равнозначно</a:t>
            </a:r>
            <a:r>
              <a:rPr lang="ru-RU" dirty="0"/>
              <a:t>) чувству радости и счастья.</a:t>
            </a:r>
          </a:p>
          <a:p>
            <a:r>
              <a:rPr lang="ru-RU" dirty="0"/>
              <a:t>Автор объясняет, что самое </a:t>
            </a:r>
            <a:r>
              <a:rPr lang="ru-RU" i="1" dirty="0"/>
              <a:t>пронзительное счастье</a:t>
            </a:r>
            <a:r>
              <a:rPr lang="ru-RU" dirty="0"/>
              <a:t> </a:t>
            </a:r>
            <a:r>
              <a:rPr lang="ru-RU" i="1" dirty="0"/>
              <a:t>возникает</a:t>
            </a:r>
            <a:r>
              <a:rPr lang="ru-RU" dirty="0"/>
              <a:t> (вместо </a:t>
            </a:r>
            <a:r>
              <a:rPr lang="ru-RU" i="1" dirty="0"/>
              <a:t>пронзительное ощущение счастья возникает</a:t>
            </a:r>
            <a:r>
              <a:rPr lang="ru-RU" dirty="0"/>
              <a:t>) в нас, когда мы ощущаем любовь к родине.</a:t>
            </a:r>
          </a:p>
          <a:p>
            <a:r>
              <a:rPr lang="ru-RU" dirty="0"/>
              <a:t>В конце текста автор делает вывод, который </a:t>
            </a:r>
            <a:r>
              <a:rPr lang="ru-RU" i="1" dirty="0"/>
              <a:t>как бы</a:t>
            </a:r>
            <a:r>
              <a:rPr lang="ru-RU" dirty="0"/>
              <a:t> объединяет начало и конец (употребление слова-паразита </a:t>
            </a:r>
            <a:r>
              <a:rPr lang="ru-RU" i="1" dirty="0"/>
              <a:t>как бы)</a:t>
            </a:r>
            <a:endParaRPr lang="ru-RU" dirty="0"/>
          </a:p>
          <a:p>
            <a:r>
              <a:rPr lang="ru-RU" dirty="0"/>
              <a:t>Автор размышляет, делится своими впечатлениями, приводит </a:t>
            </a:r>
            <a:r>
              <a:rPr lang="ru-RU" i="1" dirty="0"/>
              <a:t>примеры</a:t>
            </a:r>
            <a:r>
              <a:rPr lang="ru-RU" dirty="0"/>
              <a:t>. </a:t>
            </a:r>
            <a:r>
              <a:rPr lang="ru-RU" i="1" dirty="0"/>
              <a:t>Например</a:t>
            </a:r>
            <a:r>
              <a:rPr lang="ru-RU" dirty="0"/>
              <a:t>, он говорит, что за именами </a:t>
            </a:r>
            <a:r>
              <a:rPr lang="ru-RU" dirty="0" err="1"/>
              <a:t>Саврасова</a:t>
            </a:r>
            <a:r>
              <a:rPr lang="ru-RU" dirty="0"/>
              <a:t>, Левитана, Серова, Коровина, </a:t>
            </a:r>
            <a:r>
              <a:rPr lang="ru-RU" dirty="0" err="1"/>
              <a:t>Кустодиева</a:t>
            </a:r>
            <a:r>
              <a:rPr lang="ru-RU" dirty="0"/>
              <a:t>, скрывается не только вечная в искусстве радость жизни, но и русская радость (повтор слов </a:t>
            </a:r>
            <a:r>
              <a:rPr lang="ru-RU" i="1" dirty="0"/>
              <a:t>пример - например</a:t>
            </a:r>
            <a:r>
              <a:rPr lang="ru-RU" dirty="0"/>
              <a:t>).</a:t>
            </a:r>
          </a:p>
          <a:p>
            <a:r>
              <a:rPr lang="ru-RU" dirty="0"/>
              <a:t>Пожалуй, я соглашусь с автором, </a:t>
            </a:r>
            <a:r>
              <a:rPr lang="ru-RU" i="1" dirty="0"/>
              <a:t>с его проблемой и его доводами </a:t>
            </a:r>
            <a:r>
              <a:rPr lang="ru-RU" dirty="0"/>
              <a:t>(двусмысленность).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Речевые ошибки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96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6888" y="217170"/>
            <a:ext cx="584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ТЕР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2400" b="0" spc="-1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4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.</a:t>
            </a:r>
            <a:r>
              <a:rPr sz="2400" b="0" spc="-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О </a:t>
            </a:r>
            <a:r>
              <a:rPr sz="2400" b="0" spc="-1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ПИ</a:t>
            </a: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СЬМЕННО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 </a:t>
            </a:r>
            <a:r>
              <a:rPr sz="24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5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ЧИ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255" y="1213103"/>
            <a:ext cx="8787765" cy="1386840"/>
          </a:xfrm>
          <a:prstGeom prst="rect">
            <a:avLst/>
          </a:prstGeom>
          <a:solidFill>
            <a:srgbClr val="F0F0F0"/>
          </a:solidFill>
        </p:spPr>
        <p:txBody>
          <a:bodyPr vert="horz" wrap="square" lIns="0" tIns="14604" rIns="0" bIns="0" rtlCol="0">
            <a:spAutoFit/>
          </a:bodyPr>
          <a:lstStyle/>
          <a:p>
            <a:pPr marL="149225" algn="just">
              <a:lnSpc>
                <a:spcPct val="100000"/>
              </a:lnSpc>
              <a:spcBef>
                <a:spcPts val="114"/>
              </a:spcBef>
            </a:pP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Нацеливает</a:t>
            </a:r>
            <a:r>
              <a:rPr sz="21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21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проверку</a:t>
            </a:r>
            <a:r>
              <a:rPr sz="21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речевого</a:t>
            </a:r>
            <a:r>
              <a:rPr sz="21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оформления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21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сочинения.</a:t>
            </a:r>
            <a:endParaRPr sz="2100">
              <a:latin typeface="Calibri"/>
              <a:cs typeface="Calibri"/>
            </a:endParaRPr>
          </a:p>
          <a:p>
            <a:pPr marL="91440" marR="69215" algn="just">
              <a:lnSpc>
                <a:spcPct val="100000"/>
              </a:lnSpc>
            </a:pP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при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условии,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если </a:t>
            </a:r>
            <a:r>
              <a:rPr sz="2100" b="1" spc="-20" dirty="0">
                <a:solidFill>
                  <a:srgbClr val="E65E52"/>
                </a:solidFill>
                <a:latin typeface="Calibri"/>
                <a:cs typeface="Calibri"/>
              </a:rPr>
              <a:t>низкое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качество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речи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(в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том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числе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речевые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ошибки)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E65E52"/>
                </a:solidFill>
                <a:latin typeface="Calibri"/>
                <a:cs typeface="Calibri"/>
              </a:rPr>
              <a:t>затрудняет</a:t>
            </a:r>
            <a:r>
              <a:rPr sz="2100" b="1" spc="4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понимание</a:t>
            </a:r>
            <a:r>
              <a:rPr sz="2100" b="1" spc="4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сочинения.</a:t>
            </a:r>
            <a:r>
              <a:rPr sz="21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1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1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100" b="1" spc="-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100" b="1" spc="-8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«зачёт».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539" y="2630200"/>
            <a:ext cx="8818880" cy="41719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R="539750" algn="ctr">
              <a:lnSpc>
                <a:spcPct val="100000"/>
              </a:lnSpc>
              <a:spcBef>
                <a:spcPts val="800"/>
              </a:spcBef>
            </a:pP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8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уп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тре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ле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ие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ва</a:t>
            </a:r>
            <a:r>
              <a:rPr sz="1600" b="1" spc="-9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евер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ном</a:t>
            </a:r>
            <a:r>
              <a:rPr sz="16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з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ач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нии</a:t>
            </a:r>
            <a:r>
              <a:rPr sz="1600" b="1" spc="-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(«мо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4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рин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ё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Ш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вабрин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»);</a:t>
            </a:r>
            <a:endParaRPr sz="1600">
              <a:latin typeface="Calibri"/>
              <a:cs typeface="Calibri"/>
            </a:endParaRPr>
          </a:p>
          <a:p>
            <a:pPr marL="356870" marR="127635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нарушение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лексической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сочетаемости слов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(«литература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пополняет мой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кругозор»,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«доброта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это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отличное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человека,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способное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причинить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другим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много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пользы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положительных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эмоций»);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пропуск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нужного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осуждает,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показывая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нам»);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u="heavy" spc="-2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неудачное</a:t>
            </a:r>
            <a:r>
              <a:rPr sz="1600" b="1" u="heavy" spc="-20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употребление</a:t>
            </a:r>
            <a:r>
              <a:rPr sz="1600" b="1" u="heavy" spc="-9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местоимений</a:t>
            </a:r>
            <a:r>
              <a:rPr sz="16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(«Подруга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всячески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поддерживает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Сью.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Она…»);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плеоназм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(«основной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лейтмотив»),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тавтология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ярко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описывает»);</a:t>
            </a:r>
            <a:endParaRPr sz="1600">
              <a:latin typeface="Calibri"/>
              <a:cs typeface="Calibri"/>
            </a:endParaRPr>
          </a:p>
          <a:p>
            <a:pPr marL="356870" marR="80264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употребление иностилевой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(«Эраст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неплохой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парень»),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другой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эпохи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(«Герасим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ушёл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колхоз»).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клишированность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речи</a:t>
            </a:r>
            <a:r>
              <a:rPr sz="16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(«говоря</a:t>
            </a:r>
            <a:r>
              <a:rPr sz="1600" spc="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об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этом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могу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вспомнить»,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«в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качестве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первого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аргумента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приведу»,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«тема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роли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надежды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жизни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человека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интересовала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интересует</a:t>
            </a:r>
            <a:r>
              <a:rPr sz="16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всех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прогрессивных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людей»);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ошибки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во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фраз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ма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60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(«Е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оберн</a:t>
            </a:r>
            <a:r>
              <a:rPr sz="1600" spc="-7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8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)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180574" cy="463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331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9842"/>
            <a:ext cx="6636624" cy="497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81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05836"/>
            <a:ext cx="6996664" cy="524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0270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u="sng" dirty="0"/>
              <a:t>Типичные ошибки сочинений по критерию 5 «Грамотность».</a:t>
            </a:r>
          </a:p>
          <a:p>
            <a:r>
              <a:rPr lang="ru-RU" dirty="0"/>
              <a:t>При написании итоговых сочинений выпускниками были допущены следующие </a:t>
            </a:r>
            <a:r>
              <a:rPr lang="ru-RU" b="1" dirty="0"/>
              <a:t>типичные ошибки:</a:t>
            </a:r>
            <a:endParaRPr lang="ru-RU" dirty="0"/>
          </a:p>
          <a:p>
            <a:r>
              <a:rPr lang="ru-RU" i="1" u="sng" dirty="0"/>
              <a:t>орфографические ошибки:</a:t>
            </a:r>
            <a:endParaRPr lang="ru-RU" sz="2400" dirty="0"/>
          </a:p>
          <a:p>
            <a:pPr lvl="1"/>
            <a:r>
              <a:rPr lang="ru-RU" dirty="0"/>
              <a:t>«Правописание -ТСЯ ‒ -ТЬСЯ в глаголах»;</a:t>
            </a:r>
            <a:endParaRPr lang="ru-RU" sz="2000" dirty="0"/>
          </a:p>
          <a:p>
            <a:pPr lvl="1"/>
            <a:r>
              <a:rPr lang="ru-RU" dirty="0"/>
              <a:t>«Правописание производных предлогов»;</a:t>
            </a:r>
            <a:endParaRPr lang="ru-RU" sz="2000" dirty="0"/>
          </a:p>
          <a:p>
            <a:pPr lvl="1"/>
            <a:r>
              <a:rPr lang="ru-RU" dirty="0"/>
              <a:t>«Правописание безударных личных окончаний глаголов»;</a:t>
            </a:r>
            <a:endParaRPr lang="ru-RU" sz="2000" dirty="0"/>
          </a:p>
          <a:p>
            <a:pPr lvl="1"/>
            <a:r>
              <a:rPr lang="ru-RU" dirty="0"/>
              <a:t>«Правописание И </a:t>
            </a:r>
            <a:r>
              <a:rPr lang="ru-RU" dirty="0" err="1"/>
              <a:t>и</a:t>
            </a:r>
            <a:r>
              <a:rPr lang="ru-RU" dirty="0"/>
              <a:t> Е в окончаниях существительных»;</a:t>
            </a:r>
            <a:endParaRPr lang="ru-RU" sz="2000" dirty="0"/>
          </a:p>
          <a:p>
            <a:pPr lvl="1"/>
            <a:r>
              <a:rPr lang="ru-RU" sz="2000" dirty="0"/>
              <a:t>	</a:t>
            </a:r>
            <a:r>
              <a:rPr lang="ru-RU" dirty="0"/>
              <a:t>«Н ‒ НН в суффиксах страдательных причастий, отглагольных прилагательных полной формы, а также существительных, образованных от них».</a:t>
            </a:r>
            <a:endParaRPr lang="ru-RU" sz="20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4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Что изменилось в 2024-2025 году по сравнению с 2023-2024 годом?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Методические рекомендации ФИПИ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сайте ФГБНУ «ФИПИ» опубликованы следующие материалы:</a:t>
            </a:r>
          </a:p>
          <a:p>
            <a:r>
              <a:rPr lang="ru-RU" dirty="0" smtClean="0"/>
              <a:t>Структура закрытого банка тем итогового сочинения </a:t>
            </a:r>
            <a:r>
              <a:rPr lang="ru-RU" dirty="0" smtClean="0">
                <a:solidFill>
                  <a:srgbClr val="C00000"/>
                </a:solidFill>
              </a:rPr>
              <a:t>(без изменений)</a:t>
            </a:r>
          </a:p>
          <a:p>
            <a:r>
              <a:rPr lang="ru-RU" dirty="0" smtClean="0"/>
              <a:t>Комментарии к разделам закрытого банка тем итогового сочинения </a:t>
            </a:r>
            <a:r>
              <a:rPr lang="ru-RU" dirty="0" smtClean="0">
                <a:solidFill>
                  <a:srgbClr val="C00000"/>
                </a:solidFill>
              </a:rPr>
              <a:t>(без изменений)</a:t>
            </a:r>
          </a:p>
          <a:p>
            <a:r>
              <a:rPr lang="ru-RU" dirty="0" smtClean="0"/>
              <a:t>Образец комплекта тем 2024/25 учебного года </a:t>
            </a:r>
            <a:r>
              <a:rPr lang="ru-RU" dirty="0" smtClean="0">
                <a:solidFill>
                  <a:srgbClr val="C00000"/>
                </a:solidFill>
              </a:rPr>
              <a:t>(обновлен)</a:t>
            </a:r>
          </a:p>
          <a:p>
            <a:r>
              <a:rPr lang="ru-RU" dirty="0" smtClean="0"/>
              <a:t>Критерии оценивания итогового сочинения и изложения </a:t>
            </a:r>
            <a:r>
              <a:rPr lang="ru-RU" dirty="0" smtClean="0">
                <a:solidFill>
                  <a:srgbClr val="C00000"/>
                </a:solidFill>
              </a:rPr>
              <a:t>(без изменений)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u="sng" dirty="0"/>
              <a:t>пунктуационные ошибки:</a:t>
            </a:r>
            <a:endParaRPr lang="ru-RU" dirty="0"/>
          </a:p>
          <a:p>
            <a:pPr lvl="0"/>
            <a:r>
              <a:rPr lang="ru-RU" dirty="0"/>
              <a:t>«Знаки препинания в сложноподчинённых предложениях»;</a:t>
            </a:r>
          </a:p>
          <a:p>
            <a:pPr lvl="0"/>
            <a:r>
              <a:rPr lang="ru-RU" dirty="0"/>
              <a:t>«Знаки препинания при вводных словах»;</a:t>
            </a:r>
          </a:p>
          <a:p>
            <a:pPr lvl="0"/>
            <a:r>
              <a:rPr lang="ru-RU" dirty="0"/>
              <a:t>Немотивированная постановка запятых;</a:t>
            </a:r>
          </a:p>
          <a:p>
            <a:pPr lvl="0"/>
            <a:r>
              <a:rPr lang="ru-RU" dirty="0"/>
              <a:t>«Знаки препинания в сложносочинённых предложениях»;</a:t>
            </a:r>
          </a:p>
          <a:p>
            <a:pPr lvl="0"/>
            <a:r>
              <a:rPr lang="ru-RU" dirty="0"/>
              <a:t>«Обособление обстоятельств»;</a:t>
            </a:r>
          </a:p>
          <a:p>
            <a:pPr lvl="0"/>
            <a:r>
              <a:rPr lang="ru-RU" dirty="0"/>
              <a:t>Обособление приложений»;</a:t>
            </a:r>
          </a:p>
          <a:p>
            <a:pPr lvl="0"/>
            <a:r>
              <a:rPr lang="ru-RU" dirty="0"/>
              <a:t>«Знаки	препинания	в	сложноподчинённых	предложениях	с однородными придаточными»;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72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u="sng" dirty="0"/>
              <a:t>грамматические ошибки:</a:t>
            </a:r>
            <a:endParaRPr lang="ru-RU" sz="2400" dirty="0"/>
          </a:p>
          <a:p>
            <a:pPr lvl="1"/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нарушение управления;</a:t>
            </a:r>
            <a:endParaRPr lang="ru-RU" sz="2000" dirty="0"/>
          </a:p>
          <a:p>
            <a:pPr lvl="1"/>
            <a:r>
              <a:rPr lang="ru-RU" dirty="0"/>
              <a:t>ошибочное словообразование формы имени существительного;</a:t>
            </a:r>
            <a:endParaRPr lang="ru-RU" sz="2000" dirty="0"/>
          </a:p>
          <a:p>
            <a:pPr lvl="1"/>
            <a:r>
              <a:rPr lang="ru-RU" dirty="0"/>
              <a:t>ошибки в построении предложений с деепричастным оборотом;</a:t>
            </a:r>
            <a:endParaRPr lang="ru-RU" sz="2000" dirty="0"/>
          </a:p>
          <a:p>
            <a:pPr lvl="1"/>
            <a:r>
              <a:rPr lang="ru-RU" dirty="0"/>
              <a:t>ошибки в построении сложноподчинённых предложений;</a:t>
            </a:r>
            <a:endParaRPr lang="ru-RU" sz="2000" dirty="0"/>
          </a:p>
          <a:p>
            <a:r>
              <a:rPr lang="ru-RU" dirty="0"/>
              <a:t> 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39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97824"/>
            <a:ext cx="7044669" cy="52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803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67854"/>
            <a:ext cx="6492608" cy="486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53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564616" cy="492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913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67854"/>
            <a:ext cx="6684629" cy="501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716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852648" cy="513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89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Существуют люди, </a:t>
            </a:r>
            <a:r>
              <a:rPr lang="ru-RU" i="1" dirty="0"/>
              <a:t>которые не только увлекаются, но и посвящают искусству </a:t>
            </a:r>
            <a:r>
              <a:rPr lang="ru-RU" dirty="0"/>
              <a:t>свою жизнь (нарушение норм управления)</a:t>
            </a:r>
          </a:p>
          <a:p>
            <a:r>
              <a:rPr lang="ru-RU" dirty="0"/>
              <a:t>Отрывок, </a:t>
            </a:r>
            <a:r>
              <a:rPr lang="ru-RU" i="1" dirty="0"/>
              <a:t>написанный</a:t>
            </a:r>
            <a:r>
              <a:rPr lang="ru-RU" dirty="0"/>
              <a:t> в публицистическом стиле и типе речи рассуждение (полное причастие в роли сказуемого)</a:t>
            </a:r>
          </a:p>
          <a:p>
            <a:r>
              <a:rPr lang="ru-RU" dirty="0"/>
              <a:t>Риторические вопросы автор использует для воздействия на </a:t>
            </a:r>
            <a:r>
              <a:rPr lang="ru-RU" dirty="0" smtClean="0"/>
              <a:t>читателя</a:t>
            </a:r>
            <a:r>
              <a:rPr lang="ru-RU" dirty="0"/>
              <a:t>, </a:t>
            </a:r>
            <a:r>
              <a:rPr lang="ru-RU" i="1" dirty="0"/>
              <a:t>сформировать</a:t>
            </a:r>
            <a:r>
              <a:rPr lang="ru-RU" dirty="0"/>
              <a:t> отношение к проблеме (неверное построение предложения - придаточное присоединено без опорного слова и союза)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Грамматические ошибки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1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9380" y="19634"/>
            <a:ext cx="4120515" cy="67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7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7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ОБЪЁМ</a:t>
            </a:r>
            <a:r>
              <a:rPr sz="2200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ИТОГОВОГО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5198" y="1723389"/>
            <a:ext cx="5739130" cy="3440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6891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spc="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600" spc="3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как</a:t>
            </a:r>
            <a:r>
              <a:rPr sz="16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самостоятельные,</a:t>
            </a:r>
            <a:r>
              <a:rPr sz="1600" spc="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так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3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служебные</a:t>
            </a:r>
            <a:r>
              <a:rPr sz="1600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части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речи.</a:t>
            </a:r>
            <a:endParaRPr sz="1600" dirty="0">
              <a:latin typeface="Calibri"/>
              <a:cs typeface="Calibri"/>
            </a:endParaRPr>
          </a:p>
          <a:p>
            <a:pPr marL="354330" marR="28575" indent="-342265">
              <a:lnSpc>
                <a:spcPct val="100000"/>
              </a:lnSpc>
              <a:buAutoNum type="arabicPeriod"/>
              <a:tabLst>
                <a:tab pos="354965" algn="l"/>
                <a:tab pos="355600" algn="l"/>
                <a:tab pos="1976120" algn="l"/>
              </a:tabLst>
            </a:pP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Подсчитывается</a:t>
            </a:r>
            <a:r>
              <a:rPr sz="16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любая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последовательность</a:t>
            </a:r>
            <a:r>
              <a:rPr sz="1600" spc="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слов, написанных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без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пробела	(«всё-таки»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«всё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же»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endParaRPr sz="1600" dirty="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 dirty="0">
              <a:latin typeface="Calibri"/>
              <a:cs typeface="Calibri"/>
            </a:endParaRPr>
          </a:p>
          <a:p>
            <a:pPr marL="355600" marR="557530" indent="-3429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Инициалы с фамилией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считаются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одним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словом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(«М.Ю.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Лермонтов»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слово).</a:t>
            </a:r>
            <a:endParaRPr sz="16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Любые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другие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символы,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частности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цифры,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(«5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«пять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–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Цитаты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6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общее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слов.</a:t>
            </a:r>
            <a:endParaRPr sz="1600" dirty="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формулировки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темы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количество</a:t>
            </a:r>
            <a:r>
              <a:rPr sz="1600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сочинения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входят!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25" dirty="0">
                <a:solidFill>
                  <a:srgbClr val="E65E52"/>
                </a:solidFill>
                <a:latin typeface="Calibri"/>
                <a:cs typeface="Calibri"/>
              </a:rPr>
              <a:t>Необходимо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учитывать</a:t>
            </a:r>
            <a:r>
              <a:rPr sz="1600" spc="-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авторскую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орфографию: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«черно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spc="-3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лый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–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2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ва.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215128"/>
            <a:ext cx="9144000" cy="460375"/>
          </a:xfrm>
          <a:custGeom>
            <a:avLst/>
            <a:gdLst/>
            <a:ahLst/>
            <a:cxnLst/>
            <a:rect l="l" t="t" r="r" b="b"/>
            <a:pathLst>
              <a:path w="9144000" h="460375">
                <a:moveTo>
                  <a:pt x="9144000" y="0"/>
                </a:moveTo>
                <a:lnTo>
                  <a:pt x="0" y="0"/>
                </a:lnTo>
                <a:lnTo>
                  <a:pt x="0" y="460121"/>
                </a:lnTo>
                <a:lnTo>
                  <a:pt x="9144000" y="46012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79114" y="5267705"/>
            <a:ext cx="1056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404" y="5664504"/>
            <a:ext cx="3921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Александр</a:t>
            </a:r>
            <a:r>
              <a:rPr sz="1800" spc="3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Сергеевич</a:t>
            </a:r>
            <a:r>
              <a:rPr sz="18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8029" y="5664504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-	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А.С.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1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 слово</a:t>
            </a:r>
            <a:endParaRPr sz="1800">
              <a:latin typeface="Calibri"/>
              <a:cs typeface="Calibri"/>
            </a:endParaRPr>
          </a:p>
          <a:p>
            <a:pPr marL="481965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возрасте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22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лет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404" y="5938520"/>
            <a:ext cx="393255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873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 в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зр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дв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ц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ати</a:t>
            </a:r>
            <a:r>
              <a:rPr sz="18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ух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5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сл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ов	-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Белогорская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крепость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2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для</a:t>
            </a:r>
            <a:r>
              <a:rPr sz="18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того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чтобы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255" y="1499616"/>
            <a:ext cx="2856230" cy="3295015"/>
          </a:xfrm>
          <a:custGeom>
            <a:avLst/>
            <a:gdLst/>
            <a:ahLst/>
            <a:cxnLst/>
            <a:rect l="l" t="t" r="r" b="b"/>
            <a:pathLst>
              <a:path w="2856230" h="3295015">
                <a:moveTo>
                  <a:pt x="2855722" y="0"/>
                </a:moveTo>
                <a:lnTo>
                  <a:pt x="0" y="0"/>
                </a:lnTo>
                <a:lnTo>
                  <a:pt x="0" y="3294761"/>
                </a:lnTo>
                <a:lnTo>
                  <a:pt x="2855722" y="3294761"/>
                </a:lnTo>
                <a:lnTo>
                  <a:pt x="2855722" y="0"/>
                </a:lnTo>
                <a:close/>
              </a:path>
            </a:pathLst>
          </a:custGeom>
          <a:solidFill>
            <a:srgbClr val="F7CC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4391" y="1513154"/>
            <a:ext cx="26485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Рекомендуемое</a:t>
            </a:r>
            <a:r>
              <a:rPr sz="1300" b="1" spc="4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300" b="1" spc="4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300" b="1" spc="4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391" y="1711909"/>
            <a:ext cx="2698115" cy="2998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860" indent="78740">
              <a:lnSpc>
                <a:spcPct val="100000"/>
              </a:lnSpc>
              <a:spcBef>
                <a:spcPts val="95"/>
              </a:spcBef>
              <a:tabLst>
                <a:tab pos="685800" algn="l"/>
                <a:tab pos="762000" algn="l"/>
                <a:tab pos="1280160" algn="l"/>
                <a:tab pos="2499360" algn="l"/>
              </a:tabLst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350.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Максимальное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	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устанавливается.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R="6985" algn="just">
              <a:lnSpc>
                <a:spcPct val="101099"/>
              </a:lnSpc>
              <a:tabLst>
                <a:tab pos="1388745" algn="l"/>
                <a:tab pos="1410335" algn="l"/>
                <a:tab pos="2531745" algn="l"/>
              </a:tabLst>
            </a:pP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Если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сочинении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менее 250 слов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(в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подсчет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все</a:t>
            </a:r>
            <a:r>
              <a:rPr sz="1300" b="1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слова,</a:t>
            </a:r>
            <a:r>
              <a:rPr sz="1300" b="1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30" baseline="2136" dirty="0">
                <a:solidFill>
                  <a:srgbClr val="344762"/>
                </a:solidFill>
                <a:latin typeface="Calibri"/>
                <a:cs typeface="Calibri"/>
              </a:rPr>
              <a:t>том</a:t>
            </a:r>
            <a:r>
              <a:rPr sz="1950" b="1" spc="330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числе</a:t>
            </a:r>
            <a:r>
              <a:rPr sz="1950" b="1" spc="292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и	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служебные),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то </a:t>
            </a:r>
            <a:r>
              <a:rPr sz="1300" b="1" spc="-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ыст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ля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«</a:t>
            </a:r>
            <a:r>
              <a:rPr sz="1300" b="1" spc="-3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ч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за 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невыполнение</a:t>
            </a:r>
            <a:r>
              <a:rPr sz="1300" b="1" spc="1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требования</a:t>
            </a:r>
            <a:r>
              <a:rPr sz="1300" b="1" spc="2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№</a:t>
            </a:r>
            <a:r>
              <a:rPr sz="1300" b="1" spc="22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1</a:t>
            </a:r>
            <a:r>
              <a:rPr sz="1300" b="1" spc="1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  <a:p>
            <a:pPr marR="5080" algn="just">
              <a:lnSpc>
                <a:spcPts val="1560"/>
              </a:lnSpc>
              <a:spcBef>
                <a:spcPts val="50"/>
              </a:spcBef>
              <a:tabLst>
                <a:tab pos="1185545" algn="l"/>
                <a:tab pos="2499360" algn="l"/>
              </a:tabLst>
            </a:pP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за работу в 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целом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(такое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итоговое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сочинение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1300" b="1" spc="-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проверяется</a:t>
            </a:r>
            <a:r>
              <a:rPr sz="1300" b="1" spc="2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требованию</a:t>
            </a:r>
            <a:r>
              <a:rPr sz="1300" b="1" spc="1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№2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ts val="1510"/>
              </a:lnSpc>
              <a:tabLst>
                <a:tab pos="1905000" algn="l"/>
              </a:tabLst>
            </a:pP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«Самостоятельность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написания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300" b="1" spc="6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300" b="1" spc="6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(изложения)»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критериям оценивания).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/>
              <a:t>Учителям - предметникам</a:t>
            </a:r>
            <a:r>
              <a:rPr lang="ru-RU" dirty="0"/>
              <a:t>:</a:t>
            </a:r>
          </a:p>
          <a:p>
            <a:r>
              <a:rPr lang="ru-RU" dirty="0"/>
              <a:t>-по результатам анализа спланировать коррекционную работу по устранению выявленных пробелов;</a:t>
            </a:r>
          </a:p>
          <a:p>
            <a:r>
              <a:rPr lang="ru-RU" dirty="0"/>
              <a:t>-организовать сопутствующее повторение на уроках по темам, проблемным для класса в целом;</a:t>
            </a:r>
          </a:p>
          <a:p>
            <a:r>
              <a:rPr lang="ru-RU" dirty="0"/>
              <a:t>- организовать индивидуальные тренировочные упражнения для учащихся по разделам учебного курса: орфография, пунктуация, синтаксис;</a:t>
            </a:r>
          </a:p>
          <a:p>
            <a:r>
              <a:rPr lang="ru-RU" dirty="0"/>
              <a:t>-усилить работу на уроках русского языка и литературы по речевому оформлению текста, используя при этом различные грамматические конструкции, лексику и термины;</a:t>
            </a:r>
          </a:p>
          <a:p>
            <a:r>
              <a:rPr lang="ru-RU" dirty="0"/>
              <a:t>-на уроках русского языка и литературы организовать на достаточном уровне работу с текстовой информацией, что должно обеспечить формирование коммуникативной компетентности школьника: «погружаясь в текст», грамотно его интерпретировать, выделять разные виды информации и осознавать оригинальность авторской содержательно-концептуальной позиции, заявленной в тексте;</a:t>
            </a:r>
          </a:p>
          <a:p>
            <a:r>
              <a:rPr lang="ru-RU" dirty="0"/>
              <a:t>-на уроках литературы проводить виды чтения: поисковые (с ориентацией на отбор нужной информации), исследовательские и другие;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-совершенствовать	гуманитарные	навыки	работы	обучающихся	со справочной, литературоведческой и лингвистической литературой.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7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Анализ итоговых сочинений позволяет выявить проблемы, возникшие у выпускников на экзамене в новом формате, и типичные ошибки, допущенные в итоговых сочинениях. Поэтому в старшей школе для повышения качества экзаменационных работ нужно наметить пути предупреждения содержательно-структурных, логико-композиционных, фактических и речевых ошибок.</a:t>
            </a:r>
          </a:p>
          <a:p>
            <a:r>
              <a:rPr lang="ru-RU" dirty="0"/>
              <a:t>Серьёзную помощь в этой работе могут оказать Методические рекомендации по подготовке к итоговому сочинению, которые ежегодно публикуются на сайте ФИПИ.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08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/>
              <a:t>Типичные ошибки сочинений по критерию 1 «Соответствие теме»:</a:t>
            </a:r>
          </a:p>
          <a:p>
            <a:pPr lvl="2"/>
            <a:r>
              <a:rPr lang="ru-RU" dirty="0"/>
              <a:t>неверное понимание темы;</a:t>
            </a:r>
            <a:endParaRPr lang="ru-RU" sz="1800" dirty="0"/>
          </a:p>
          <a:p>
            <a:pPr lvl="2"/>
            <a:r>
              <a:rPr lang="ru-RU" dirty="0"/>
              <a:t>неумение выявить ключевое слово в теме и в соответствии с ним определить ракурс раскрытия темы сочинения во вступлении к нему;</a:t>
            </a:r>
            <a:endParaRPr lang="ru-RU" sz="1800" dirty="0"/>
          </a:p>
          <a:p>
            <a:pPr lvl="2"/>
            <a:r>
              <a:rPr lang="ru-RU" dirty="0"/>
              <a:t>отсутствие точности в понимании терминов и нравственно- психологических понятий, использованных в формулировках тем;</a:t>
            </a:r>
            <a:endParaRPr lang="ru-RU" sz="1800" dirty="0"/>
          </a:p>
          <a:p>
            <a:pPr lvl="2"/>
            <a:r>
              <a:rPr lang="ru-RU" dirty="0"/>
              <a:t>неумение формулировать главную мысль сочинения, содержащую в свёрнутом виде ответ на вопрос темы;</a:t>
            </a:r>
            <a:endParaRPr lang="ru-RU" sz="1800" dirty="0"/>
          </a:p>
          <a:p>
            <a:pPr lvl="2"/>
            <a:r>
              <a:rPr lang="ru-RU" dirty="0"/>
              <a:t>использование одной схемы, одного шаблона при построении итоговых сочинений разного типа;</a:t>
            </a:r>
            <a:endParaRPr lang="ru-RU" sz="1800" dirty="0"/>
          </a:p>
          <a:p>
            <a:pPr lvl="2"/>
            <a:r>
              <a:rPr lang="ru-RU" dirty="0"/>
              <a:t>неоправданное расширения темы до уровня тематического направления;</a:t>
            </a:r>
            <a:endParaRPr lang="ru-RU" sz="1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3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ru-RU" dirty="0"/>
              <a:t>неудачные попытки использования домашних заготовок к тематическому направлению без какой-либо корректировки;</a:t>
            </a:r>
            <a:endParaRPr lang="ru-RU" sz="1800" dirty="0"/>
          </a:p>
          <a:p>
            <a:pPr lvl="2"/>
            <a:r>
              <a:rPr lang="ru-RU" dirty="0"/>
              <a:t>необоснованные обобщения, излишняя категоричность и прямолинейность суждений;</a:t>
            </a:r>
            <a:endParaRPr lang="ru-RU" sz="1800" dirty="0"/>
          </a:p>
          <a:p>
            <a:pPr lvl="2"/>
            <a:r>
              <a:rPr lang="ru-RU" dirty="0"/>
              <a:t>излишнее количество примеров в тексте сочинения в ущерб глубине рассуждения на заданную тему;</a:t>
            </a:r>
            <a:endParaRPr lang="ru-RU" sz="1800" dirty="0"/>
          </a:p>
          <a:p>
            <a:pPr lvl="2"/>
            <a:r>
              <a:rPr lang="ru-RU" dirty="0"/>
              <a:t>подмена рассуждения по теме сочинения пространными высказываниями и обращениями к эксперту с целью увеличения объёма работы;</a:t>
            </a:r>
            <a:endParaRPr lang="ru-RU" sz="1800" dirty="0"/>
          </a:p>
          <a:p>
            <a:pPr lvl="2"/>
            <a:r>
              <a:rPr lang="ru-RU" dirty="0"/>
              <a:t>незнание формата итогового сочинения;</a:t>
            </a:r>
            <a:endParaRPr lang="ru-RU" sz="1800" dirty="0"/>
          </a:p>
          <a:p>
            <a:pPr lvl="2"/>
            <a:r>
              <a:rPr lang="ru-RU" dirty="0"/>
              <a:t>наличие фактических ошибок разных типов, связанных с плохим знанием художественных произведений, узким кругозором.</a:t>
            </a:r>
            <a:endParaRPr lang="ru-RU" sz="1800" dirty="0"/>
          </a:p>
          <a:p>
            <a:r>
              <a:rPr lang="ru-RU" dirty="0"/>
              <a:t> 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24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Типичные ошибки   сочинений   по   критерию   2   «Аргументация.</a:t>
            </a:r>
          </a:p>
          <a:p>
            <a:r>
              <a:rPr lang="ru-RU" b="1" i="1" dirty="0"/>
              <a:t>Привлечение литературного материала»:</a:t>
            </a:r>
            <a:endParaRPr lang="ru-RU" sz="2400" dirty="0"/>
          </a:p>
          <a:p>
            <a:pPr lvl="2"/>
            <a:r>
              <a:rPr lang="ru-RU" dirty="0"/>
              <a:t>отсутствие разнообразия подходов выпускников к отбору литературных примеров;</a:t>
            </a:r>
            <a:endParaRPr lang="ru-RU" sz="1800" dirty="0"/>
          </a:p>
          <a:p>
            <a:pPr lvl="2"/>
            <a:r>
              <a:rPr lang="ru-RU" dirty="0"/>
              <a:t>подмена анализа, необходимого для полноценной аргументации, пересказом прочитанного;</a:t>
            </a:r>
            <a:endParaRPr lang="ru-RU" sz="1800" dirty="0"/>
          </a:p>
          <a:p>
            <a:pPr lvl="2"/>
            <a:r>
              <a:rPr lang="ru-RU" dirty="0"/>
              <a:t>искусственное увеличение объёма сочинения за счёт пересказа сюжета произведения;</a:t>
            </a:r>
            <a:endParaRPr lang="ru-RU" sz="1800" dirty="0"/>
          </a:p>
          <a:p>
            <a:pPr lvl="2"/>
            <a:r>
              <a:rPr lang="ru-RU" dirty="0"/>
              <a:t>проявление читательской некомпетентности: незнание содержания произведений классики; наивно-примитивное понимание текста произведения; отсутствие интереса к произведениям, выходящим за пределы образовательной программы;</a:t>
            </a:r>
            <a:endParaRPr lang="ru-RU" sz="1800" dirty="0"/>
          </a:p>
          <a:p>
            <a:pPr lvl="2"/>
            <a:r>
              <a:rPr lang="ru-RU" dirty="0"/>
              <a:t>отсутствие навыков аналитической работы с текстом.</a:t>
            </a:r>
            <a:endParaRPr lang="ru-RU" sz="1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3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Типичные фактические ошибки:</a:t>
            </a:r>
            <a:endParaRPr lang="ru-RU" dirty="0"/>
          </a:p>
          <a:p>
            <a:pPr lvl="0"/>
            <a:r>
              <a:rPr lang="ru-RU" dirty="0"/>
              <a:t>в именах, фамилиях и инициалах писателей;</a:t>
            </a:r>
          </a:p>
          <a:p>
            <a:pPr lvl="0"/>
            <a:r>
              <a:rPr lang="ru-RU" dirty="0"/>
              <a:t>в названиях произведений и их авторстве;</a:t>
            </a:r>
          </a:p>
          <a:p>
            <a:pPr lvl="0"/>
            <a:r>
              <a:rPr lang="ru-RU" dirty="0"/>
              <a:t>в именах, фамилиях героев и их социальном статусе;</a:t>
            </a:r>
          </a:p>
          <a:p>
            <a:pPr lvl="0"/>
            <a:r>
              <a:rPr lang="ru-RU" dirty="0"/>
              <a:t>в указании жанра произведения и использовании теоретико- литературных и историко-литературных понятий;</a:t>
            </a:r>
          </a:p>
          <a:p>
            <a:pPr lvl="0"/>
            <a:r>
              <a:rPr lang="ru-RU" dirty="0"/>
              <a:t>в сюжетной основе произведения; при установлении причинно- следственных связей между событиями, поступками персонажей;</a:t>
            </a:r>
          </a:p>
          <a:p>
            <a:pPr lvl="0"/>
            <a:r>
              <a:rPr lang="ru-RU" dirty="0"/>
              <a:t>в указании исторических реалий эпохи, исторических фактах;</a:t>
            </a:r>
          </a:p>
          <a:p>
            <a:pPr lvl="0"/>
            <a:r>
              <a:rPr lang="ru-RU" dirty="0"/>
              <a:t>в цитировании;</a:t>
            </a:r>
          </a:p>
          <a:p>
            <a:pPr lvl="0"/>
            <a:r>
              <a:rPr lang="ru-RU" dirty="0"/>
              <a:t>в географических названиях;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в хронологии событий в произведении.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2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Фактические ошибки</a:t>
            </a:r>
            <a:endParaRPr lang="ru-RU" dirty="0"/>
          </a:p>
          <a:p>
            <a:r>
              <a:rPr lang="ru-RU" dirty="0"/>
              <a:t>А когда звучит</a:t>
            </a:r>
            <a:r>
              <a:rPr lang="ru-RU" i="1" dirty="0"/>
              <a:t> </a:t>
            </a:r>
            <a:r>
              <a:rPr lang="ru-RU" i="1" u="sng" dirty="0"/>
              <a:t>шотландская</a:t>
            </a:r>
            <a:r>
              <a:rPr lang="ru-RU" i="1" dirty="0"/>
              <a:t> волынка, </a:t>
            </a:r>
            <a:r>
              <a:rPr lang="ru-RU" dirty="0"/>
              <a:t>не предстают ли перед нами </a:t>
            </a:r>
            <a:r>
              <a:rPr lang="ru-RU" i="1" dirty="0"/>
              <a:t>поля </a:t>
            </a:r>
            <a:r>
              <a:rPr lang="ru-RU" i="1" u="sng" dirty="0"/>
              <a:t>Англии.</a:t>
            </a:r>
            <a:endParaRPr lang="ru-RU" dirty="0"/>
          </a:p>
          <a:p>
            <a:r>
              <a:rPr lang="ru-RU" dirty="0" smtClean="0"/>
              <a:t>Мы </a:t>
            </a:r>
            <a:r>
              <a:rPr lang="ru-RU" dirty="0"/>
              <a:t>часто слышим из новостей, что на очередном аукционе какой-то богатый человек купил </a:t>
            </a:r>
            <a:r>
              <a:rPr lang="ru-RU" i="1" u="sng" dirty="0"/>
              <a:t>произведения</a:t>
            </a:r>
            <a:r>
              <a:rPr lang="ru-RU" i="1" dirty="0"/>
              <a:t> Фаберже</a:t>
            </a:r>
            <a:r>
              <a:rPr lang="ru-RU" dirty="0"/>
              <a:t>.</a:t>
            </a:r>
          </a:p>
          <a:p>
            <a:r>
              <a:rPr lang="ru-RU" dirty="0" smtClean="0"/>
              <a:t>Л</a:t>
            </a:r>
            <a:r>
              <a:rPr lang="ru-RU" dirty="0"/>
              <a:t>. Н. Толстой </a:t>
            </a:r>
            <a:r>
              <a:rPr lang="ru-RU" i="1" dirty="0"/>
              <a:t>написал свой роман-эпопею "Война и мир" на французском языке, и только позже он был переведён на русский.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0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u="sng" dirty="0"/>
              <a:t>Типичные ошибки сочинений по критерию 3 «Композиция и логика рассуждения».</a:t>
            </a:r>
          </a:p>
          <a:p>
            <a:r>
              <a:rPr lang="ru-RU" u="sng" dirty="0"/>
              <a:t>Проблемы вступления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отсутствие вступления;</a:t>
            </a:r>
          </a:p>
          <a:p>
            <a:pPr lvl="0"/>
            <a:r>
              <a:rPr lang="ru-RU" dirty="0"/>
              <a:t>во вступлении отразилось непонимание смысла задания и темы;</a:t>
            </a:r>
          </a:p>
          <a:p>
            <a:pPr lvl="0"/>
            <a:r>
              <a:rPr lang="ru-RU" dirty="0"/>
              <a:t>содержание вступления не соотнесено с проблемой, которая будет решаться в основной части;</a:t>
            </a:r>
          </a:p>
          <a:p>
            <a:pPr lvl="0"/>
            <a:r>
              <a:rPr lang="ru-RU" dirty="0"/>
              <a:t>отсутствует тезис, который будет доказываться на конкретном литературном материале в основной части;</a:t>
            </a:r>
          </a:p>
          <a:p>
            <a:pPr lvl="0"/>
            <a:r>
              <a:rPr lang="ru-RU" dirty="0"/>
              <a:t>чрезмерно длинное вступление, что свидетельствует о неумении лаконично формулировать главную мысль сочинения; это нарушение закономерно вызывает искажение композиции всей работы, так как приводит к несоразмерности объема вступления и остального сочинения;</a:t>
            </a:r>
          </a:p>
          <a:p>
            <a:pPr lvl="0"/>
            <a:r>
              <a:rPr lang="ru-RU" dirty="0"/>
              <a:t>наличие во вступлении избыточной информации.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60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1223</Words>
  <Application>Microsoft Office PowerPoint</Application>
  <PresentationFormat>Экран (4:3)</PresentationFormat>
  <Paragraphs>178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БУ ДПО «Калмыцкий институт повышения квалификации работников образования</vt:lpstr>
      <vt:lpstr>Что изменилось в 2024-2025 году по сравнению с 2023-2024 годом? Методические рекомендации ФИПИ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Речевые ошибки</vt:lpstr>
      <vt:lpstr>КРИТЕРИЙ 4 . КАЧЕСТВО  ПИСЬМЕННОЙ  РЕЧИ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Грамматические ошибки</vt:lpstr>
      <vt:lpstr>ТРЕБОВАНИЕ 1. ОБЪЁМ ИТОГОВОГО  СОЧИНЕНИЯ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Пользователь</cp:lastModifiedBy>
  <cp:revision>29</cp:revision>
  <cp:lastPrinted>2022-11-25T08:25:22Z</cp:lastPrinted>
  <dcterms:created xsi:type="dcterms:W3CDTF">2022-11-24T13:15:40Z</dcterms:created>
  <dcterms:modified xsi:type="dcterms:W3CDTF">2024-11-29T08:28:10Z</dcterms:modified>
</cp:coreProperties>
</file>