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6"/>
  </p:notesMasterIdLst>
  <p:sldIdLst>
    <p:sldId id="311" r:id="rId2"/>
    <p:sldId id="314" r:id="rId3"/>
    <p:sldId id="309" r:id="rId4"/>
    <p:sldId id="310" r:id="rId5"/>
    <p:sldId id="299" r:id="rId6"/>
    <p:sldId id="312" r:id="rId7"/>
    <p:sldId id="304" r:id="rId8"/>
    <p:sldId id="263" r:id="rId9"/>
    <p:sldId id="264" r:id="rId10"/>
    <p:sldId id="265" r:id="rId11"/>
    <p:sldId id="269" r:id="rId12"/>
    <p:sldId id="273" r:id="rId13"/>
    <p:sldId id="306" r:id="rId14"/>
    <p:sldId id="274" r:id="rId15"/>
    <p:sldId id="275" r:id="rId16"/>
    <p:sldId id="285" r:id="rId17"/>
    <p:sldId id="276" r:id="rId18"/>
    <p:sldId id="277" r:id="rId19"/>
    <p:sldId id="278" r:id="rId20"/>
    <p:sldId id="279" r:id="rId21"/>
    <p:sldId id="280" r:id="rId22"/>
    <p:sldId id="281" r:id="rId23"/>
    <p:sldId id="292" r:id="rId24"/>
    <p:sldId id="295" r:id="rId25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67" tIns="40134" rIns="80267" bIns="4013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67" tIns="40134" rIns="80267" bIns="40134" rtlCol="0"/>
          <a:lstStyle>
            <a:lvl1pPr algn="r">
              <a:defRPr sz="1100"/>
            </a:lvl1pPr>
          </a:lstStyle>
          <a:p>
            <a:fld id="{C9BA8270-7C8D-45E2-9E48-5D52FBD60048}" type="datetimeFigureOut">
              <a:rPr lang="ru-RU" smtClean="0"/>
              <a:pPr/>
              <a:t>16.05.2024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67" tIns="40134" rIns="80267" bIns="4013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80267" tIns="40134" rIns="80267" bIns="4013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67" tIns="40134" rIns="80267" bIns="4013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67" tIns="40134" rIns="80267" bIns="40134" rtlCol="0" anchor="b"/>
          <a:lstStyle>
            <a:lvl1pPr algn="r">
              <a:defRPr sz="1100"/>
            </a:lvl1pPr>
          </a:lstStyle>
          <a:p>
            <a:fld id="{AA8230CD-1C0A-42B7-A255-C85E09AF60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127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230CD-1C0A-42B7-A255-C85E09AF609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948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230CD-1C0A-42B7-A255-C85E09AF6090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7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jpeg"/><Relationship Id="rId5" Type="http://schemas.openxmlformats.org/officeDocument/2006/relationships/image" Target="../media/image66.jpe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png"/><Relationship Id="rId7" Type="http://schemas.openxmlformats.org/officeDocument/2006/relationships/image" Target="../media/image93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6.png"/><Relationship Id="rId7" Type="http://schemas.openxmlformats.org/officeDocument/2006/relationships/image" Target="../media/image98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100.jpeg"/><Relationship Id="rId4" Type="http://schemas.openxmlformats.org/officeDocument/2006/relationships/image" Target="../media/image97.jpeg"/><Relationship Id="rId9" Type="http://schemas.openxmlformats.org/officeDocument/2006/relationships/image" Target="../media/image9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4166" y="494200"/>
            <a:ext cx="63042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Формы</a:t>
            </a:r>
            <a:r>
              <a:rPr sz="3200" spc="-6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3200" spc="-1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проведения</a:t>
            </a:r>
            <a:r>
              <a:rPr sz="3200" spc="-8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ГИА</a:t>
            </a:r>
            <a:endParaRPr sz="32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  <p:grpSp>
        <p:nvGrpSpPr>
          <p:cNvPr id="25" name="object 3"/>
          <p:cNvGrpSpPr/>
          <p:nvPr/>
        </p:nvGrpSpPr>
        <p:grpSpPr>
          <a:xfrm>
            <a:off x="1849968" y="1385064"/>
            <a:ext cx="8829887" cy="2635885"/>
            <a:chOff x="1387475" y="1385061"/>
            <a:chExt cx="6622415" cy="2635885"/>
          </a:xfrm>
        </p:grpSpPr>
        <p:sp>
          <p:nvSpPr>
            <p:cNvPr id="26" name="object 4"/>
            <p:cNvSpPr/>
            <p:nvPr/>
          </p:nvSpPr>
          <p:spPr>
            <a:xfrm>
              <a:off x="6562344" y="3289426"/>
              <a:ext cx="0" cy="716280"/>
            </a:xfrm>
            <a:custGeom>
              <a:avLst/>
              <a:gdLst/>
              <a:ahLst/>
              <a:cxnLst/>
              <a:rect l="l" t="t" r="r" b="b"/>
              <a:pathLst>
                <a:path h="716279">
                  <a:moveTo>
                    <a:pt x="0" y="0"/>
                  </a:moveTo>
                  <a:lnTo>
                    <a:pt x="0" y="715772"/>
                  </a:lnTo>
                </a:path>
              </a:pathLst>
            </a:custGeom>
            <a:ln w="30988">
              <a:solidFill>
                <a:srgbClr val="9FB3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4506467" y="1775840"/>
              <a:ext cx="2058035" cy="461645"/>
            </a:xfrm>
            <a:custGeom>
              <a:avLst/>
              <a:gdLst/>
              <a:ahLst/>
              <a:cxnLst/>
              <a:rect l="l" t="t" r="r" b="b"/>
              <a:pathLst>
                <a:path w="2058034" h="461644">
                  <a:moveTo>
                    <a:pt x="0" y="0"/>
                  </a:moveTo>
                  <a:lnTo>
                    <a:pt x="0" y="238760"/>
                  </a:lnTo>
                  <a:lnTo>
                    <a:pt x="2057527" y="238760"/>
                  </a:lnTo>
                  <a:lnTo>
                    <a:pt x="2057527" y="461518"/>
                  </a:lnTo>
                </a:path>
              </a:pathLst>
            </a:custGeom>
            <a:ln w="25398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/>
            <p:cNvSpPr/>
            <p:nvPr/>
          </p:nvSpPr>
          <p:spPr>
            <a:xfrm>
              <a:off x="2044191" y="3296666"/>
              <a:ext cx="273685" cy="693420"/>
            </a:xfrm>
            <a:custGeom>
              <a:avLst/>
              <a:gdLst/>
              <a:ahLst/>
              <a:cxnLst/>
              <a:rect l="l" t="t" r="r" b="b"/>
              <a:pathLst>
                <a:path w="273685" h="693420">
                  <a:moveTo>
                    <a:pt x="273431" y="0"/>
                  </a:moveTo>
                  <a:lnTo>
                    <a:pt x="273431" y="470281"/>
                  </a:lnTo>
                  <a:lnTo>
                    <a:pt x="0" y="470281"/>
                  </a:lnTo>
                  <a:lnTo>
                    <a:pt x="0" y="693039"/>
                  </a:lnTo>
                </a:path>
              </a:pathLst>
            </a:custGeom>
            <a:ln w="25400">
              <a:solidFill>
                <a:srgbClr val="9FB3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/>
            <p:cNvSpPr/>
            <p:nvPr/>
          </p:nvSpPr>
          <p:spPr>
            <a:xfrm>
              <a:off x="2317622" y="1775840"/>
              <a:ext cx="2188845" cy="461645"/>
            </a:xfrm>
            <a:custGeom>
              <a:avLst/>
              <a:gdLst/>
              <a:ahLst/>
              <a:cxnLst/>
              <a:rect l="l" t="t" r="r" b="b"/>
              <a:pathLst>
                <a:path w="2188845" h="461644">
                  <a:moveTo>
                    <a:pt x="2188844" y="0"/>
                  </a:moveTo>
                  <a:lnTo>
                    <a:pt x="2188844" y="238633"/>
                  </a:lnTo>
                  <a:lnTo>
                    <a:pt x="0" y="238633"/>
                  </a:lnTo>
                  <a:lnTo>
                    <a:pt x="0" y="461518"/>
                  </a:lnTo>
                </a:path>
              </a:pathLst>
            </a:custGeom>
            <a:ln w="25398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/>
            <p:cNvSpPr/>
            <p:nvPr/>
          </p:nvSpPr>
          <p:spPr>
            <a:xfrm>
              <a:off x="1400175" y="1397761"/>
              <a:ext cx="6113780" cy="378460"/>
            </a:xfrm>
            <a:custGeom>
              <a:avLst/>
              <a:gdLst/>
              <a:ahLst/>
              <a:cxnLst/>
              <a:rect l="l" t="t" r="r" b="b"/>
              <a:pathLst>
                <a:path w="6113780" h="378460">
                  <a:moveTo>
                    <a:pt x="6070473" y="0"/>
                  </a:moveTo>
                  <a:lnTo>
                    <a:pt x="43306" y="0"/>
                  </a:lnTo>
                  <a:lnTo>
                    <a:pt x="26415" y="3048"/>
                  </a:lnTo>
                  <a:lnTo>
                    <a:pt x="12700" y="11049"/>
                  </a:lnTo>
                  <a:lnTo>
                    <a:pt x="3428" y="23113"/>
                  </a:lnTo>
                  <a:lnTo>
                    <a:pt x="0" y="37846"/>
                  </a:lnTo>
                  <a:lnTo>
                    <a:pt x="0" y="340233"/>
                  </a:lnTo>
                  <a:lnTo>
                    <a:pt x="3428" y="354964"/>
                  </a:lnTo>
                  <a:lnTo>
                    <a:pt x="12700" y="366902"/>
                  </a:lnTo>
                  <a:lnTo>
                    <a:pt x="26415" y="375030"/>
                  </a:lnTo>
                  <a:lnTo>
                    <a:pt x="43306" y="378078"/>
                  </a:lnTo>
                  <a:lnTo>
                    <a:pt x="6070473" y="378078"/>
                  </a:lnTo>
                  <a:lnTo>
                    <a:pt x="6087364" y="375030"/>
                  </a:lnTo>
                  <a:lnTo>
                    <a:pt x="6101080" y="366902"/>
                  </a:lnTo>
                  <a:lnTo>
                    <a:pt x="6110351" y="354964"/>
                  </a:lnTo>
                  <a:lnTo>
                    <a:pt x="6113780" y="340233"/>
                  </a:lnTo>
                  <a:lnTo>
                    <a:pt x="6113780" y="37846"/>
                  </a:lnTo>
                  <a:lnTo>
                    <a:pt x="6110351" y="23113"/>
                  </a:lnTo>
                  <a:lnTo>
                    <a:pt x="6101080" y="11049"/>
                  </a:lnTo>
                  <a:lnTo>
                    <a:pt x="6087364" y="3048"/>
                  </a:lnTo>
                  <a:lnTo>
                    <a:pt x="6070473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9"/>
            <p:cNvSpPr/>
            <p:nvPr/>
          </p:nvSpPr>
          <p:spPr>
            <a:xfrm>
              <a:off x="1400175" y="1397761"/>
              <a:ext cx="6113780" cy="378460"/>
            </a:xfrm>
            <a:custGeom>
              <a:avLst/>
              <a:gdLst/>
              <a:ahLst/>
              <a:cxnLst/>
              <a:rect l="l" t="t" r="r" b="b"/>
              <a:pathLst>
                <a:path w="6113780" h="378460">
                  <a:moveTo>
                    <a:pt x="0" y="37846"/>
                  </a:moveTo>
                  <a:lnTo>
                    <a:pt x="3428" y="23113"/>
                  </a:lnTo>
                  <a:lnTo>
                    <a:pt x="12700" y="11049"/>
                  </a:lnTo>
                  <a:lnTo>
                    <a:pt x="26415" y="3048"/>
                  </a:lnTo>
                  <a:lnTo>
                    <a:pt x="43306" y="0"/>
                  </a:lnTo>
                  <a:lnTo>
                    <a:pt x="6070473" y="0"/>
                  </a:lnTo>
                  <a:lnTo>
                    <a:pt x="6087364" y="3048"/>
                  </a:lnTo>
                  <a:lnTo>
                    <a:pt x="6101080" y="11049"/>
                  </a:lnTo>
                  <a:lnTo>
                    <a:pt x="6110351" y="23113"/>
                  </a:lnTo>
                  <a:lnTo>
                    <a:pt x="6113780" y="37846"/>
                  </a:lnTo>
                  <a:lnTo>
                    <a:pt x="6113780" y="340233"/>
                  </a:lnTo>
                  <a:lnTo>
                    <a:pt x="6110351" y="354964"/>
                  </a:lnTo>
                  <a:lnTo>
                    <a:pt x="6101080" y="366902"/>
                  </a:lnTo>
                  <a:lnTo>
                    <a:pt x="6087364" y="375030"/>
                  </a:lnTo>
                  <a:lnTo>
                    <a:pt x="6070473" y="378078"/>
                  </a:lnTo>
                  <a:lnTo>
                    <a:pt x="43306" y="378078"/>
                  </a:lnTo>
                  <a:lnTo>
                    <a:pt x="26415" y="375030"/>
                  </a:lnTo>
                  <a:lnTo>
                    <a:pt x="12700" y="366902"/>
                  </a:lnTo>
                  <a:lnTo>
                    <a:pt x="3428" y="354964"/>
                  </a:lnTo>
                  <a:lnTo>
                    <a:pt x="0" y="340233"/>
                  </a:lnTo>
                  <a:lnTo>
                    <a:pt x="0" y="37846"/>
                  </a:lnTo>
                  <a:close/>
                </a:path>
              </a:pathLst>
            </a:custGeom>
            <a:ln w="253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0"/>
            <p:cNvSpPr/>
            <p:nvPr/>
          </p:nvSpPr>
          <p:spPr>
            <a:xfrm>
              <a:off x="1537207" y="1651634"/>
              <a:ext cx="6459855" cy="378460"/>
            </a:xfrm>
            <a:custGeom>
              <a:avLst/>
              <a:gdLst/>
              <a:ahLst/>
              <a:cxnLst/>
              <a:rect l="l" t="t" r="r" b="b"/>
              <a:pathLst>
                <a:path w="6459855" h="378460">
                  <a:moveTo>
                    <a:pt x="6413753" y="0"/>
                  </a:moveTo>
                  <a:lnTo>
                    <a:pt x="45846" y="0"/>
                  </a:lnTo>
                  <a:lnTo>
                    <a:pt x="27939" y="2920"/>
                  </a:lnTo>
                  <a:lnTo>
                    <a:pt x="13461" y="11049"/>
                  </a:lnTo>
                  <a:lnTo>
                    <a:pt x="3682" y="23113"/>
                  </a:lnTo>
                  <a:lnTo>
                    <a:pt x="0" y="37845"/>
                  </a:lnTo>
                  <a:lnTo>
                    <a:pt x="0" y="340360"/>
                  </a:lnTo>
                  <a:lnTo>
                    <a:pt x="3682" y="354964"/>
                  </a:lnTo>
                  <a:lnTo>
                    <a:pt x="13461" y="367029"/>
                  </a:lnTo>
                  <a:lnTo>
                    <a:pt x="27939" y="375157"/>
                  </a:lnTo>
                  <a:lnTo>
                    <a:pt x="45846" y="378078"/>
                  </a:lnTo>
                  <a:lnTo>
                    <a:pt x="6413753" y="378078"/>
                  </a:lnTo>
                  <a:lnTo>
                    <a:pt x="6431534" y="375157"/>
                  </a:lnTo>
                  <a:lnTo>
                    <a:pt x="6446139" y="367029"/>
                  </a:lnTo>
                  <a:lnTo>
                    <a:pt x="6455918" y="354964"/>
                  </a:lnTo>
                  <a:lnTo>
                    <a:pt x="6459473" y="340360"/>
                  </a:lnTo>
                  <a:lnTo>
                    <a:pt x="6459473" y="37845"/>
                  </a:lnTo>
                  <a:lnTo>
                    <a:pt x="6455918" y="23113"/>
                  </a:lnTo>
                  <a:lnTo>
                    <a:pt x="6446139" y="11049"/>
                  </a:lnTo>
                  <a:lnTo>
                    <a:pt x="6431534" y="2920"/>
                  </a:lnTo>
                  <a:lnTo>
                    <a:pt x="641375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1"/>
            <p:cNvSpPr/>
            <p:nvPr/>
          </p:nvSpPr>
          <p:spPr>
            <a:xfrm>
              <a:off x="1537207" y="1651634"/>
              <a:ext cx="6459855" cy="378460"/>
            </a:xfrm>
            <a:custGeom>
              <a:avLst/>
              <a:gdLst/>
              <a:ahLst/>
              <a:cxnLst/>
              <a:rect l="l" t="t" r="r" b="b"/>
              <a:pathLst>
                <a:path w="6459855" h="378460">
                  <a:moveTo>
                    <a:pt x="0" y="37845"/>
                  </a:moveTo>
                  <a:lnTo>
                    <a:pt x="3682" y="23113"/>
                  </a:lnTo>
                  <a:lnTo>
                    <a:pt x="13461" y="11049"/>
                  </a:lnTo>
                  <a:lnTo>
                    <a:pt x="27939" y="2920"/>
                  </a:lnTo>
                  <a:lnTo>
                    <a:pt x="45846" y="0"/>
                  </a:lnTo>
                  <a:lnTo>
                    <a:pt x="6413753" y="0"/>
                  </a:lnTo>
                  <a:lnTo>
                    <a:pt x="6431534" y="2920"/>
                  </a:lnTo>
                  <a:lnTo>
                    <a:pt x="6446139" y="11049"/>
                  </a:lnTo>
                  <a:lnTo>
                    <a:pt x="6455918" y="23113"/>
                  </a:lnTo>
                  <a:lnTo>
                    <a:pt x="6459473" y="37845"/>
                  </a:lnTo>
                  <a:lnTo>
                    <a:pt x="6459473" y="340360"/>
                  </a:lnTo>
                  <a:lnTo>
                    <a:pt x="6455918" y="354964"/>
                  </a:lnTo>
                  <a:lnTo>
                    <a:pt x="6446139" y="367029"/>
                  </a:lnTo>
                  <a:lnTo>
                    <a:pt x="6431534" y="375157"/>
                  </a:lnTo>
                  <a:lnTo>
                    <a:pt x="6413753" y="378078"/>
                  </a:lnTo>
                  <a:lnTo>
                    <a:pt x="45846" y="378078"/>
                  </a:lnTo>
                  <a:lnTo>
                    <a:pt x="27939" y="375157"/>
                  </a:lnTo>
                  <a:lnTo>
                    <a:pt x="13461" y="367029"/>
                  </a:lnTo>
                  <a:lnTo>
                    <a:pt x="3682" y="354964"/>
                  </a:lnTo>
                  <a:lnTo>
                    <a:pt x="0" y="340360"/>
                  </a:lnTo>
                  <a:lnTo>
                    <a:pt x="0" y="37845"/>
                  </a:lnTo>
                  <a:close/>
                </a:path>
              </a:pathLst>
            </a:custGeom>
            <a:ln w="25400">
              <a:solidFill>
                <a:srgbClr val="46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2"/>
          <p:cNvSpPr txBox="1"/>
          <p:nvPr/>
        </p:nvSpPr>
        <p:spPr>
          <a:xfrm>
            <a:off x="3394793" y="1684401"/>
            <a:ext cx="576918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10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-114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венн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sz="200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00" b="1" spc="-5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ая</a:t>
            </a:r>
            <a:r>
              <a:rPr sz="2000" b="1" spc="-10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тт</a:t>
            </a:r>
            <a:r>
              <a:rPr sz="2000" b="1" spc="2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ация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5" name="object 13"/>
          <p:cNvGrpSpPr/>
          <p:nvPr/>
        </p:nvGrpSpPr>
        <p:grpSpPr>
          <a:xfrm>
            <a:off x="827192" y="2224658"/>
            <a:ext cx="4882727" cy="1338580"/>
            <a:chOff x="620394" y="2224658"/>
            <a:chExt cx="3662045" cy="1338580"/>
          </a:xfrm>
        </p:grpSpPr>
        <p:sp>
          <p:nvSpPr>
            <p:cNvPr id="36" name="object 14"/>
            <p:cNvSpPr/>
            <p:nvPr/>
          </p:nvSpPr>
          <p:spPr>
            <a:xfrm>
              <a:off x="633094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3263138" y="0"/>
                  </a:moveTo>
                  <a:lnTo>
                    <a:pt x="105867" y="0"/>
                  </a:lnTo>
                  <a:lnTo>
                    <a:pt x="77736" y="3682"/>
                  </a:lnTo>
                  <a:lnTo>
                    <a:pt x="31013" y="30987"/>
                  </a:lnTo>
                  <a:lnTo>
                    <a:pt x="3771" y="77850"/>
                  </a:lnTo>
                  <a:lnTo>
                    <a:pt x="0" y="106044"/>
                  </a:lnTo>
                  <a:lnTo>
                    <a:pt x="0" y="953388"/>
                  </a:lnTo>
                  <a:lnTo>
                    <a:pt x="14452" y="1006855"/>
                  </a:lnTo>
                  <a:lnTo>
                    <a:pt x="52438" y="1044828"/>
                  </a:lnTo>
                  <a:lnTo>
                    <a:pt x="105867" y="1059306"/>
                  </a:lnTo>
                  <a:lnTo>
                    <a:pt x="3263138" y="1059306"/>
                  </a:lnTo>
                  <a:lnTo>
                    <a:pt x="3316604" y="1044828"/>
                  </a:lnTo>
                  <a:lnTo>
                    <a:pt x="3354578" y="1006855"/>
                  </a:lnTo>
                  <a:lnTo>
                    <a:pt x="3369055" y="953388"/>
                  </a:lnTo>
                  <a:lnTo>
                    <a:pt x="3369055" y="106044"/>
                  </a:lnTo>
                  <a:lnTo>
                    <a:pt x="3354578" y="52450"/>
                  </a:lnTo>
                  <a:lnTo>
                    <a:pt x="3316604" y="14477"/>
                  </a:lnTo>
                  <a:lnTo>
                    <a:pt x="3263138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5"/>
            <p:cNvSpPr/>
            <p:nvPr/>
          </p:nvSpPr>
          <p:spPr>
            <a:xfrm>
              <a:off x="633094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0" y="106044"/>
                  </a:moveTo>
                  <a:lnTo>
                    <a:pt x="14452" y="52450"/>
                  </a:lnTo>
                  <a:lnTo>
                    <a:pt x="52438" y="14477"/>
                  </a:lnTo>
                  <a:lnTo>
                    <a:pt x="105867" y="0"/>
                  </a:lnTo>
                  <a:lnTo>
                    <a:pt x="3263138" y="0"/>
                  </a:lnTo>
                  <a:lnTo>
                    <a:pt x="3316604" y="14477"/>
                  </a:lnTo>
                  <a:lnTo>
                    <a:pt x="3354578" y="52450"/>
                  </a:lnTo>
                  <a:lnTo>
                    <a:pt x="3369055" y="106044"/>
                  </a:lnTo>
                  <a:lnTo>
                    <a:pt x="3369055" y="953388"/>
                  </a:lnTo>
                  <a:lnTo>
                    <a:pt x="3354578" y="1006855"/>
                  </a:lnTo>
                  <a:lnTo>
                    <a:pt x="3316604" y="1044828"/>
                  </a:lnTo>
                  <a:lnTo>
                    <a:pt x="3263138" y="1059306"/>
                  </a:lnTo>
                  <a:lnTo>
                    <a:pt x="105867" y="1059306"/>
                  </a:lnTo>
                  <a:lnTo>
                    <a:pt x="52438" y="1044828"/>
                  </a:lnTo>
                  <a:lnTo>
                    <a:pt x="14452" y="1006855"/>
                  </a:lnTo>
                  <a:lnTo>
                    <a:pt x="0" y="953388"/>
                  </a:lnTo>
                  <a:lnTo>
                    <a:pt x="0" y="106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6"/>
            <p:cNvSpPr/>
            <p:nvPr/>
          </p:nvSpPr>
          <p:spPr>
            <a:xfrm>
              <a:off x="900302" y="2491231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3263265" y="0"/>
                  </a:moveTo>
                  <a:lnTo>
                    <a:pt x="105892" y="0"/>
                  </a:lnTo>
                  <a:lnTo>
                    <a:pt x="77774" y="3809"/>
                  </a:lnTo>
                  <a:lnTo>
                    <a:pt x="31051" y="30987"/>
                  </a:lnTo>
                  <a:lnTo>
                    <a:pt x="3784" y="77723"/>
                  </a:lnTo>
                  <a:lnTo>
                    <a:pt x="0" y="105917"/>
                  </a:lnTo>
                  <a:lnTo>
                    <a:pt x="0" y="953388"/>
                  </a:lnTo>
                  <a:lnTo>
                    <a:pt x="14478" y="1006855"/>
                  </a:lnTo>
                  <a:lnTo>
                    <a:pt x="52489" y="1044828"/>
                  </a:lnTo>
                  <a:lnTo>
                    <a:pt x="105892" y="1059306"/>
                  </a:lnTo>
                  <a:lnTo>
                    <a:pt x="3263265" y="1059306"/>
                  </a:lnTo>
                  <a:lnTo>
                    <a:pt x="3316732" y="1044828"/>
                  </a:lnTo>
                  <a:lnTo>
                    <a:pt x="3354705" y="1006855"/>
                  </a:lnTo>
                  <a:lnTo>
                    <a:pt x="3369056" y="953388"/>
                  </a:lnTo>
                  <a:lnTo>
                    <a:pt x="3369056" y="105917"/>
                  </a:lnTo>
                  <a:lnTo>
                    <a:pt x="3354705" y="52450"/>
                  </a:lnTo>
                  <a:lnTo>
                    <a:pt x="3316732" y="14477"/>
                  </a:lnTo>
                  <a:lnTo>
                    <a:pt x="326326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7"/>
            <p:cNvSpPr/>
            <p:nvPr/>
          </p:nvSpPr>
          <p:spPr>
            <a:xfrm>
              <a:off x="900302" y="2491231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0" y="105917"/>
                  </a:moveTo>
                  <a:lnTo>
                    <a:pt x="14478" y="52450"/>
                  </a:lnTo>
                  <a:lnTo>
                    <a:pt x="52489" y="14477"/>
                  </a:lnTo>
                  <a:lnTo>
                    <a:pt x="105892" y="0"/>
                  </a:lnTo>
                  <a:lnTo>
                    <a:pt x="3263265" y="0"/>
                  </a:lnTo>
                  <a:lnTo>
                    <a:pt x="3316732" y="14477"/>
                  </a:lnTo>
                  <a:lnTo>
                    <a:pt x="3354705" y="52450"/>
                  </a:lnTo>
                  <a:lnTo>
                    <a:pt x="3369056" y="105917"/>
                  </a:lnTo>
                  <a:lnTo>
                    <a:pt x="3369056" y="953388"/>
                  </a:lnTo>
                  <a:lnTo>
                    <a:pt x="3354705" y="1006855"/>
                  </a:lnTo>
                  <a:lnTo>
                    <a:pt x="3316732" y="1044828"/>
                  </a:lnTo>
                  <a:lnTo>
                    <a:pt x="3263265" y="1059306"/>
                  </a:lnTo>
                  <a:lnTo>
                    <a:pt x="105892" y="1059306"/>
                  </a:lnTo>
                  <a:lnTo>
                    <a:pt x="52489" y="1044828"/>
                  </a:lnTo>
                  <a:lnTo>
                    <a:pt x="14478" y="1006855"/>
                  </a:lnTo>
                  <a:lnTo>
                    <a:pt x="0" y="953388"/>
                  </a:lnTo>
                  <a:lnTo>
                    <a:pt x="0" y="105917"/>
                  </a:lnTo>
                  <a:close/>
                </a:path>
              </a:pathLst>
            </a:custGeom>
            <a:ln w="25400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18"/>
          <p:cNvSpPr txBox="1"/>
          <p:nvPr/>
        </p:nvSpPr>
        <p:spPr>
          <a:xfrm>
            <a:off x="1438793" y="2663774"/>
            <a:ext cx="4019127" cy="629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105"/>
              </a:spcBef>
            </a:pP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Основной</a:t>
            </a: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ts val="2375"/>
              </a:lnSpc>
            </a:pPr>
            <a:r>
              <a:rPr sz="2050" b="1" spc="-60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50" b="1" spc="-55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50" b="1" spc="-13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50" b="1" spc="-3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нны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й</a:t>
            </a:r>
            <a:r>
              <a:rPr sz="2050" b="1" spc="-1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э</a:t>
            </a:r>
            <a:r>
              <a:rPr sz="2050" b="1" spc="-3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5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42" name="object 25"/>
          <p:cNvGrpSpPr/>
          <p:nvPr/>
        </p:nvGrpSpPr>
        <p:grpSpPr>
          <a:xfrm>
            <a:off x="6489023" y="2224658"/>
            <a:ext cx="4882727" cy="1338580"/>
            <a:chOff x="4866766" y="2224658"/>
            <a:chExt cx="3662045" cy="1338580"/>
          </a:xfrm>
        </p:grpSpPr>
        <p:sp>
          <p:nvSpPr>
            <p:cNvPr id="43" name="object 26"/>
            <p:cNvSpPr/>
            <p:nvPr/>
          </p:nvSpPr>
          <p:spPr>
            <a:xfrm>
              <a:off x="4879466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09" h="1059814">
                  <a:moveTo>
                    <a:pt x="3263138" y="0"/>
                  </a:moveTo>
                  <a:lnTo>
                    <a:pt x="105791" y="0"/>
                  </a:lnTo>
                  <a:lnTo>
                    <a:pt x="77724" y="3682"/>
                  </a:lnTo>
                  <a:lnTo>
                    <a:pt x="30987" y="30987"/>
                  </a:lnTo>
                  <a:lnTo>
                    <a:pt x="3683" y="77850"/>
                  </a:lnTo>
                  <a:lnTo>
                    <a:pt x="0" y="106044"/>
                  </a:lnTo>
                  <a:lnTo>
                    <a:pt x="0" y="953388"/>
                  </a:lnTo>
                  <a:lnTo>
                    <a:pt x="14478" y="1006855"/>
                  </a:lnTo>
                  <a:lnTo>
                    <a:pt x="52450" y="1044828"/>
                  </a:lnTo>
                  <a:lnTo>
                    <a:pt x="105791" y="1059306"/>
                  </a:lnTo>
                  <a:lnTo>
                    <a:pt x="3263138" y="1059306"/>
                  </a:lnTo>
                  <a:lnTo>
                    <a:pt x="3316605" y="1044828"/>
                  </a:lnTo>
                  <a:lnTo>
                    <a:pt x="3354578" y="1006855"/>
                  </a:lnTo>
                  <a:lnTo>
                    <a:pt x="3369056" y="953388"/>
                  </a:lnTo>
                  <a:lnTo>
                    <a:pt x="3369056" y="106044"/>
                  </a:lnTo>
                  <a:lnTo>
                    <a:pt x="3354578" y="52450"/>
                  </a:lnTo>
                  <a:lnTo>
                    <a:pt x="3316605" y="14477"/>
                  </a:lnTo>
                  <a:lnTo>
                    <a:pt x="3263138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7"/>
            <p:cNvSpPr/>
            <p:nvPr/>
          </p:nvSpPr>
          <p:spPr>
            <a:xfrm>
              <a:off x="4879466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09" h="1059814">
                  <a:moveTo>
                    <a:pt x="0" y="106044"/>
                  </a:moveTo>
                  <a:lnTo>
                    <a:pt x="14478" y="52450"/>
                  </a:lnTo>
                  <a:lnTo>
                    <a:pt x="52450" y="14477"/>
                  </a:lnTo>
                  <a:lnTo>
                    <a:pt x="105791" y="0"/>
                  </a:lnTo>
                  <a:lnTo>
                    <a:pt x="3263138" y="0"/>
                  </a:lnTo>
                  <a:lnTo>
                    <a:pt x="3316605" y="14477"/>
                  </a:lnTo>
                  <a:lnTo>
                    <a:pt x="3354578" y="52450"/>
                  </a:lnTo>
                  <a:lnTo>
                    <a:pt x="3369056" y="106044"/>
                  </a:lnTo>
                  <a:lnTo>
                    <a:pt x="3369056" y="953388"/>
                  </a:lnTo>
                  <a:lnTo>
                    <a:pt x="3354578" y="1006855"/>
                  </a:lnTo>
                  <a:lnTo>
                    <a:pt x="3316605" y="1044828"/>
                  </a:lnTo>
                  <a:lnTo>
                    <a:pt x="3263138" y="1059306"/>
                  </a:lnTo>
                  <a:lnTo>
                    <a:pt x="105791" y="1059306"/>
                  </a:lnTo>
                  <a:lnTo>
                    <a:pt x="52450" y="1044828"/>
                  </a:lnTo>
                  <a:lnTo>
                    <a:pt x="14478" y="1006855"/>
                  </a:lnTo>
                  <a:lnTo>
                    <a:pt x="0" y="953388"/>
                  </a:lnTo>
                  <a:lnTo>
                    <a:pt x="0" y="106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8"/>
            <p:cNvSpPr/>
            <p:nvPr/>
          </p:nvSpPr>
          <p:spPr>
            <a:xfrm>
              <a:off x="5146674" y="2491231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09" h="1059814">
                  <a:moveTo>
                    <a:pt x="3263265" y="0"/>
                  </a:moveTo>
                  <a:lnTo>
                    <a:pt x="105917" y="0"/>
                  </a:lnTo>
                  <a:lnTo>
                    <a:pt x="77724" y="3809"/>
                  </a:lnTo>
                  <a:lnTo>
                    <a:pt x="30987" y="30987"/>
                  </a:lnTo>
                  <a:lnTo>
                    <a:pt x="3810" y="77850"/>
                  </a:lnTo>
                  <a:lnTo>
                    <a:pt x="0" y="106044"/>
                  </a:lnTo>
                  <a:lnTo>
                    <a:pt x="0" y="953388"/>
                  </a:lnTo>
                  <a:lnTo>
                    <a:pt x="14477" y="1006855"/>
                  </a:lnTo>
                  <a:lnTo>
                    <a:pt x="52450" y="1044828"/>
                  </a:lnTo>
                  <a:lnTo>
                    <a:pt x="105917" y="1059306"/>
                  </a:lnTo>
                  <a:lnTo>
                    <a:pt x="3263265" y="1059306"/>
                  </a:lnTo>
                  <a:lnTo>
                    <a:pt x="3316604" y="1044828"/>
                  </a:lnTo>
                  <a:lnTo>
                    <a:pt x="3354578" y="1006855"/>
                  </a:lnTo>
                  <a:lnTo>
                    <a:pt x="3369055" y="953388"/>
                  </a:lnTo>
                  <a:lnTo>
                    <a:pt x="3369055" y="106044"/>
                  </a:lnTo>
                  <a:lnTo>
                    <a:pt x="3354578" y="52450"/>
                  </a:lnTo>
                  <a:lnTo>
                    <a:pt x="3316604" y="14477"/>
                  </a:lnTo>
                  <a:lnTo>
                    <a:pt x="326326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9"/>
            <p:cNvSpPr/>
            <p:nvPr/>
          </p:nvSpPr>
          <p:spPr>
            <a:xfrm>
              <a:off x="5146674" y="2491231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09" h="1059814">
                  <a:moveTo>
                    <a:pt x="0" y="106044"/>
                  </a:moveTo>
                  <a:lnTo>
                    <a:pt x="14477" y="52450"/>
                  </a:lnTo>
                  <a:lnTo>
                    <a:pt x="52450" y="14477"/>
                  </a:lnTo>
                  <a:lnTo>
                    <a:pt x="105917" y="0"/>
                  </a:lnTo>
                  <a:lnTo>
                    <a:pt x="3263265" y="0"/>
                  </a:lnTo>
                  <a:lnTo>
                    <a:pt x="3316604" y="14477"/>
                  </a:lnTo>
                  <a:lnTo>
                    <a:pt x="3354578" y="52450"/>
                  </a:lnTo>
                  <a:lnTo>
                    <a:pt x="3369055" y="106044"/>
                  </a:lnTo>
                  <a:lnTo>
                    <a:pt x="3369055" y="953388"/>
                  </a:lnTo>
                  <a:lnTo>
                    <a:pt x="3354578" y="1006855"/>
                  </a:lnTo>
                  <a:lnTo>
                    <a:pt x="3316604" y="1044828"/>
                  </a:lnTo>
                  <a:lnTo>
                    <a:pt x="3263265" y="1059306"/>
                  </a:lnTo>
                  <a:lnTo>
                    <a:pt x="105917" y="1059306"/>
                  </a:lnTo>
                  <a:lnTo>
                    <a:pt x="52450" y="1044828"/>
                  </a:lnTo>
                  <a:lnTo>
                    <a:pt x="14477" y="1006855"/>
                  </a:lnTo>
                  <a:lnTo>
                    <a:pt x="0" y="953388"/>
                  </a:lnTo>
                  <a:lnTo>
                    <a:pt x="0" y="106044"/>
                  </a:lnTo>
                  <a:close/>
                </a:path>
              </a:pathLst>
            </a:custGeom>
            <a:ln w="25400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30"/>
          <p:cNvSpPr txBox="1"/>
          <p:nvPr/>
        </p:nvSpPr>
        <p:spPr>
          <a:xfrm>
            <a:off x="7551930" y="2683513"/>
            <a:ext cx="3086100" cy="6051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126364">
              <a:lnSpc>
                <a:spcPts val="2100"/>
              </a:lnSpc>
              <a:spcBef>
                <a:spcPts val="470"/>
              </a:spcBef>
            </a:pPr>
            <a:r>
              <a:rPr sz="205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Государственный </a:t>
            </a:r>
            <a:r>
              <a:rPr sz="205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ы</a:t>
            </a:r>
            <a:r>
              <a:rPr sz="205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п</a:t>
            </a:r>
            <a:r>
              <a:rPr sz="205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5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5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й</a:t>
            </a:r>
            <a:r>
              <a:rPr sz="2050" b="1" spc="-10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э</a:t>
            </a:r>
            <a:r>
              <a:rPr sz="2050" b="1" spc="-3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5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48" name="object 31"/>
          <p:cNvGrpSpPr/>
          <p:nvPr/>
        </p:nvGrpSpPr>
        <p:grpSpPr>
          <a:xfrm>
            <a:off x="6341533" y="4051300"/>
            <a:ext cx="5301827" cy="2273300"/>
            <a:chOff x="4706492" y="3998086"/>
            <a:chExt cx="3976370" cy="2273300"/>
          </a:xfrm>
        </p:grpSpPr>
        <p:sp>
          <p:nvSpPr>
            <p:cNvPr id="49" name="object 32"/>
            <p:cNvSpPr/>
            <p:nvPr/>
          </p:nvSpPr>
          <p:spPr>
            <a:xfrm>
              <a:off x="4706492" y="3998086"/>
              <a:ext cx="3709035" cy="1192530"/>
            </a:xfrm>
            <a:custGeom>
              <a:avLst/>
              <a:gdLst/>
              <a:ahLst/>
              <a:cxnLst/>
              <a:rect l="l" t="t" r="r" b="b"/>
              <a:pathLst>
                <a:path w="3709034" h="1192529">
                  <a:moveTo>
                    <a:pt x="3589401" y="0"/>
                  </a:moveTo>
                  <a:lnTo>
                    <a:pt x="119253" y="0"/>
                  </a:lnTo>
                  <a:lnTo>
                    <a:pt x="91948" y="3048"/>
                  </a:lnTo>
                  <a:lnTo>
                    <a:pt x="44704" y="26035"/>
                  </a:lnTo>
                  <a:lnTo>
                    <a:pt x="12065" y="66675"/>
                  </a:lnTo>
                  <a:lnTo>
                    <a:pt x="0" y="118999"/>
                  </a:lnTo>
                  <a:lnTo>
                    <a:pt x="0" y="1073277"/>
                  </a:lnTo>
                  <a:lnTo>
                    <a:pt x="12065" y="1125601"/>
                  </a:lnTo>
                  <a:lnTo>
                    <a:pt x="44704" y="1166240"/>
                  </a:lnTo>
                  <a:lnTo>
                    <a:pt x="91948" y="1189227"/>
                  </a:lnTo>
                  <a:lnTo>
                    <a:pt x="119253" y="1192402"/>
                  </a:lnTo>
                  <a:lnTo>
                    <a:pt x="3589401" y="1192402"/>
                  </a:lnTo>
                  <a:lnTo>
                    <a:pt x="3641852" y="1180338"/>
                  </a:lnTo>
                  <a:lnTo>
                    <a:pt x="3682491" y="1147826"/>
                  </a:lnTo>
                  <a:lnTo>
                    <a:pt x="3705479" y="1100582"/>
                  </a:lnTo>
                  <a:lnTo>
                    <a:pt x="3708654" y="1073277"/>
                  </a:lnTo>
                  <a:lnTo>
                    <a:pt x="3708654" y="118999"/>
                  </a:lnTo>
                  <a:lnTo>
                    <a:pt x="3696589" y="66675"/>
                  </a:lnTo>
                  <a:lnTo>
                    <a:pt x="3663950" y="26035"/>
                  </a:lnTo>
                  <a:lnTo>
                    <a:pt x="3616706" y="3048"/>
                  </a:lnTo>
                  <a:lnTo>
                    <a:pt x="3589401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3"/>
            <p:cNvSpPr/>
            <p:nvPr/>
          </p:nvSpPr>
          <p:spPr>
            <a:xfrm>
              <a:off x="4706492" y="3998086"/>
              <a:ext cx="3709035" cy="1192530"/>
            </a:xfrm>
            <a:custGeom>
              <a:avLst/>
              <a:gdLst/>
              <a:ahLst/>
              <a:cxnLst/>
              <a:rect l="l" t="t" r="r" b="b"/>
              <a:pathLst>
                <a:path w="3709034" h="1192529">
                  <a:moveTo>
                    <a:pt x="0" y="118999"/>
                  </a:moveTo>
                  <a:lnTo>
                    <a:pt x="12065" y="66675"/>
                  </a:lnTo>
                  <a:lnTo>
                    <a:pt x="44704" y="26035"/>
                  </a:lnTo>
                  <a:lnTo>
                    <a:pt x="91948" y="3048"/>
                  </a:lnTo>
                  <a:lnTo>
                    <a:pt x="119253" y="0"/>
                  </a:lnTo>
                  <a:lnTo>
                    <a:pt x="3589401" y="0"/>
                  </a:lnTo>
                  <a:lnTo>
                    <a:pt x="3641852" y="12064"/>
                  </a:lnTo>
                  <a:lnTo>
                    <a:pt x="3682491" y="44576"/>
                  </a:lnTo>
                  <a:lnTo>
                    <a:pt x="3705479" y="91693"/>
                  </a:lnTo>
                  <a:lnTo>
                    <a:pt x="3708654" y="118999"/>
                  </a:lnTo>
                  <a:lnTo>
                    <a:pt x="3708654" y="1073277"/>
                  </a:lnTo>
                  <a:lnTo>
                    <a:pt x="3696589" y="1125601"/>
                  </a:lnTo>
                  <a:lnTo>
                    <a:pt x="3663950" y="1166240"/>
                  </a:lnTo>
                  <a:lnTo>
                    <a:pt x="3616706" y="1189227"/>
                  </a:lnTo>
                  <a:lnTo>
                    <a:pt x="3589401" y="1192402"/>
                  </a:lnTo>
                  <a:lnTo>
                    <a:pt x="119253" y="1192402"/>
                  </a:lnTo>
                  <a:lnTo>
                    <a:pt x="66802" y="1180338"/>
                  </a:lnTo>
                  <a:lnTo>
                    <a:pt x="26162" y="1147826"/>
                  </a:lnTo>
                  <a:lnTo>
                    <a:pt x="3048" y="1100582"/>
                  </a:lnTo>
                  <a:lnTo>
                    <a:pt x="0" y="1073277"/>
                  </a:lnTo>
                  <a:lnTo>
                    <a:pt x="0" y="1189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4"/>
            <p:cNvSpPr/>
            <p:nvPr/>
          </p:nvSpPr>
          <p:spPr>
            <a:xfrm>
              <a:off x="4973827" y="4251832"/>
              <a:ext cx="3709035" cy="2019554"/>
            </a:xfrm>
            <a:custGeom>
              <a:avLst/>
              <a:gdLst/>
              <a:ahLst/>
              <a:cxnLst/>
              <a:rect l="l" t="t" r="r" b="b"/>
              <a:pathLst>
                <a:path w="3709034" h="1193164">
                  <a:moveTo>
                    <a:pt x="3589401" y="0"/>
                  </a:moveTo>
                  <a:lnTo>
                    <a:pt x="119252" y="0"/>
                  </a:lnTo>
                  <a:lnTo>
                    <a:pt x="91948" y="3175"/>
                  </a:lnTo>
                  <a:lnTo>
                    <a:pt x="44704" y="26289"/>
                  </a:lnTo>
                  <a:lnTo>
                    <a:pt x="12064" y="66802"/>
                  </a:lnTo>
                  <a:lnTo>
                    <a:pt x="0" y="119380"/>
                  </a:lnTo>
                  <a:lnTo>
                    <a:pt x="0" y="1073404"/>
                  </a:lnTo>
                  <a:lnTo>
                    <a:pt x="12064" y="1125855"/>
                  </a:lnTo>
                  <a:lnTo>
                    <a:pt x="44704" y="1166495"/>
                  </a:lnTo>
                  <a:lnTo>
                    <a:pt x="91948" y="1189482"/>
                  </a:lnTo>
                  <a:lnTo>
                    <a:pt x="119252" y="1192657"/>
                  </a:lnTo>
                  <a:lnTo>
                    <a:pt x="3589401" y="1192657"/>
                  </a:lnTo>
                  <a:lnTo>
                    <a:pt x="3641852" y="1180592"/>
                  </a:lnTo>
                  <a:lnTo>
                    <a:pt x="3682365" y="1147953"/>
                  </a:lnTo>
                  <a:lnTo>
                    <a:pt x="3705479" y="1100709"/>
                  </a:lnTo>
                  <a:lnTo>
                    <a:pt x="3708654" y="1073404"/>
                  </a:lnTo>
                  <a:lnTo>
                    <a:pt x="3708654" y="119380"/>
                  </a:lnTo>
                  <a:lnTo>
                    <a:pt x="3696462" y="66802"/>
                  </a:lnTo>
                  <a:lnTo>
                    <a:pt x="3663950" y="26289"/>
                  </a:lnTo>
                  <a:lnTo>
                    <a:pt x="3616705" y="3175"/>
                  </a:lnTo>
                  <a:lnTo>
                    <a:pt x="358940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5"/>
            <p:cNvSpPr/>
            <p:nvPr/>
          </p:nvSpPr>
          <p:spPr>
            <a:xfrm>
              <a:off x="4973827" y="4251832"/>
              <a:ext cx="3709035" cy="2019554"/>
            </a:xfrm>
            <a:custGeom>
              <a:avLst/>
              <a:gdLst/>
              <a:ahLst/>
              <a:cxnLst/>
              <a:rect l="l" t="t" r="r" b="b"/>
              <a:pathLst>
                <a:path w="3709034" h="1193164">
                  <a:moveTo>
                    <a:pt x="0" y="119380"/>
                  </a:moveTo>
                  <a:lnTo>
                    <a:pt x="12064" y="66802"/>
                  </a:lnTo>
                  <a:lnTo>
                    <a:pt x="44704" y="26289"/>
                  </a:lnTo>
                  <a:lnTo>
                    <a:pt x="91948" y="3175"/>
                  </a:lnTo>
                  <a:lnTo>
                    <a:pt x="119252" y="0"/>
                  </a:lnTo>
                  <a:lnTo>
                    <a:pt x="3589401" y="0"/>
                  </a:lnTo>
                  <a:lnTo>
                    <a:pt x="3641852" y="12192"/>
                  </a:lnTo>
                  <a:lnTo>
                    <a:pt x="3682365" y="44704"/>
                  </a:lnTo>
                  <a:lnTo>
                    <a:pt x="3705479" y="91948"/>
                  </a:lnTo>
                  <a:lnTo>
                    <a:pt x="3708654" y="119380"/>
                  </a:lnTo>
                  <a:lnTo>
                    <a:pt x="3708654" y="1073404"/>
                  </a:lnTo>
                  <a:lnTo>
                    <a:pt x="3696462" y="1125855"/>
                  </a:lnTo>
                  <a:lnTo>
                    <a:pt x="3663950" y="1166495"/>
                  </a:lnTo>
                  <a:lnTo>
                    <a:pt x="3616705" y="1189482"/>
                  </a:lnTo>
                  <a:lnTo>
                    <a:pt x="3589401" y="1192657"/>
                  </a:lnTo>
                  <a:lnTo>
                    <a:pt x="119252" y="1192657"/>
                  </a:lnTo>
                  <a:lnTo>
                    <a:pt x="66801" y="1180592"/>
                  </a:lnTo>
                  <a:lnTo>
                    <a:pt x="26162" y="1147953"/>
                  </a:lnTo>
                  <a:lnTo>
                    <a:pt x="3175" y="1100709"/>
                  </a:lnTo>
                  <a:lnTo>
                    <a:pt x="0" y="1073404"/>
                  </a:lnTo>
                  <a:lnTo>
                    <a:pt x="0" y="119380"/>
                  </a:lnTo>
                  <a:close/>
                </a:path>
              </a:pathLst>
            </a:custGeom>
            <a:ln w="25398">
              <a:solidFill>
                <a:srgbClr val="9FB3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36"/>
          <p:cNvSpPr txBox="1"/>
          <p:nvPr/>
        </p:nvSpPr>
        <p:spPr>
          <a:xfrm>
            <a:off x="6781800" y="4296537"/>
            <a:ext cx="4724400" cy="17177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200" spc="-10">
                <a:solidFill>
                  <a:srgbClr val="0069B1"/>
                </a:solidFill>
                <a:latin typeface="Times New Roman"/>
                <a:cs typeface="Times New Roman"/>
              </a:rPr>
              <a:t>проводится</a:t>
            </a:r>
            <a:r>
              <a:rPr sz="2200" spc="-12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200" spc="-5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lang="ru-RU" sz="2200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200" spc="-15" dirty="0">
                <a:solidFill>
                  <a:srgbClr val="0069B1"/>
                </a:solidFill>
                <a:latin typeface="Times New Roman"/>
                <a:cs typeface="Times New Roman"/>
              </a:rPr>
              <a:t>использованием </a:t>
            </a:r>
            <a:r>
              <a:rPr lang="ru-RU" sz="2200" spc="-30" dirty="0">
                <a:solidFill>
                  <a:srgbClr val="0069B1"/>
                </a:solidFill>
                <a:latin typeface="Times New Roman"/>
                <a:cs typeface="Times New Roman"/>
              </a:rPr>
              <a:t>текстов, </a:t>
            </a:r>
            <a:r>
              <a:rPr lang="ru-RU" sz="2200" spc="-5" dirty="0">
                <a:solidFill>
                  <a:srgbClr val="0069B1"/>
                </a:solidFill>
                <a:latin typeface="Times New Roman"/>
                <a:cs typeface="Times New Roman"/>
              </a:rPr>
              <a:t>тем,</a:t>
            </a:r>
            <a:r>
              <a:rPr lang="ru-RU" sz="2200" spc="-7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>
                <a:solidFill>
                  <a:srgbClr val="0069B1"/>
                </a:solidFill>
                <a:latin typeface="Times New Roman"/>
                <a:cs typeface="Times New Roman"/>
              </a:rPr>
              <a:t>заданий, </a:t>
            </a:r>
            <a:r>
              <a:rPr lang="ru-RU" sz="2200" spc="-5" dirty="0">
                <a:solidFill>
                  <a:srgbClr val="0069B1"/>
                </a:solidFill>
                <a:latin typeface="Times New Roman"/>
                <a:cs typeface="Times New Roman"/>
              </a:rPr>
              <a:t>бил</a:t>
            </a:r>
            <a:r>
              <a:rPr lang="ru-RU" sz="2200" spc="-1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lang="ru-RU" sz="2200" spc="-3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lang="ru-RU" sz="2200" spc="-5" dirty="0">
                <a:solidFill>
                  <a:srgbClr val="0069B1"/>
                </a:solidFill>
                <a:latin typeface="Times New Roman"/>
                <a:cs typeface="Times New Roman"/>
              </a:rPr>
              <a:t>ов. </a:t>
            </a:r>
          </a:p>
          <a:p>
            <a:pPr marL="12700" algn="ctr">
              <a:spcBef>
                <a:spcPts val="95"/>
              </a:spcBef>
            </a:pPr>
            <a:r>
              <a:rPr lang="ru-RU" sz="22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Участники</a:t>
            </a:r>
            <a:r>
              <a:rPr lang="ru-RU" sz="2200" spc="-5" dirty="0">
                <a:solidFill>
                  <a:srgbClr val="0069B1"/>
                </a:solidFill>
                <a:latin typeface="Times New Roman"/>
                <a:cs typeface="Times New Roman"/>
              </a:rPr>
              <a:t>: обучающиеся специальных ОУ, УФСИН, обучающиеся с ОВЗ 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4" name="object 19"/>
          <p:cNvGrpSpPr/>
          <p:nvPr/>
        </p:nvGrpSpPr>
        <p:grpSpPr>
          <a:xfrm>
            <a:off x="238084" y="4071942"/>
            <a:ext cx="5301760" cy="2296813"/>
            <a:chOff x="189915" y="3989704"/>
            <a:chExt cx="3976320" cy="2411095"/>
          </a:xfrm>
        </p:grpSpPr>
        <p:sp>
          <p:nvSpPr>
            <p:cNvPr id="55" name="object 20"/>
            <p:cNvSpPr/>
            <p:nvPr/>
          </p:nvSpPr>
          <p:spPr>
            <a:xfrm>
              <a:off x="189915" y="3989704"/>
              <a:ext cx="3709035" cy="1767839"/>
            </a:xfrm>
            <a:custGeom>
              <a:avLst/>
              <a:gdLst/>
              <a:ahLst/>
              <a:cxnLst/>
              <a:rect l="l" t="t" r="r" b="b"/>
              <a:pathLst>
                <a:path w="3709035" h="1767839">
                  <a:moveTo>
                    <a:pt x="3589350" y="0"/>
                  </a:moveTo>
                  <a:lnTo>
                    <a:pt x="119253" y="0"/>
                  </a:lnTo>
                  <a:lnTo>
                    <a:pt x="91909" y="4699"/>
                  </a:lnTo>
                  <a:lnTo>
                    <a:pt x="44665" y="38862"/>
                  </a:lnTo>
                  <a:lnTo>
                    <a:pt x="12128" y="98933"/>
                  </a:lnTo>
                  <a:lnTo>
                    <a:pt x="3149" y="136144"/>
                  </a:lnTo>
                  <a:lnTo>
                    <a:pt x="0" y="176784"/>
                  </a:lnTo>
                  <a:lnTo>
                    <a:pt x="0" y="1590548"/>
                  </a:lnTo>
                  <a:lnTo>
                    <a:pt x="3149" y="1631035"/>
                  </a:lnTo>
                  <a:lnTo>
                    <a:pt x="12128" y="1668233"/>
                  </a:lnTo>
                  <a:lnTo>
                    <a:pt x="44665" y="1728419"/>
                  </a:lnTo>
                  <a:lnTo>
                    <a:pt x="91909" y="1762594"/>
                  </a:lnTo>
                  <a:lnTo>
                    <a:pt x="119253" y="1767255"/>
                  </a:lnTo>
                  <a:lnTo>
                    <a:pt x="3589350" y="1767255"/>
                  </a:lnTo>
                  <a:lnTo>
                    <a:pt x="3641801" y="1749285"/>
                  </a:lnTo>
                  <a:lnTo>
                    <a:pt x="3682441" y="1701050"/>
                  </a:lnTo>
                  <a:lnTo>
                    <a:pt x="3705428" y="1631035"/>
                  </a:lnTo>
                  <a:lnTo>
                    <a:pt x="3708603" y="1590548"/>
                  </a:lnTo>
                  <a:lnTo>
                    <a:pt x="3708603" y="176784"/>
                  </a:lnTo>
                  <a:lnTo>
                    <a:pt x="3705428" y="136144"/>
                  </a:lnTo>
                  <a:lnTo>
                    <a:pt x="3696538" y="98933"/>
                  </a:lnTo>
                  <a:lnTo>
                    <a:pt x="3663899" y="38862"/>
                  </a:lnTo>
                  <a:lnTo>
                    <a:pt x="3616655" y="4699"/>
                  </a:lnTo>
                  <a:lnTo>
                    <a:pt x="3589350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/>
            <p:cNvSpPr/>
            <p:nvPr/>
          </p:nvSpPr>
          <p:spPr>
            <a:xfrm>
              <a:off x="189915" y="3989704"/>
              <a:ext cx="3709035" cy="1767839"/>
            </a:xfrm>
            <a:custGeom>
              <a:avLst/>
              <a:gdLst/>
              <a:ahLst/>
              <a:cxnLst/>
              <a:rect l="l" t="t" r="r" b="b"/>
              <a:pathLst>
                <a:path w="3709035" h="1767839">
                  <a:moveTo>
                    <a:pt x="0" y="176784"/>
                  </a:moveTo>
                  <a:lnTo>
                    <a:pt x="3149" y="136144"/>
                  </a:lnTo>
                  <a:lnTo>
                    <a:pt x="12128" y="98933"/>
                  </a:lnTo>
                  <a:lnTo>
                    <a:pt x="44665" y="38862"/>
                  </a:lnTo>
                  <a:lnTo>
                    <a:pt x="91909" y="4699"/>
                  </a:lnTo>
                  <a:lnTo>
                    <a:pt x="119253" y="0"/>
                  </a:lnTo>
                  <a:lnTo>
                    <a:pt x="3589350" y="0"/>
                  </a:lnTo>
                  <a:lnTo>
                    <a:pt x="3641801" y="17907"/>
                  </a:lnTo>
                  <a:lnTo>
                    <a:pt x="3682441" y="66167"/>
                  </a:lnTo>
                  <a:lnTo>
                    <a:pt x="3705428" y="136144"/>
                  </a:lnTo>
                  <a:lnTo>
                    <a:pt x="3708603" y="176784"/>
                  </a:lnTo>
                  <a:lnTo>
                    <a:pt x="3708603" y="1590548"/>
                  </a:lnTo>
                  <a:lnTo>
                    <a:pt x="3705428" y="1631035"/>
                  </a:lnTo>
                  <a:lnTo>
                    <a:pt x="3696538" y="1668233"/>
                  </a:lnTo>
                  <a:lnTo>
                    <a:pt x="3663899" y="1728419"/>
                  </a:lnTo>
                  <a:lnTo>
                    <a:pt x="3616655" y="1762594"/>
                  </a:lnTo>
                  <a:lnTo>
                    <a:pt x="3589350" y="1767255"/>
                  </a:lnTo>
                  <a:lnTo>
                    <a:pt x="119253" y="1767255"/>
                  </a:lnTo>
                  <a:lnTo>
                    <a:pt x="66814" y="1749285"/>
                  </a:lnTo>
                  <a:lnTo>
                    <a:pt x="26200" y="1701050"/>
                  </a:lnTo>
                  <a:lnTo>
                    <a:pt x="3149" y="1631035"/>
                  </a:lnTo>
                  <a:lnTo>
                    <a:pt x="0" y="1590548"/>
                  </a:lnTo>
                  <a:lnTo>
                    <a:pt x="0" y="17678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2"/>
            <p:cNvSpPr/>
            <p:nvPr/>
          </p:nvSpPr>
          <p:spPr>
            <a:xfrm>
              <a:off x="457200" y="4243577"/>
              <a:ext cx="3709035" cy="2157222"/>
            </a:xfrm>
            <a:custGeom>
              <a:avLst/>
              <a:gdLst/>
              <a:ahLst/>
              <a:cxnLst/>
              <a:rect l="l" t="t" r="r" b="b"/>
              <a:pathLst>
                <a:path w="3709035" h="1767204">
                  <a:moveTo>
                    <a:pt x="3589274" y="0"/>
                  </a:moveTo>
                  <a:lnTo>
                    <a:pt x="119265" y="0"/>
                  </a:lnTo>
                  <a:lnTo>
                    <a:pt x="91922" y="4699"/>
                  </a:lnTo>
                  <a:lnTo>
                    <a:pt x="44665" y="38862"/>
                  </a:lnTo>
                  <a:lnTo>
                    <a:pt x="12115" y="99060"/>
                  </a:lnTo>
                  <a:lnTo>
                    <a:pt x="3149" y="136271"/>
                  </a:lnTo>
                  <a:lnTo>
                    <a:pt x="0" y="176657"/>
                  </a:lnTo>
                  <a:lnTo>
                    <a:pt x="0" y="1590382"/>
                  </a:lnTo>
                  <a:lnTo>
                    <a:pt x="3149" y="1630959"/>
                  </a:lnTo>
                  <a:lnTo>
                    <a:pt x="12115" y="1668183"/>
                  </a:lnTo>
                  <a:lnTo>
                    <a:pt x="44665" y="1728343"/>
                  </a:lnTo>
                  <a:lnTo>
                    <a:pt x="91922" y="1762455"/>
                  </a:lnTo>
                  <a:lnTo>
                    <a:pt x="119265" y="1767103"/>
                  </a:lnTo>
                  <a:lnTo>
                    <a:pt x="3589274" y="1767103"/>
                  </a:lnTo>
                  <a:lnTo>
                    <a:pt x="3641852" y="1749183"/>
                  </a:lnTo>
                  <a:lnTo>
                    <a:pt x="3682365" y="1700999"/>
                  </a:lnTo>
                  <a:lnTo>
                    <a:pt x="3705479" y="1630959"/>
                  </a:lnTo>
                  <a:lnTo>
                    <a:pt x="3708527" y="1590382"/>
                  </a:lnTo>
                  <a:lnTo>
                    <a:pt x="3708527" y="176657"/>
                  </a:lnTo>
                  <a:lnTo>
                    <a:pt x="3705479" y="136271"/>
                  </a:lnTo>
                  <a:lnTo>
                    <a:pt x="3696462" y="99060"/>
                  </a:lnTo>
                  <a:lnTo>
                    <a:pt x="3663950" y="38862"/>
                  </a:lnTo>
                  <a:lnTo>
                    <a:pt x="3616705" y="4699"/>
                  </a:lnTo>
                  <a:lnTo>
                    <a:pt x="35892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3"/>
            <p:cNvSpPr/>
            <p:nvPr/>
          </p:nvSpPr>
          <p:spPr>
            <a:xfrm>
              <a:off x="457200" y="4243577"/>
              <a:ext cx="3709035" cy="2157222"/>
            </a:xfrm>
            <a:custGeom>
              <a:avLst/>
              <a:gdLst/>
              <a:ahLst/>
              <a:cxnLst/>
              <a:rect l="l" t="t" r="r" b="b"/>
              <a:pathLst>
                <a:path w="3709035" h="1767204">
                  <a:moveTo>
                    <a:pt x="0" y="176657"/>
                  </a:moveTo>
                  <a:lnTo>
                    <a:pt x="3149" y="136271"/>
                  </a:lnTo>
                  <a:lnTo>
                    <a:pt x="12115" y="99060"/>
                  </a:lnTo>
                  <a:lnTo>
                    <a:pt x="44665" y="38862"/>
                  </a:lnTo>
                  <a:lnTo>
                    <a:pt x="91922" y="4699"/>
                  </a:lnTo>
                  <a:lnTo>
                    <a:pt x="119265" y="0"/>
                  </a:lnTo>
                  <a:lnTo>
                    <a:pt x="3589274" y="0"/>
                  </a:lnTo>
                  <a:lnTo>
                    <a:pt x="3641852" y="18034"/>
                  </a:lnTo>
                  <a:lnTo>
                    <a:pt x="3682365" y="66294"/>
                  </a:lnTo>
                  <a:lnTo>
                    <a:pt x="3705479" y="136271"/>
                  </a:lnTo>
                  <a:lnTo>
                    <a:pt x="3708527" y="176657"/>
                  </a:lnTo>
                  <a:lnTo>
                    <a:pt x="3708527" y="1590382"/>
                  </a:lnTo>
                  <a:lnTo>
                    <a:pt x="3705479" y="1630959"/>
                  </a:lnTo>
                  <a:lnTo>
                    <a:pt x="3696462" y="1668183"/>
                  </a:lnTo>
                  <a:lnTo>
                    <a:pt x="3663950" y="1728343"/>
                  </a:lnTo>
                  <a:lnTo>
                    <a:pt x="3616705" y="1762455"/>
                  </a:lnTo>
                  <a:lnTo>
                    <a:pt x="3589274" y="1767103"/>
                  </a:lnTo>
                  <a:lnTo>
                    <a:pt x="119265" y="1767103"/>
                  </a:lnTo>
                  <a:lnTo>
                    <a:pt x="66814" y="1749183"/>
                  </a:lnTo>
                  <a:lnTo>
                    <a:pt x="26200" y="1700999"/>
                  </a:lnTo>
                  <a:lnTo>
                    <a:pt x="3149" y="1630959"/>
                  </a:lnTo>
                  <a:lnTo>
                    <a:pt x="0" y="1590382"/>
                  </a:lnTo>
                  <a:lnTo>
                    <a:pt x="0" y="176657"/>
                  </a:lnTo>
                  <a:close/>
                </a:path>
              </a:pathLst>
            </a:custGeom>
            <a:ln w="25398">
              <a:solidFill>
                <a:srgbClr val="9FB3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023902" y="4357694"/>
            <a:ext cx="3714776" cy="200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-635" algn="ctr">
              <a:lnSpc>
                <a:spcPts val="2060"/>
              </a:lnSpc>
              <a:spcBef>
                <a:spcPts val="455"/>
              </a:spcBef>
              <a:tabLst>
                <a:tab pos="1432560" algn="l"/>
              </a:tabLst>
            </a:pP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проводится 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с 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использованием </a:t>
            </a:r>
            <a:r>
              <a:rPr lang="ru-RU" spc="-484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контрольных 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измерительных </a:t>
            </a:r>
            <a:r>
              <a:rPr lang="ru-RU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lang="ru-RU" spc="-6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те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lang="ru-RU" spc="-2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, 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п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lang="ru-RU" spc="-4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дс</a:t>
            </a:r>
            <a:r>
              <a:rPr lang="ru-RU" spc="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lang="ru-RU" spc="-3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lang="ru-RU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ю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щ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х  собой</a:t>
            </a:r>
            <a:r>
              <a:rPr lang="ru-RU" spc="-4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4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комплексы</a:t>
            </a:r>
            <a:r>
              <a:rPr lang="ru-RU" spc="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заданий</a:t>
            </a:r>
            <a:endParaRPr lang="ru-RU" dirty="0" smtClean="0">
              <a:latin typeface="Times New Roman"/>
              <a:cs typeface="Times New Roman"/>
            </a:endParaRPr>
          </a:p>
          <a:p>
            <a:pPr marL="1270" algn="ctr">
              <a:lnSpc>
                <a:spcPts val="2065"/>
              </a:lnSpc>
            </a:pPr>
            <a:r>
              <a:rPr lang="ru-RU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стандартизированной</a:t>
            </a:r>
            <a:r>
              <a:rPr lang="ru-RU" spc="-6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формы</a:t>
            </a:r>
          </a:p>
          <a:p>
            <a:pPr marL="1270">
              <a:lnSpc>
                <a:spcPts val="2065"/>
              </a:lnSpc>
            </a:pPr>
            <a:r>
              <a:rPr lang="ru-RU" b="1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Участники</a:t>
            </a:r>
            <a:r>
              <a:rPr lang="ru-RU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: обучающиеся, допущенные в текущем году к ГИА  </a:t>
            </a: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989" y="198056"/>
            <a:ext cx="10979151" cy="1216660"/>
            <a:chOff x="415988" y="198056"/>
            <a:chExt cx="10979150" cy="1216660"/>
          </a:xfrm>
        </p:grpSpPr>
        <p:sp>
          <p:nvSpPr>
            <p:cNvPr id="3" name="object 3"/>
            <p:cNvSpPr/>
            <p:nvPr/>
          </p:nvSpPr>
          <p:spPr>
            <a:xfrm>
              <a:off x="429006" y="211074"/>
              <a:ext cx="832485" cy="1190625"/>
            </a:xfrm>
            <a:custGeom>
              <a:avLst/>
              <a:gdLst/>
              <a:ahLst/>
              <a:cxnLst/>
              <a:rect l="l" t="t" r="r" b="b"/>
              <a:pathLst>
                <a:path w="832485" h="1190625">
                  <a:moveTo>
                    <a:pt x="832104" y="0"/>
                  </a:moveTo>
                  <a:lnTo>
                    <a:pt x="416052" y="416051"/>
                  </a:lnTo>
                  <a:lnTo>
                    <a:pt x="0" y="0"/>
                  </a:lnTo>
                  <a:lnTo>
                    <a:pt x="0" y="774191"/>
                  </a:lnTo>
                  <a:lnTo>
                    <a:pt x="416052" y="1190243"/>
                  </a:lnTo>
                  <a:lnTo>
                    <a:pt x="832104" y="774191"/>
                  </a:lnTo>
                  <a:lnTo>
                    <a:pt x="8321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9006" y="211074"/>
              <a:ext cx="832485" cy="1190625"/>
            </a:xfrm>
            <a:custGeom>
              <a:avLst/>
              <a:gdLst/>
              <a:ahLst/>
              <a:cxnLst/>
              <a:rect l="l" t="t" r="r" b="b"/>
              <a:pathLst>
                <a:path w="832485" h="1190625">
                  <a:moveTo>
                    <a:pt x="832104" y="0"/>
                  </a:moveTo>
                  <a:lnTo>
                    <a:pt x="832104" y="774191"/>
                  </a:lnTo>
                  <a:lnTo>
                    <a:pt x="416052" y="1190243"/>
                  </a:lnTo>
                  <a:lnTo>
                    <a:pt x="0" y="774191"/>
                  </a:lnTo>
                  <a:lnTo>
                    <a:pt x="0" y="0"/>
                  </a:lnTo>
                  <a:lnTo>
                    <a:pt x="416052" y="416051"/>
                  </a:lnTo>
                  <a:lnTo>
                    <a:pt x="832104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1109" y="211074"/>
              <a:ext cx="10121265" cy="772795"/>
            </a:xfrm>
            <a:custGeom>
              <a:avLst/>
              <a:gdLst/>
              <a:ahLst/>
              <a:cxnLst/>
              <a:rect l="l" t="t" r="r" b="b"/>
              <a:pathLst>
                <a:path w="10121265" h="772794">
                  <a:moveTo>
                    <a:pt x="9992106" y="0"/>
                  </a:moveTo>
                  <a:lnTo>
                    <a:pt x="0" y="0"/>
                  </a:lnTo>
                  <a:lnTo>
                    <a:pt x="0" y="772667"/>
                  </a:lnTo>
                  <a:lnTo>
                    <a:pt x="9992106" y="772667"/>
                  </a:lnTo>
                  <a:lnTo>
                    <a:pt x="10042231" y="762547"/>
                  </a:lnTo>
                  <a:lnTo>
                    <a:pt x="10083165" y="734949"/>
                  </a:lnTo>
                  <a:lnTo>
                    <a:pt x="10110763" y="694015"/>
                  </a:lnTo>
                  <a:lnTo>
                    <a:pt x="10120884" y="643889"/>
                  </a:lnTo>
                  <a:lnTo>
                    <a:pt x="10120884" y="128777"/>
                  </a:lnTo>
                  <a:lnTo>
                    <a:pt x="10110763" y="78652"/>
                  </a:lnTo>
                  <a:lnTo>
                    <a:pt x="10083165" y="37719"/>
                  </a:lnTo>
                  <a:lnTo>
                    <a:pt x="10042231" y="10120"/>
                  </a:lnTo>
                  <a:lnTo>
                    <a:pt x="99921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1109" y="211074"/>
              <a:ext cx="10121265" cy="772795"/>
            </a:xfrm>
            <a:custGeom>
              <a:avLst/>
              <a:gdLst/>
              <a:ahLst/>
              <a:cxnLst/>
              <a:rect l="l" t="t" r="r" b="b"/>
              <a:pathLst>
                <a:path w="10121265" h="772794">
                  <a:moveTo>
                    <a:pt x="10120884" y="128777"/>
                  </a:moveTo>
                  <a:lnTo>
                    <a:pt x="10120884" y="643889"/>
                  </a:lnTo>
                  <a:lnTo>
                    <a:pt x="10110763" y="694015"/>
                  </a:lnTo>
                  <a:lnTo>
                    <a:pt x="10083165" y="734949"/>
                  </a:lnTo>
                  <a:lnTo>
                    <a:pt x="10042231" y="762547"/>
                  </a:lnTo>
                  <a:lnTo>
                    <a:pt x="9992106" y="772667"/>
                  </a:lnTo>
                  <a:lnTo>
                    <a:pt x="0" y="772667"/>
                  </a:lnTo>
                  <a:lnTo>
                    <a:pt x="0" y="0"/>
                  </a:lnTo>
                  <a:lnTo>
                    <a:pt x="9992106" y="0"/>
                  </a:lnTo>
                  <a:lnTo>
                    <a:pt x="10042231" y="10120"/>
                  </a:lnTo>
                  <a:lnTo>
                    <a:pt x="10083165" y="37719"/>
                  </a:lnTo>
                  <a:lnTo>
                    <a:pt x="10110763" y="78652"/>
                  </a:lnTo>
                  <a:lnTo>
                    <a:pt x="10120884" y="12877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90902" y="265939"/>
            <a:ext cx="9884411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0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случае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неявки,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распределенных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данный ППЭ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работников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spc="-10" dirty="0">
                <a:latin typeface="Times New Roman"/>
                <a:cs typeface="Times New Roman"/>
              </a:rPr>
              <a:t>согласованию </a:t>
            </a:r>
            <a:r>
              <a:rPr sz="2000" dirty="0"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50"/>
              </a:lnSpc>
            </a:pPr>
            <a:r>
              <a:rPr sz="2000" b="1" spc="-15" dirty="0">
                <a:latin typeface="Times New Roman"/>
                <a:cs typeface="Times New Roman"/>
              </a:rPr>
              <a:t>Руководителем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ППЭ </a:t>
            </a:r>
            <a:r>
              <a:rPr sz="2000" spc="-5" dirty="0">
                <a:latin typeface="Times New Roman"/>
                <a:cs typeface="Times New Roman"/>
              </a:rPr>
              <a:t>производится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замена </a:t>
            </a:r>
            <a:r>
              <a:rPr sz="2000" spc="-15">
                <a:latin typeface="Times New Roman"/>
                <a:cs typeface="Times New Roman"/>
              </a:rPr>
              <a:t>работников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форме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ППЭ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5" dirty="0">
                <a:latin typeface="Times New Roman"/>
                <a:cs typeface="Times New Roman"/>
              </a:rPr>
              <a:t> 19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3912" y="1141474"/>
            <a:ext cx="6888088" cy="49518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555" y="1141474"/>
            <a:ext cx="4195572" cy="57073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7901" y="3877055"/>
            <a:ext cx="1705355" cy="15133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97440" y="4090417"/>
            <a:ext cx="523240" cy="20774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latin typeface="Calibri"/>
                <a:cs typeface="Calibri"/>
              </a:rPr>
              <a:t>0001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8684" y="4287013"/>
            <a:ext cx="5166360" cy="2571115"/>
            <a:chOff x="138684" y="4287011"/>
            <a:chExt cx="5166360" cy="25711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2755" y="4861559"/>
              <a:ext cx="1542287" cy="19141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4287011"/>
              <a:ext cx="2289048" cy="23058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08937" y="4923281"/>
              <a:ext cx="1487805" cy="917575"/>
            </a:xfrm>
            <a:custGeom>
              <a:avLst/>
              <a:gdLst/>
              <a:ahLst/>
              <a:cxnLst/>
              <a:rect l="l" t="t" r="r" b="b"/>
              <a:pathLst>
                <a:path w="1487805" h="917575">
                  <a:moveTo>
                    <a:pt x="1487424" y="0"/>
                  </a:moveTo>
                  <a:lnTo>
                    <a:pt x="0" y="0"/>
                  </a:lnTo>
                  <a:lnTo>
                    <a:pt x="0" y="917447"/>
                  </a:lnTo>
                  <a:lnTo>
                    <a:pt x="1487424" y="917447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CFD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8937" y="4923281"/>
              <a:ext cx="1487805" cy="917575"/>
            </a:xfrm>
            <a:custGeom>
              <a:avLst/>
              <a:gdLst/>
              <a:ahLst/>
              <a:cxnLst/>
              <a:rect l="l" t="t" r="r" b="b"/>
              <a:pathLst>
                <a:path w="1487805" h="917575">
                  <a:moveTo>
                    <a:pt x="0" y="917447"/>
                  </a:moveTo>
                  <a:lnTo>
                    <a:pt x="1487424" y="917447"/>
                  </a:lnTo>
                  <a:lnTo>
                    <a:pt x="1487424" y="0"/>
                  </a:lnTo>
                  <a:lnTo>
                    <a:pt x="0" y="0"/>
                  </a:lnTo>
                  <a:lnTo>
                    <a:pt x="0" y="917447"/>
                  </a:lnTo>
                  <a:close/>
                </a:path>
              </a:pathLst>
            </a:custGeom>
            <a:ln w="25907">
              <a:solidFill>
                <a:srgbClr val="CFD7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4187" y="4885943"/>
              <a:ext cx="521207" cy="8564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7128" y="4885943"/>
              <a:ext cx="568451" cy="8061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684" y="5527545"/>
              <a:ext cx="1886712" cy="1330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0" y="4465319"/>
              <a:ext cx="1098803" cy="21275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09588" y="31190"/>
            <a:ext cx="542928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70C0"/>
                </a:solidFill>
                <a:latin typeface="Haettenschweiler" pitchFamily="34" charset="0"/>
                <a:cs typeface="Times New Roman" pitchFamily="18" charset="0"/>
              </a:rPr>
              <a:t>День</a:t>
            </a:r>
            <a:r>
              <a:rPr sz="2800" spc="-20" dirty="0">
                <a:solidFill>
                  <a:srgbClr val="0070C0"/>
                </a:solidFill>
                <a:latin typeface="Haettenschweiler" pitchFamily="34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Haettenschweiler" pitchFamily="34" charset="0"/>
                <a:cs typeface="Times New Roman" pitchFamily="18" charset="0"/>
              </a:rPr>
              <a:t>проведения</a:t>
            </a:r>
            <a:r>
              <a:rPr sz="2800" spc="20" dirty="0">
                <a:solidFill>
                  <a:srgbClr val="0070C0"/>
                </a:solidFill>
                <a:latin typeface="Haettenschweiler" pitchFamily="34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Haettenschweiler" pitchFamily="34" charset="0"/>
                <a:cs typeface="Times New Roman" pitchFamily="18" charset="0"/>
              </a:rPr>
              <a:t>экзамена</a:t>
            </a:r>
            <a:r>
              <a:rPr sz="2800" b="1" spc="-5" dirty="0">
                <a:solidFill>
                  <a:srgbClr val="4776C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71691" y="414371"/>
            <a:ext cx="32943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sz="2800" b="1" spc="-25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sz="28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275325" y="-14314"/>
            <a:ext cx="18803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3600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09.00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295656" y="858011"/>
            <a:ext cx="11424285" cy="3001010"/>
            <a:chOff x="295656" y="858011"/>
            <a:chExt cx="11424285" cy="3001010"/>
          </a:xfrm>
        </p:grpSpPr>
        <p:sp>
          <p:nvSpPr>
            <p:cNvPr id="17" name="object 17"/>
            <p:cNvSpPr/>
            <p:nvPr/>
          </p:nvSpPr>
          <p:spPr>
            <a:xfrm>
              <a:off x="308610" y="870965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543306" y="543306"/>
                  </a:lnTo>
                  <a:lnTo>
                    <a:pt x="0" y="0"/>
                  </a:lnTo>
                  <a:lnTo>
                    <a:pt x="0" y="1008126"/>
                  </a:lnTo>
                  <a:lnTo>
                    <a:pt x="543306" y="1551432"/>
                  </a:lnTo>
                  <a:lnTo>
                    <a:pt x="1086612" y="1008126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8610" y="870965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1086612" y="1008126"/>
                  </a:lnTo>
                  <a:lnTo>
                    <a:pt x="543306" y="1551432"/>
                  </a:lnTo>
                  <a:lnTo>
                    <a:pt x="0" y="1008126"/>
                  </a:lnTo>
                  <a:lnTo>
                    <a:pt x="0" y="0"/>
                  </a:lnTo>
                  <a:lnTo>
                    <a:pt x="543306" y="543306"/>
                  </a:lnTo>
                  <a:lnTo>
                    <a:pt x="108661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95222" y="870965"/>
              <a:ext cx="10311765" cy="1009015"/>
            </a:xfrm>
            <a:custGeom>
              <a:avLst/>
              <a:gdLst/>
              <a:ahLst/>
              <a:cxnLst/>
              <a:rect l="l" t="t" r="r" b="b"/>
              <a:pathLst>
                <a:path w="10311765" h="1009014">
                  <a:moveTo>
                    <a:pt x="10143236" y="0"/>
                  </a:moveTo>
                  <a:lnTo>
                    <a:pt x="0" y="0"/>
                  </a:lnTo>
                  <a:lnTo>
                    <a:pt x="0" y="1008888"/>
                  </a:lnTo>
                  <a:lnTo>
                    <a:pt x="10143236" y="1008888"/>
                  </a:lnTo>
                  <a:lnTo>
                    <a:pt x="10187926" y="1002879"/>
                  </a:lnTo>
                  <a:lnTo>
                    <a:pt x="10228090" y="985924"/>
                  </a:lnTo>
                  <a:lnTo>
                    <a:pt x="10262123" y="959627"/>
                  </a:lnTo>
                  <a:lnTo>
                    <a:pt x="10288420" y="925594"/>
                  </a:lnTo>
                  <a:lnTo>
                    <a:pt x="10305375" y="885430"/>
                  </a:lnTo>
                  <a:lnTo>
                    <a:pt x="10311384" y="840739"/>
                  </a:lnTo>
                  <a:lnTo>
                    <a:pt x="10311384" y="168148"/>
                  </a:lnTo>
                  <a:lnTo>
                    <a:pt x="10305375" y="123457"/>
                  </a:lnTo>
                  <a:lnTo>
                    <a:pt x="10288420" y="83293"/>
                  </a:lnTo>
                  <a:lnTo>
                    <a:pt x="10262123" y="49260"/>
                  </a:lnTo>
                  <a:lnTo>
                    <a:pt x="10228090" y="22963"/>
                  </a:lnTo>
                  <a:lnTo>
                    <a:pt x="10187926" y="6008"/>
                  </a:lnTo>
                  <a:lnTo>
                    <a:pt x="101432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95222" y="870965"/>
              <a:ext cx="10311765" cy="1009015"/>
            </a:xfrm>
            <a:custGeom>
              <a:avLst/>
              <a:gdLst/>
              <a:ahLst/>
              <a:cxnLst/>
              <a:rect l="l" t="t" r="r" b="b"/>
              <a:pathLst>
                <a:path w="10311765" h="1009014">
                  <a:moveTo>
                    <a:pt x="10311384" y="168148"/>
                  </a:moveTo>
                  <a:lnTo>
                    <a:pt x="10311384" y="840739"/>
                  </a:lnTo>
                  <a:lnTo>
                    <a:pt x="10305375" y="885430"/>
                  </a:lnTo>
                  <a:lnTo>
                    <a:pt x="10288420" y="925594"/>
                  </a:lnTo>
                  <a:lnTo>
                    <a:pt x="10262123" y="959627"/>
                  </a:lnTo>
                  <a:lnTo>
                    <a:pt x="10228090" y="985924"/>
                  </a:lnTo>
                  <a:lnTo>
                    <a:pt x="10187926" y="1002879"/>
                  </a:lnTo>
                  <a:lnTo>
                    <a:pt x="10143236" y="1008888"/>
                  </a:lnTo>
                  <a:lnTo>
                    <a:pt x="0" y="1008888"/>
                  </a:lnTo>
                  <a:lnTo>
                    <a:pt x="0" y="0"/>
                  </a:lnTo>
                  <a:lnTo>
                    <a:pt x="10143236" y="0"/>
                  </a:lnTo>
                  <a:lnTo>
                    <a:pt x="10187926" y="6008"/>
                  </a:lnTo>
                  <a:lnTo>
                    <a:pt x="10228090" y="22963"/>
                  </a:lnTo>
                  <a:lnTo>
                    <a:pt x="10262123" y="49260"/>
                  </a:lnTo>
                  <a:lnTo>
                    <a:pt x="10288420" y="83293"/>
                  </a:lnTo>
                  <a:lnTo>
                    <a:pt x="10305375" y="123457"/>
                  </a:lnTo>
                  <a:lnTo>
                    <a:pt x="10311384" y="168148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8610" y="2294381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543306" y="543305"/>
                  </a:lnTo>
                  <a:lnTo>
                    <a:pt x="0" y="0"/>
                  </a:lnTo>
                  <a:lnTo>
                    <a:pt x="0" y="1008126"/>
                  </a:lnTo>
                  <a:lnTo>
                    <a:pt x="543306" y="1551431"/>
                  </a:lnTo>
                  <a:lnTo>
                    <a:pt x="1086612" y="1008126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8610" y="2294381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1086612" y="1008126"/>
                  </a:lnTo>
                  <a:lnTo>
                    <a:pt x="543306" y="1551431"/>
                  </a:lnTo>
                  <a:lnTo>
                    <a:pt x="0" y="1008126"/>
                  </a:lnTo>
                  <a:lnTo>
                    <a:pt x="0" y="0"/>
                  </a:lnTo>
                  <a:lnTo>
                    <a:pt x="543306" y="543305"/>
                  </a:lnTo>
                  <a:lnTo>
                    <a:pt x="108661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95222" y="2143505"/>
              <a:ext cx="10311765" cy="1309370"/>
            </a:xfrm>
            <a:custGeom>
              <a:avLst/>
              <a:gdLst/>
              <a:ahLst/>
              <a:cxnLst/>
              <a:rect l="l" t="t" r="r" b="b"/>
              <a:pathLst>
                <a:path w="10311765" h="1309370">
                  <a:moveTo>
                    <a:pt x="10093198" y="0"/>
                  </a:moveTo>
                  <a:lnTo>
                    <a:pt x="0" y="0"/>
                  </a:lnTo>
                  <a:lnTo>
                    <a:pt x="0" y="1309116"/>
                  </a:lnTo>
                  <a:lnTo>
                    <a:pt x="10093198" y="1309116"/>
                  </a:lnTo>
                  <a:lnTo>
                    <a:pt x="10143233" y="1303354"/>
                  </a:lnTo>
                  <a:lnTo>
                    <a:pt x="10189160" y="1286943"/>
                  </a:lnTo>
                  <a:lnTo>
                    <a:pt x="10229671" y="1261189"/>
                  </a:lnTo>
                  <a:lnTo>
                    <a:pt x="10263457" y="1227403"/>
                  </a:lnTo>
                  <a:lnTo>
                    <a:pt x="10289211" y="1186892"/>
                  </a:lnTo>
                  <a:lnTo>
                    <a:pt x="10305622" y="1140965"/>
                  </a:lnTo>
                  <a:lnTo>
                    <a:pt x="10311384" y="1090930"/>
                  </a:lnTo>
                  <a:lnTo>
                    <a:pt x="10311384" y="218186"/>
                  </a:lnTo>
                  <a:lnTo>
                    <a:pt x="10305622" y="168150"/>
                  </a:lnTo>
                  <a:lnTo>
                    <a:pt x="10289211" y="122223"/>
                  </a:lnTo>
                  <a:lnTo>
                    <a:pt x="10263457" y="81712"/>
                  </a:lnTo>
                  <a:lnTo>
                    <a:pt x="10229671" y="47926"/>
                  </a:lnTo>
                  <a:lnTo>
                    <a:pt x="10189160" y="22172"/>
                  </a:lnTo>
                  <a:lnTo>
                    <a:pt x="10143233" y="5761"/>
                  </a:lnTo>
                  <a:lnTo>
                    <a:pt x="100931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95222" y="2143505"/>
              <a:ext cx="10311765" cy="1309370"/>
            </a:xfrm>
            <a:custGeom>
              <a:avLst/>
              <a:gdLst/>
              <a:ahLst/>
              <a:cxnLst/>
              <a:rect l="l" t="t" r="r" b="b"/>
              <a:pathLst>
                <a:path w="10311765" h="1309370">
                  <a:moveTo>
                    <a:pt x="10311384" y="218186"/>
                  </a:moveTo>
                  <a:lnTo>
                    <a:pt x="10311384" y="1090930"/>
                  </a:lnTo>
                  <a:lnTo>
                    <a:pt x="10305622" y="1140965"/>
                  </a:lnTo>
                  <a:lnTo>
                    <a:pt x="10289211" y="1186892"/>
                  </a:lnTo>
                  <a:lnTo>
                    <a:pt x="10263457" y="1227403"/>
                  </a:lnTo>
                  <a:lnTo>
                    <a:pt x="10229671" y="1261189"/>
                  </a:lnTo>
                  <a:lnTo>
                    <a:pt x="10189160" y="1286943"/>
                  </a:lnTo>
                  <a:lnTo>
                    <a:pt x="10143233" y="1303354"/>
                  </a:lnTo>
                  <a:lnTo>
                    <a:pt x="10093198" y="1309116"/>
                  </a:lnTo>
                  <a:lnTo>
                    <a:pt x="0" y="1309116"/>
                  </a:lnTo>
                  <a:lnTo>
                    <a:pt x="0" y="0"/>
                  </a:lnTo>
                  <a:lnTo>
                    <a:pt x="10093198" y="0"/>
                  </a:lnTo>
                  <a:lnTo>
                    <a:pt x="10143233" y="5761"/>
                  </a:lnTo>
                  <a:lnTo>
                    <a:pt x="10189160" y="22172"/>
                  </a:lnTo>
                  <a:lnTo>
                    <a:pt x="10229671" y="47926"/>
                  </a:lnTo>
                  <a:lnTo>
                    <a:pt x="10263457" y="81712"/>
                  </a:lnTo>
                  <a:lnTo>
                    <a:pt x="10289211" y="122223"/>
                  </a:lnTo>
                  <a:lnTo>
                    <a:pt x="10305622" y="168150"/>
                  </a:lnTo>
                  <a:lnTo>
                    <a:pt x="10311384" y="218186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24128" y="912623"/>
            <a:ext cx="10078085" cy="25596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0665" marR="342265" indent="-228600">
              <a:lnSpc>
                <a:spcPts val="2080"/>
              </a:lnSpc>
              <a:spcBef>
                <a:spcPts val="440"/>
              </a:spcBef>
              <a:buChar char="•"/>
              <a:tabLst>
                <a:tab pos="240665" algn="l"/>
                <a:tab pos="241300" algn="l"/>
              </a:tabLst>
            </a:pPr>
            <a:r>
              <a:rPr lang="ru-RU" sz="2000" spc="-5" dirty="0">
                <a:latin typeface="Times New Roman"/>
                <a:cs typeface="Times New Roman"/>
              </a:rPr>
              <a:t>П</a:t>
            </a:r>
            <a:r>
              <a:rPr sz="2000" spc="-5">
                <a:latin typeface="Times New Roman"/>
                <a:cs typeface="Times New Roman"/>
              </a:rPr>
              <a:t>ередаёт</a:t>
            </a:r>
            <a:r>
              <a:rPr lang="ru-RU" sz="2000" spc="-5" dirty="0">
                <a:latin typeface="Times New Roman"/>
                <a:cs typeface="Times New Roman"/>
              </a:rPr>
              <a:t> </a:t>
            </a:r>
            <a:r>
              <a:rPr sz="2000" spc="-15">
                <a:latin typeface="Times New Roman"/>
                <a:cs typeface="Times New Roman"/>
              </a:rPr>
              <a:t>медицинскому </a:t>
            </a:r>
            <a:r>
              <a:rPr sz="2000" spc="-5" dirty="0">
                <a:latin typeface="Times New Roman"/>
                <a:cs typeface="Times New Roman"/>
              </a:rPr>
              <a:t>работнику инструкцию, </a:t>
            </a:r>
            <a:r>
              <a:rPr sz="2000" dirty="0">
                <a:latin typeface="Times New Roman"/>
                <a:cs typeface="Times New Roman"/>
              </a:rPr>
              <a:t>определяющую порядок </a:t>
            </a:r>
            <a:r>
              <a:rPr sz="2000" spc="-20" dirty="0">
                <a:latin typeface="Times New Roman"/>
                <a:cs typeface="Times New Roman"/>
              </a:rPr>
              <a:t>его </a:t>
            </a:r>
            <a:r>
              <a:rPr sz="2000" spc="-5" dirty="0">
                <a:latin typeface="Times New Roman"/>
                <a:cs typeface="Times New Roman"/>
              </a:rPr>
              <a:t>работы </a:t>
            </a:r>
            <a:r>
              <a:rPr sz="2000" spc="-10" dirty="0">
                <a:latin typeface="Times New Roman"/>
                <a:cs typeface="Times New Roman"/>
              </a:rPr>
              <a:t>во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время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проведения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журнал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учета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участников</a:t>
            </a:r>
            <a:r>
              <a:rPr sz="2000" spc="-5" dirty="0">
                <a:latin typeface="Times New Roman"/>
                <a:cs typeface="Times New Roman"/>
              </a:rPr>
              <a:t> экзамена,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обратившихся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</a:p>
          <a:p>
            <a:pPr marL="240665">
              <a:lnSpc>
                <a:spcPts val="2070"/>
              </a:lnSpc>
            </a:pPr>
            <a:r>
              <a:rPr sz="2000" spc="-15" dirty="0">
                <a:latin typeface="Times New Roman"/>
                <a:cs typeface="Times New Roman"/>
              </a:rPr>
              <a:t>медицинскому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работнику.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 dirty="0">
              <a:latin typeface="Times New Roman"/>
              <a:cs typeface="Times New Roman"/>
            </a:endParaRPr>
          </a:p>
          <a:p>
            <a:pPr marL="269875" indent="-228600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lang="ru-RU" sz="2000" spc="-10" dirty="0">
                <a:latin typeface="Times New Roman"/>
                <a:cs typeface="Times New Roman"/>
              </a:rPr>
              <a:t>В присутствии Члена ГЭК </a:t>
            </a:r>
            <a:r>
              <a:rPr sz="2000" spc="-10">
                <a:latin typeface="Times New Roman"/>
                <a:cs typeface="Times New Roman"/>
              </a:rPr>
              <a:t>обеспечивает</a:t>
            </a:r>
            <a:r>
              <a:rPr sz="2000" spc="-5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допуск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ППЭ:</a:t>
            </a:r>
            <a:endParaRPr sz="2000" dirty="0">
              <a:latin typeface="Times New Roman"/>
              <a:cs typeface="Times New Roman"/>
            </a:endParaRPr>
          </a:p>
          <a:p>
            <a:pPr marL="269875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69240" algn="l"/>
                <a:tab pos="269875" algn="l"/>
              </a:tabLst>
            </a:pPr>
            <a:r>
              <a:rPr lang="ru-RU" sz="2000" spc="-15" dirty="0">
                <a:latin typeface="Times New Roman"/>
                <a:cs typeface="Times New Roman"/>
              </a:rPr>
              <a:t>У</a:t>
            </a:r>
            <a:r>
              <a:rPr sz="2000" spc="-15">
                <a:latin typeface="Times New Roman"/>
                <a:cs typeface="Times New Roman"/>
              </a:rPr>
              <a:t>частников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экзамена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согласно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спискам</a:t>
            </a:r>
            <a:r>
              <a:rPr sz="2000" spc="-5" dirty="0">
                <a:latin typeface="Times New Roman"/>
                <a:cs typeface="Times New Roman"/>
              </a:rPr>
              <a:t> распределения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формам </a:t>
            </a:r>
            <a:r>
              <a:rPr sz="2000" b="1" dirty="0">
                <a:latin typeface="Times New Roman"/>
                <a:cs typeface="Times New Roman"/>
              </a:rPr>
              <a:t>ППЭ </a:t>
            </a:r>
            <a:r>
              <a:rPr sz="2000" b="1" spc="5" dirty="0">
                <a:latin typeface="Times New Roman"/>
                <a:cs typeface="Times New Roman"/>
              </a:rPr>
              <a:t>06-01,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06-02,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05-01</a:t>
            </a:r>
            <a:r>
              <a:rPr sz="2000" dirty="0">
                <a:latin typeface="Times New Roman"/>
                <a:cs typeface="Times New Roman"/>
              </a:rPr>
              <a:t>;</a:t>
            </a:r>
          </a:p>
          <a:p>
            <a:pPr marL="269875" indent="-228600">
              <a:lnSpc>
                <a:spcPts val="2250"/>
              </a:lnSpc>
              <a:spcBef>
                <a:spcPts val="130"/>
              </a:spcBef>
              <a:buChar char="•"/>
              <a:tabLst>
                <a:tab pos="269240" algn="l"/>
                <a:tab pos="269875" algn="l"/>
              </a:tabLst>
            </a:pPr>
            <a:r>
              <a:rPr sz="2000" spc="-5" dirty="0">
                <a:latin typeface="Times New Roman"/>
                <a:cs typeface="Times New Roman"/>
              </a:rPr>
              <a:t>(сопровождающие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обучающихся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присутствуют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день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экзамена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помещении,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которое</a:t>
            </a:r>
            <a:endParaRPr sz="2000" dirty="0">
              <a:latin typeface="Times New Roman"/>
              <a:cs typeface="Times New Roman"/>
            </a:endParaRPr>
          </a:p>
          <a:p>
            <a:pPr marL="269240">
              <a:lnSpc>
                <a:spcPts val="2250"/>
              </a:lnSpc>
            </a:pPr>
            <a:r>
              <a:rPr sz="2000" spc="-5" dirty="0">
                <a:latin typeface="Times New Roman"/>
                <a:cs typeface="Times New Roman"/>
              </a:rPr>
              <a:t>организуется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входа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ППЭ).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924800" y="4850893"/>
            <a:ext cx="1788160" cy="1495425"/>
            <a:chOff x="7924800" y="4850891"/>
            <a:chExt cx="1788160" cy="149542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800" y="4850891"/>
              <a:ext cx="1787652" cy="14950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075676" y="4936235"/>
              <a:ext cx="612775" cy="307975"/>
            </a:xfrm>
            <a:custGeom>
              <a:avLst/>
              <a:gdLst/>
              <a:ahLst/>
              <a:cxnLst/>
              <a:rect l="l" t="t" r="r" b="b"/>
              <a:pathLst>
                <a:path w="612775" h="307975">
                  <a:moveTo>
                    <a:pt x="0" y="307847"/>
                  </a:moveTo>
                  <a:lnTo>
                    <a:pt x="612648" y="307847"/>
                  </a:lnTo>
                  <a:lnTo>
                    <a:pt x="612648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155686" y="4960366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810776" y="5359400"/>
            <a:ext cx="1667511" cy="1498600"/>
            <a:chOff x="9906000" y="5359906"/>
            <a:chExt cx="1667510" cy="1498600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6000" y="5359906"/>
              <a:ext cx="1667255" cy="149809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032492" y="5443728"/>
              <a:ext cx="623570" cy="309880"/>
            </a:xfrm>
            <a:custGeom>
              <a:avLst/>
              <a:gdLst/>
              <a:ahLst/>
              <a:cxnLst/>
              <a:rect l="l" t="t" r="r" b="b"/>
              <a:pathLst>
                <a:path w="623570" h="309879">
                  <a:moveTo>
                    <a:pt x="0" y="309372"/>
                  </a:moveTo>
                  <a:lnTo>
                    <a:pt x="623316" y="309372"/>
                  </a:lnTo>
                  <a:lnTo>
                    <a:pt x="623316" y="0"/>
                  </a:lnTo>
                  <a:lnTo>
                    <a:pt x="0" y="0"/>
                  </a:lnTo>
                  <a:lnTo>
                    <a:pt x="0" y="3093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111867" y="5468824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0003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83935" y="4972811"/>
            <a:ext cx="1901952" cy="16200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7543800" cy="2590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762001"/>
            <a:ext cx="746760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>
                <a:solidFill>
                  <a:srgbClr val="0D0D0D"/>
                </a:solidFill>
                <a:latin typeface="Times New Roman"/>
                <a:cs typeface="Times New Roman"/>
              </a:rPr>
              <a:t>Если</a:t>
            </a:r>
            <a:r>
              <a:rPr sz="3600" spc="-1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3600" spc="-10" dirty="0">
                <a:solidFill>
                  <a:srgbClr val="0D0D0D"/>
                </a:solidFill>
                <a:latin typeface="Times New Roman"/>
                <a:cs typeface="Times New Roman"/>
              </a:rPr>
              <a:t>у </a:t>
            </a:r>
            <a:r>
              <a:rPr sz="3600" spc="5">
                <a:solidFill>
                  <a:srgbClr val="0D0D0D"/>
                </a:solidFill>
                <a:latin typeface="Times New Roman"/>
                <a:cs typeface="Times New Roman"/>
              </a:rPr>
              <a:t>участник</a:t>
            </a:r>
            <a:r>
              <a:rPr lang="ru-RU" sz="3600" spc="5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36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600">
                <a:solidFill>
                  <a:srgbClr val="0D0D0D"/>
                </a:solidFill>
                <a:latin typeface="Times New Roman"/>
                <a:cs typeface="Times New Roman"/>
              </a:rPr>
              <a:t>ГИА</a:t>
            </a:r>
            <a:r>
              <a:rPr sz="3600" spc="-4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3600" spc="-5" dirty="0">
                <a:solidFill>
                  <a:srgbClr val="0D0D0D"/>
                </a:solidFill>
                <a:latin typeface="Times New Roman"/>
                <a:cs typeface="Times New Roman"/>
              </a:rPr>
              <a:t>нет документа удостоверяющего личность</a:t>
            </a:r>
            <a:endParaRPr sz="3600" spc="-5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438400"/>
            <a:ext cx="7224723" cy="3692951"/>
            <a:chOff x="-5352" y="1877226"/>
            <a:chExt cx="8308970" cy="18476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352" y="2265607"/>
              <a:ext cx="8308970" cy="14592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58904" y="1877226"/>
              <a:ext cx="533400" cy="419358"/>
            </a:xfrm>
            <a:custGeom>
              <a:avLst/>
              <a:gdLst/>
              <a:ahLst/>
              <a:cxnLst/>
              <a:rect l="l" t="t" r="r" b="b"/>
              <a:pathLst>
                <a:path w="533400" h="501650">
                  <a:moveTo>
                    <a:pt x="400050" y="0"/>
                  </a:moveTo>
                  <a:lnTo>
                    <a:pt x="400050" y="250698"/>
                  </a:lnTo>
                  <a:lnTo>
                    <a:pt x="533400" y="250698"/>
                  </a:lnTo>
                  <a:lnTo>
                    <a:pt x="266700" y="501396"/>
                  </a:lnTo>
                  <a:lnTo>
                    <a:pt x="0" y="250698"/>
                  </a:lnTo>
                  <a:lnTo>
                    <a:pt x="133350" y="250698"/>
                  </a:lnTo>
                  <a:lnTo>
                    <a:pt x="133350" y="0"/>
                  </a:lnTo>
                  <a:lnTo>
                    <a:pt x="40005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5"/>
          <p:cNvGrpSpPr/>
          <p:nvPr/>
        </p:nvGrpSpPr>
        <p:grpSpPr>
          <a:xfrm>
            <a:off x="7620001" y="609602"/>
            <a:ext cx="4273551" cy="5725795"/>
            <a:chOff x="7757159" y="822960"/>
            <a:chExt cx="4273550" cy="5725795"/>
          </a:xfrm>
        </p:grpSpPr>
        <p:pic>
          <p:nvPicPr>
            <p:cNvPr id="21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6303" y="832104"/>
              <a:ext cx="4255008" cy="5707380"/>
            </a:xfrm>
            <a:prstGeom prst="rect">
              <a:avLst/>
            </a:prstGeom>
          </p:spPr>
        </p:pic>
        <p:sp>
          <p:nvSpPr>
            <p:cNvPr id="22" name="object 7"/>
            <p:cNvSpPr/>
            <p:nvPr/>
          </p:nvSpPr>
          <p:spPr>
            <a:xfrm>
              <a:off x="7761731" y="827532"/>
              <a:ext cx="4264660" cy="5716905"/>
            </a:xfrm>
            <a:custGeom>
              <a:avLst/>
              <a:gdLst/>
              <a:ahLst/>
              <a:cxnLst/>
              <a:rect l="l" t="t" r="r" b="b"/>
              <a:pathLst>
                <a:path w="4264659" h="5716905">
                  <a:moveTo>
                    <a:pt x="0" y="5716524"/>
                  </a:moveTo>
                  <a:lnTo>
                    <a:pt x="4264152" y="5716524"/>
                  </a:lnTo>
                  <a:lnTo>
                    <a:pt x="4264152" y="0"/>
                  </a:lnTo>
                  <a:lnTo>
                    <a:pt x="0" y="0"/>
                  </a:lnTo>
                  <a:lnTo>
                    <a:pt x="0" y="57165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5274" y="3500438"/>
            <a:ext cx="6272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присутствии Члена  ГЭК       Сопровождающим заполняется Акт об идентификации личности форма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ППЭ-20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1845" y="626440"/>
            <a:ext cx="171386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70" dirty="0">
                <a:solidFill>
                  <a:srgbClr val="FF0000"/>
                </a:solidFill>
                <a:latin typeface="Impact"/>
                <a:cs typeface="Impact"/>
              </a:rPr>
              <a:t>ВАЖНО!!!</a:t>
            </a:r>
            <a:endParaRPr sz="3200">
              <a:latin typeface="Impact"/>
              <a:cs typeface="Impac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2" y="501383"/>
            <a:ext cx="7930133" cy="9380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6472" y="615773"/>
            <a:ext cx="738124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D0D0D"/>
                </a:solidFill>
                <a:latin typeface="Times New Roman"/>
                <a:cs typeface="Times New Roman"/>
              </a:rPr>
              <a:t>Если</a:t>
            </a:r>
            <a:r>
              <a:rPr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srgbClr val="0D0D0D"/>
                </a:solidFill>
                <a:latin typeface="Times New Roman"/>
                <a:cs typeface="Times New Roman"/>
              </a:rPr>
              <a:t>участник</a:t>
            </a:r>
            <a:r>
              <a:rPr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>
                <a:solidFill>
                  <a:srgbClr val="0D0D0D"/>
                </a:solidFill>
                <a:latin typeface="Times New Roman"/>
                <a:cs typeface="Times New Roman"/>
              </a:rPr>
              <a:t>ГИА</a:t>
            </a:r>
            <a:r>
              <a:rPr lang="ru-RU" spc="-40" dirty="0">
                <a:solidFill>
                  <a:srgbClr val="0D0D0D"/>
                </a:solidFill>
                <a:latin typeface="Times New Roman"/>
                <a:cs typeface="Times New Roman"/>
              </a:rPr>
              <a:t> опоздал</a:t>
            </a:r>
            <a:endParaRPr spc="-5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4509" y="1368490"/>
            <a:ext cx="11633835" cy="4486275"/>
            <a:chOff x="254508" y="1368488"/>
            <a:chExt cx="11633835" cy="44862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6" y="1845563"/>
              <a:ext cx="8204454" cy="182346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37454" y="1381505"/>
              <a:ext cx="533400" cy="501650"/>
            </a:xfrm>
            <a:custGeom>
              <a:avLst/>
              <a:gdLst/>
              <a:ahLst/>
              <a:cxnLst/>
              <a:rect l="l" t="t" r="r" b="b"/>
              <a:pathLst>
                <a:path w="533400" h="501650">
                  <a:moveTo>
                    <a:pt x="400050" y="0"/>
                  </a:moveTo>
                  <a:lnTo>
                    <a:pt x="400050" y="250698"/>
                  </a:lnTo>
                  <a:lnTo>
                    <a:pt x="533400" y="250698"/>
                  </a:lnTo>
                  <a:lnTo>
                    <a:pt x="266700" y="501396"/>
                  </a:lnTo>
                  <a:lnTo>
                    <a:pt x="0" y="250698"/>
                  </a:lnTo>
                  <a:lnTo>
                    <a:pt x="133350" y="250698"/>
                  </a:lnTo>
                  <a:lnTo>
                    <a:pt x="133350" y="0"/>
                  </a:lnTo>
                  <a:lnTo>
                    <a:pt x="40005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8" y="4069080"/>
              <a:ext cx="11633454" cy="178536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34042" y="5854448"/>
            <a:ext cx="740473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indent="-170815">
              <a:lnSpc>
                <a:spcPts val="1810"/>
              </a:lnSpc>
              <a:buSzPct val="150000"/>
              <a:buChar char="*"/>
              <a:tabLst>
                <a:tab pos="183515" algn="l"/>
              </a:tabLst>
            </a:pPr>
            <a:r>
              <a:rPr sz="1600" b="1" dirty="0">
                <a:latin typeface="Times New Roman"/>
                <a:cs typeface="Times New Roman"/>
              </a:rPr>
              <a:t>Составляется 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двух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экземплярах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>
                <a:latin typeface="Times New Roman"/>
                <a:cs typeface="Times New Roman"/>
              </a:rPr>
              <a:t>в</a:t>
            </a:r>
            <a:r>
              <a:rPr sz="1600" b="1" spc="-5">
                <a:latin typeface="Times New Roman"/>
                <a:cs typeface="Times New Roman"/>
              </a:rPr>
              <a:t> </a:t>
            </a:r>
            <a:r>
              <a:rPr sz="1600" b="1" spc="-10">
                <a:latin typeface="Times New Roman"/>
                <a:cs typeface="Times New Roman"/>
              </a:rPr>
              <a:t>свободной</a:t>
            </a:r>
            <a:r>
              <a:rPr lang="ru-RU" sz="1600" b="1" spc="-5" dirty="0">
                <a:latin typeface="Times New Roman"/>
                <a:cs typeface="Times New Roman"/>
              </a:rPr>
              <a:t> </a:t>
            </a:r>
            <a:r>
              <a:rPr sz="1600" b="1" spc="-10">
                <a:latin typeface="Times New Roman"/>
                <a:cs typeface="Times New Roman"/>
              </a:rPr>
              <a:t>форме</a:t>
            </a:r>
            <a:r>
              <a:rPr sz="1600" b="1" spc="-10" dirty="0">
                <a:latin typeface="Times New Roman"/>
                <a:cs typeface="Times New Roman"/>
              </a:rPr>
              <a:t>: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826" y="1935607"/>
            <a:ext cx="1109726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5165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присутствии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члена </a:t>
            </a:r>
            <a:r>
              <a:rPr sz="2400" b="1" spc="-5" dirty="0">
                <a:latin typeface="Times New Roman"/>
                <a:cs typeface="Times New Roman"/>
              </a:rPr>
              <a:t>ГЭК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составляется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АКТ</a:t>
            </a:r>
            <a:r>
              <a:rPr sz="2400" b="1" spc="-5">
                <a:latin typeface="Times New Roman"/>
                <a:cs typeface="Times New Roman"/>
              </a:rPr>
              <a:t>* </a:t>
            </a:r>
            <a:r>
              <a:rPr sz="2400" b="1" spc="-585">
                <a:latin typeface="Times New Roman"/>
                <a:cs typeface="Times New Roman"/>
              </a:rPr>
              <a:t> </a:t>
            </a:r>
            <a:r>
              <a:rPr lang="ru-RU" sz="2400" b="1" spc="-585" dirty="0">
                <a:latin typeface="Times New Roman"/>
                <a:cs typeface="Times New Roman"/>
              </a:rPr>
              <a:t> с                                                                                     </a:t>
            </a:r>
            <a:r>
              <a:rPr sz="2400" b="1" spc="-20">
                <a:latin typeface="Times New Roman"/>
                <a:cs typeface="Times New Roman"/>
              </a:rPr>
              <a:t>руководителем</a:t>
            </a:r>
            <a:r>
              <a:rPr sz="2400" b="1" spc="25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ППЭ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Подписывается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членом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ГЭК,</a:t>
            </a:r>
            <a:r>
              <a:rPr sz="2400" b="1" spc="-20" dirty="0">
                <a:latin typeface="Times New Roman"/>
                <a:cs typeface="Times New Roman"/>
              </a:rPr>
              <a:t> руководителем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ППЭ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участником </a:t>
            </a:r>
            <a:r>
              <a:rPr sz="2400" b="1" spc="-5" dirty="0"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68580" algn="ctr">
              <a:lnSpc>
                <a:spcPts val="3360"/>
              </a:lnSpc>
            </a:pPr>
            <a:r>
              <a:rPr sz="2800" b="1" spc="-5" dirty="0">
                <a:latin typeface="Times New Roman"/>
                <a:cs typeface="Times New Roman"/>
              </a:rPr>
              <a:t>Участник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допускается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ППЭ,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но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время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окончания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экзамена</a:t>
            </a:r>
            <a:endParaRPr sz="2800">
              <a:latin typeface="Times New Roman"/>
              <a:cs typeface="Times New Roman"/>
            </a:endParaRPr>
          </a:p>
          <a:p>
            <a:pPr marL="83820" marR="5080" algn="ctr">
              <a:lnSpc>
                <a:spcPts val="3760"/>
              </a:lnSpc>
              <a:spcBef>
                <a:spcPts val="95"/>
              </a:spcBef>
            </a:pPr>
            <a:r>
              <a:rPr sz="3200" b="1" i="1" spc="-5" dirty="0">
                <a:latin typeface="Times New Roman"/>
                <a:cs typeface="Times New Roman"/>
              </a:rPr>
              <a:t>не</a:t>
            </a:r>
            <a:r>
              <a:rPr sz="3200" b="1" i="1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продлевается,</a:t>
            </a:r>
            <a:r>
              <a:rPr sz="3200" b="1" i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инструктаж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не</a:t>
            </a:r>
            <a:r>
              <a:rPr sz="3200" b="1" i="1" spc="5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проводится,</a:t>
            </a:r>
            <a:r>
              <a:rPr sz="3200" b="1" i="1" spc="-4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изложение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и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текст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для </a:t>
            </a:r>
            <a:r>
              <a:rPr sz="2800" b="1" spc="-40" dirty="0">
                <a:latin typeface="Times New Roman"/>
                <a:cs typeface="Times New Roman"/>
              </a:rPr>
              <a:t>аудирования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по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английскому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языку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не</a:t>
            </a:r>
            <a:r>
              <a:rPr sz="2800" b="1" i="1" spc="-10" dirty="0">
                <a:latin typeface="Times New Roman"/>
                <a:cs typeface="Times New Roman"/>
              </a:rPr>
              <a:t> включается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повторно.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24501" y="1565147"/>
            <a:ext cx="6198235" cy="2491740"/>
            <a:chOff x="5524500" y="1565147"/>
            <a:chExt cx="6198235" cy="2491740"/>
          </a:xfrm>
        </p:grpSpPr>
        <p:sp>
          <p:nvSpPr>
            <p:cNvPr id="12" name="object 12"/>
            <p:cNvSpPr/>
            <p:nvPr/>
          </p:nvSpPr>
          <p:spPr>
            <a:xfrm>
              <a:off x="5537453" y="3544062"/>
              <a:ext cx="533400" cy="500380"/>
            </a:xfrm>
            <a:custGeom>
              <a:avLst/>
              <a:gdLst/>
              <a:ahLst/>
              <a:cxnLst/>
              <a:rect l="l" t="t" r="r" b="b"/>
              <a:pathLst>
                <a:path w="533400" h="500379">
                  <a:moveTo>
                    <a:pt x="400050" y="0"/>
                  </a:moveTo>
                  <a:lnTo>
                    <a:pt x="400050" y="249936"/>
                  </a:lnTo>
                  <a:lnTo>
                    <a:pt x="533400" y="249936"/>
                  </a:lnTo>
                  <a:lnTo>
                    <a:pt x="266700" y="499871"/>
                  </a:lnTo>
                  <a:lnTo>
                    <a:pt x="0" y="249936"/>
                  </a:lnTo>
                  <a:lnTo>
                    <a:pt x="133350" y="249936"/>
                  </a:lnTo>
                  <a:lnTo>
                    <a:pt x="133350" y="0"/>
                  </a:lnTo>
                  <a:lnTo>
                    <a:pt x="40005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5859" y="1632203"/>
              <a:ext cx="2936748" cy="23301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9552" y="1578863"/>
              <a:ext cx="629411" cy="6065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370314" y="1579625"/>
              <a:ext cx="630555" cy="607060"/>
            </a:xfrm>
            <a:custGeom>
              <a:avLst/>
              <a:gdLst/>
              <a:ahLst/>
              <a:cxnLst/>
              <a:rect l="l" t="t" r="r" b="b"/>
              <a:pathLst>
                <a:path w="630554" h="607060">
                  <a:moveTo>
                    <a:pt x="0" y="606298"/>
                  </a:moveTo>
                  <a:lnTo>
                    <a:pt x="630174" y="0"/>
                  </a:lnTo>
                </a:path>
                <a:path w="630554" h="607060">
                  <a:moveTo>
                    <a:pt x="0" y="53339"/>
                  </a:moveTo>
                  <a:lnTo>
                    <a:pt x="630174" y="606551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74" y="0"/>
            <a:ext cx="1198412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sz="32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sz="3200" spc="4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экзамена:</a:t>
            </a:r>
            <a:r>
              <a:rPr sz="3200" spc="509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0" spc="-5" dirty="0">
                <a:solidFill>
                  <a:srgbClr val="006FC0"/>
                </a:solidFill>
                <a:latin typeface="Impact"/>
                <a:cs typeface="Impact"/>
              </a:rPr>
              <a:t>Руководитель</a:t>
            </a:r>
            <a:r>
              <a:rPr sz="3200" b="0" spc="24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4400" b="0" dirty="0">
                <a:solidFill>
                  <a:srgbClr val="006FC0"/>
                </a:solidFill>
                <a:latin typeface="Impact"/>
                <a:cs typeface="Impact"/>
              </a:rPr>
              <a:t>ППЭ</a:t>
            </a:r>
            <a:r>
              <a:rPr sz="4400" b="0" spc="-7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3000" u="heavy" baseline="9722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sz="2400" u="heavy" spc="-15" baseline="12152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позднее</a:t>
            </a:r>
            <a:r>
              <a:rPr sz="2400" u="heavy" spc="157" baseline="12152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0" u="heavy" spc="-7" baseline="486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09.45</a:t>
            </a:r>
            <a:endParaRPr sz="6000" baseline="4861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6261" y="723838"/>
            <a:ext cx="10979151" cy="2073275"/>
            <a:chOff x="306260" y="723836"/>
            <a:chExt cx="10979150" cy="2073275"/>
          </a:xfrm>
        </p:grpSpPr>
        <p:sp>
          <p:nvSpPr>
            <p:cNvPr id="5" name="object 5"/>
            <p:cNvSpPr/>
            <p:nvPr/>
          </p:nvSpPr>
          <p:spPr>
            <a:xfrm>
              <a:off x="319277" y="736853"/>
              <a:ext cx="822960" cy="1178560"/>
            </a:xfrm>
            <a:custGeom>
              <a:avLst/>
              <a:gdLst/>
              <a:ahLst/>
              <a:cxnLst/>
              <a:rect l="l" t="t" r="r" b="b"/>
              <a:pathLst>
                <a:path w="822960" h="1178560">
                  <a:moveTo>
                    <a:pt x="822960" y="0"/>
                  </a:moveTo>
                  <a:lnTo>
                    <a:pt x="411480" y="411480"/>
                  </a:lnTo>
                  <a:lnTo>
                    <a:pt x="0" y="0"/>
                  </a:lnTo>
                  <a:lnTo>
                    <a:pt x="0" y="766572"/>
                  </a:lnTo>
                  <a:lnTo>
                    <a:pt x="411480" y="1178052"/>
                  </a:lnTo>
                  <a:lnTo>
                    <a:pt x="822960" y="766572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277" y="736853"/>
              <a:ext cx="822960" cy="1178560"/>
            </a:xfrm>
            <a:custGeom>
              <a:avLst/>
              <a:gdLst/>
              <a:ahLst/>
              <a:cxnLst/>
              <a:rect l="l" t="t" r="r" b="b"/>
              <a:pathLst>
                <a:path w="822960" h="1178560">
                  <a:moveTo>
                    <a:pt x="822960" y="0"/>
                  </a:moveTo>
                  <a:lnTo>
                    <a:pt x="822960" y="766572"/>
                  </a:lnTo>
                  <a:lnTo>
                    <a:pt x="411480" y="1178052"/>
                  </a:lnTo>
                  <a:lnTo>
                    <a:pt x="0" y="766572"/>
                  </a:lnTo>
                  <a:lnTo>
                    <a:pt x="0" y="0"/>
                  </a:lnTo>
                  <a:lnTo>
                    <a:pt x="411480" y="411480"/>
                  </a:lnTo>
                  <a:lnTo>
                    <a:pt x="822960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2237" y="736853"/>
              <a:ext cx="10130155" cy="767080"/>
            </a:xfrm>
            <a:custGeom>
              <a:avLst/>
              <a:gdLst/>
              <a:ahLst/>
              <a:cxnLst/>
              <a:rect l="l" t="t" r="r" b="b"/>
              <a:pathLst>
                <a:path w="10130155" h="767080">
                  <a:moveTo>
                    <a:pt x="10002266" y="0"/>
                  </a:moveTo>
                  <a:lnTo>
                    <a:pt x="0" y="0"/>
                  </a:lnTo>
                  <a:lnTo>
                    <a:pt x="0" y="766572"/>
                  </a:lnTo>
                  <a:lnTo>
                    <a:pt x="10002266" y="766572"/>
                  </a:lnTo>
                  <a:lnTo>
                    <a:pt x="10052018" y="756538"/>
                  </a:lnTo>
                  <a:lnTo>
                    <a:pt x="10092626" y="729170"/>
                  </a:lnTo>
                  <a:lnTo>
                    <a:pt x="10119995" y="688562"/>
                  </a:lnTo>
                  <a:lnTo>
                    <a:pt x="10130028" y="638810"/>
                  </a:lnTo>
                  <a:lnTo>
                    <a:pt x="10130028" y="127762"/>
                  </a:lnTo>
                  <a:lnTo>
                    <a:pt x="10119994" y="78009"/>
                  </a:lnTo>
                  <a:lnTo>
                    <a:pt x="10092626" y="37401"/>
                  </a:lnTo>
                  <a:lnTo>
                    <a:pt x="10052018" y="10033"/>
                  </a:lnTo>
                  <a:lnTo>
                    <a:pt x="100022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2237" y="736853"/>
              <a:ext cx="10130155" cy="767080"/>
            </a:xfrm>
            <a:custGeom>
              <a:avLst/>
              <a:gdLst/>
              <a:ahLst/>
              <a:cxnLst/>
              <a:rect l="l" t="t" r="r" b="b"/>
              <a:pathLst>
                <a:path w="10130155" h="767080">
                  <a:moveTo>
                    <a:pt x="10130028" y="127762"/>
                  </a:moveTo>
                  <a:lnTo>
                    <a:pt x="10130028" y="638810"/>
                  </a:lnTo>
                  <a:lnTo>
                    <a:pt x="10119995" y="688562"/>
                  </a:lnTo>
                  <a:lnTo>
                    <a:pt x="10092626" y="729170"/>
                  </a:lnTo>
                  <a:lnTo>
                    <a:pt x="10052018" y="756538"/>
                  </a:lnTo>
                  <a:lnTo>
                    <a:pt x="10002266" y="766572"/>
                  </a:lnTo>
                  <a:lnTo>
                    <a:pt x="0" y="766572"/>
                  </a:lnTo>
                  <a:lnTo>
                    <a:pt x="0" y="0"/>
                  </a:lnTo>
                  <a:lnTo>
                    <a:pt x="10002266" y="0"/>
                  </a:lnTo>
                  <a:lnTo>
                    <a:pt x="10052018" y="10033"/>
                  </a:lnTo>
                  <a:lnTo>
                    <a:pt x="10092626" y="37401"/>
                  </a:lnTo>
                  <a:lnTo>
                    <a:pt x="10119994" y="78009"/>
                  </a:lnTo>
                  <a:lnTo>
                    <a:pt x="10130028" y="127762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277" y="1607057"/>
              <a:ext cx="822960" cy="1176655"/>
            </a:xfrm>
            <a:custGeom>
              <a:avLst/>
              <a:gdLst/>
              <a:ahLst/>
              <a:cxnLst/>
              <a:rect l="l" t="t" r="r" b="b"/>
              <a:pathLst>
                <a:path w="822960" h="1176655">
                  <a:moveTo>
                    <a:pt x="822960" y="0"/>
                  </a:moveTo>
                  <a:lnTo>
                    <a:pt x="411480" y="411479"/>
                  </a:lnTo>
                  <a:lnTo>
                    <a:pt x="0" y="0"/>
                  </a:lnTo>
                  <a:lnTo>
                    <a:pt x="0" y="765047"/>
                  </a:lnTo>
                  <a:lnTo>
                    <a:pt x="411480" y="1176527"/>
                  </a:lnTo>
                  <a:lnTo>
                    <a:pt x="822960" y="765047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277" y="1607057"/>
              <a:ext cx="822960" cy="1176655"/>
            </a:xfrm>
            <a:custGeom>
              <a:avLst/>
              <a:gdLst/>
              <a:ahLst/>
              <a:cxnLst/>
              <a:rect l="l" t="t" r="r" b="b"/>
              <a:pathLst>
                <a:path w="822960" h="1176655">
                  <a:moveTo>
                    <a:pt x="822960" y="0"/>
                  </a:moveTo>
                  <a:lnTo>
                    <a:pt x="822960" y="765047"/>
                  </a:lnTo>
                  <a:lnTo>
                    <a:pt x="411480" y="1176527"/>
                  </a:lnTo>
                  <a:lnTo>
                    <a:pt x="0" y="765047"/>
                  </a:lnTo>
                  <a:lnTo>
                    <a:pt x="0" y="0"/>
                  </a:lnTo>
                  <a:lnTo>
                    <a:pt x="411480" y="411479"/>
                  </a:lnTo>
                  <a:lnTo>
                    <a:pt x="822960" y="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2237" y="1607057"/>
              <a:ext cx="10130155" cy="765175"/>
            </a:xfrm>
            <a:custGeom>
              <a:avLst/>
              <a:gdLst/>
              <a:ahLst/>
              <a:cxnLst/>
              <a:rect l="l" t="t" r="r" b="b"/>
              <a:pathLst>
                <a:path w="10130155" h="765175">
                  <a:moveTo>
                    <a:pt x="10002519" y="0"/>
                  </a:moveTo>
                  <a:lnTo>
                    <a:pt x="0" y="0"/>
                  </a:lnTo>
                  <a:lnTo>
                    <a:pt x="0" y="765047"/>
                  </a:lnTo>
                  <a:lnTo>
                    <a:pt x="10002519" y="765047"/>
                  </a:lnTo>
                  <a:lnTo>
                    <a:pt x="10052125" y="755018"/>
                  </a:lnTo>
                  <a:lnTo>
                    <a:pt x="10092658" y="727678"/>
                  </a:lnTo>
                  <a:lnTo>
                    <a:pt x="10119998" y="687145"/>
                  </a:lnTo>
                  <a:lnTo>
                    <a:pt x="10130028" y="637539"/>
                  </a:lnTo>
                  <a:lnTo>
                    <a:pt x="10130028" y="127507"/>
                  </a:lnTo>
                  <a:lnTo>
                    <a:pt x="10119998" y="77902"/>
                  </a:lnTo>
                  <a:lnTo>
                    <a:pt x="10092658" y="37369"/>
                  </a:lnTo>
                  <a:lnTo>
                    <a:pt x="10052125" y="10029"/>
                  </a:lnTo>
                  <a:lnTo>
                    <a:pt x="1000251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2237" y="1607057"/>
              <a:ext cx="10130155" cy="765175"/>
            </a:xfrm>
            <a:custGeom>
              <a:avLst/>
              <a:gdLst/>
              <a:ahLst/>
              <a:cxnLst/>
              <a:rect l="l" t="t" r="r" b="b"/>
              <a:pathLst>
                <a:path w="10130155" h="765175">
                  <a:moveTo>
                    <a:pt x="10130028" y="127507"/>
                  </a:moveTo>
                  <a:lnTo>
                    <a:pt x="10130028" y="637539"/>
                  </a:lnTo>
                  <a:lnTo>
                    <a:pt x="10119998" y="687145"/>
                  </a:lnTo>
                  <a:lnTo>
                    <a:pt x="10092658" y="727678"/>
                  </a:lnTo>
                  <a:lnTo>
                    <a:pt x="10052125" y="755018"/>
                  </a:lnTo>
                  <a:lnTo>
                    <a:pt x="10002519" y="765047"/>
                  </a:lnTo>
                  <a:lnTo>
                    <a:pt x="0" y="765047"/>
                  </a:lnTo>
                  <a:lnTo>
                    <a:pt x="0" y="0"/>
                  </a:lnTo>
                  <a:lnTo>
                    <a:pt x="10002519" y="0"/>
                  </a:lnTo>
                  <a:lnTo>
                    <a:pt x="10052125" y="10029"/>
                  </a:lnTo>
                  <a:lnTo>
                    <a:pt x="10092658" y="37369"/>
                  </a:lnTo>
                  <a:lnTo>
                    <a:pt x="10119998" y="77902"/>
                  </a:lnTo>
                  <a:lnTo>
                    <a:pt x="10130028" y="12750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71778" y="788366"/>
            <a:ext cx="9541511" cy="14959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В штабе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 </a:t>
            </a:r>
            <a:r>
              <a:rPr sz="2000" spc="-5" dirty="0">
                <a:latin typeface="Times New Roman"/>
                <a:cs typeface="Times New Roman"/>
              </a:rPr>
              <a:t>форме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ППЭ-14-02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«Ведомость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учета </a:t>
            </a:r>
            <a:r>
              <a:rPr sz="2000" spc="-5" dirty="0">
                <a:latin typeface="Times New Roman"/>
                <a:cs typeface="Times New Roman"/>
              </a:rPr>
              <a:t>экзаменационных материалов»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50"/>
              </a:lnSpc>
            </a:pPr>
            <a:r>
              <a:rPr sz="2000" spc="-5" dirty="0">
                <a:latin typeface="Times New Roman"/>
                <a:cs typeface="Times New Roman"/>
              </a:rPr>
              <a:t>выдает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ответственным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организаторам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аудиториях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экзаменационные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материалы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241300" marR="416559" indent="-228600">
              <a:lnSpc>
                <a:spcPts val="21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Выдает общественным </a:t>
            </a:r>
            <a:r>
              <a:rPr sz="2000" spc="-20" dirty="0">
                <a:latin typeface="Times New Roman"/>
                <a:cs typeface="Times New Roman"/>
              </a:rPr>
              <a:t>наблюдателям </a:t>
            </a:r>
            <a:r>
              <a:rPr sz="2000" spc="-5" dirty="0">
                <a:latin typeface="Times New Roman"/>
                <a:cs typeface="Times New Roman"/>
              </a:rPr>
              <a:t>форму </a:t>
            </a:r>
            <a:r>
              <a:rPr sz="2000" dirty="0">
                <a:latin typeface="Times New Roman"/>
                <a:cs typeface="Times New Roman"/>
              </a:rPr>
              <a:t>ППЭ-18-МАШ </a:t>
            </a:r>
            <a:r>
              <a:rPr sz="2000" spc="-10" dirty="0">
                <a:latin typeface="Times New Roman"/>
                <a:cs typeface="Times New Roman"/>
              </a:rPr>
              <a:t>«Акт </a:t>
            </a:r>
            <a:r>
              <a:rPr sz="2000" spc="-5" dirty="0">
                <a:latin typeface="Times New Roman"/>
                <a:cs typeface="Times New Roman"/>
              </a:rPr>
              <a:t>общественного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наблюдения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 </a:t>
            </a:r>
            <a:r>
              <a:rPr sz="2000" spc="-5" dirty="0">
                <a:latin typeface="Times New Roman"/>
                <a:cs typeface="Times New Roman"/>
              </a:rPr>
              <a:t>проведением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5686" y="2564904"/>
            <a:ext cx="11620627" cy="4139565"/>
            <a:chOff x="396240" y="2517648"/>
            <a:chExt cx="11620627" cy="413956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812" y="2522220"/>
              <a:ext cx="6019800" cy="41300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6240" y="2517648"/>
              <a:ext cx="6029325" cy="4139565"/>
            </a:xfrm>
            <a:custGeom>
              <a:avLst/>
              <a:gdLst/>
              <a:ahLst/>
              <a:cxnLst/>
              <a:rect l="l" t="t" r="r" b="b"/>
              <a:pathLst>
                <a:path w="6029325" h="4139565">
                  <a:moveTo>
                    <a:pt x="0" y="4139184"/>
                  </a:moveTo>
                  <a:lnTo>
                    <a:pt x="6028944" y="4139184"/>
                  </a:lnTo>
                  <a:lnTo>
                    <a:pt x="6028944" y="0"/>
                  </a:lnTo>
                  <a:lnTo>
                    <a:pt x="0" y="0"/>
                  </a:lnTo>
                  <a:lnTo>
                    <a:pt x="0" y="41391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9844" y="2691383"/>
              <a:ext cx="2592324" cy="36652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15272" y="2686811"/>
              <a:ext cx="2601595" cy="3674745"/>
            </a:xfrm>
            <a:custGeom>
              <a:avLst/>
              <a:gdLst/>
              <a:ahLst/>
              <a:cxnLst/>
              <a:rect l="l" t="t" r="r" b="b"/>
              <a:pathLst>
                <a:path w="2601595" h="3674745">
                  <a:moveTo>
                    <a:pt x="0" y="3674364"/>
                  </a:moveTo>
                  <a:lnTo>
                    <a:pt x="2601468" y="3674364"/>
                  </a:lnTo>
                  <a:lnTo>
                    <a:pt x="2601468" y="0"/>
                  </a:lnTo>
                  <a:lnTo>
                    <a:pt x="0" y="0"/>
                  </a:lnTo>
                  <a:lnTo>
                    <a:pt x="0" y="36743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0944" y="2919983"/>
              <a:ext cx="2641092" cy="373227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86371" y="2915411"/>
              <a:ext cx="2650490" cy="3741420"/>
            </a:xfrm>
            <a:custGeom>
              <a:avLst/>
              <a:gdLst/>
              <a:ahLst/>
              <a:cxnLst/>
              <a:rect l="l" t="t" r="r" b="b"/>
              <a:pathLst>
                <a:path w="2650490" h="3741420">
                  <a:moveTo>
                    <a:pt x="0" y="3741420"/>
                  </a:moveTo>
                  <a:lnTo>
                    <a:pt x="2650235" y="3741420"/>
                  </a:lnTo>
                  <a:lnTo>
                    <a:pt x="2650235" y="0"/>
                  </a:lnTo>
                  <a:lnTo>
                    <a:pt x="0" y="0"/>
                  </a:lnTo>
                  <a:lnTo>
                    <a:pt x="0" y="37414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466" y="52197"/>
            <a:ext cx="795555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День</a:t>
            </a:r>
            <a:r>
              <a:rPr sz="2800" b="0" spc="-2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проведения</a:t>
            </a:r>
            <a:r>
              <a:rPr sz="2800" b="0" spc="2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экзамена:</a:t>
            </a:r>
            <a:endParaRPr sz="28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3723" y="575563"/>
            <a:ext cx="89617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885" marR="5080" indent="-30048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FC0"/>
                </a:solidFill>
                <a:latin typeface="Impact"/>
                <a:cs typeface="Impact"/>
              </a:rPr>
              <a:t>Материалы,</a:t>
            </a:r>
            <a:r>
              <a:rPr sz="2800" spc="4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которые</a:t>
            </a:r>
            <a:r>
              <a:rPr sz="2800" spc="3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Impact"/>
                <a:cs typeface="Impact"/>
              </a:rPr>
              <a:t>выдает</a:t>
            </a:r>
            <a:r>
              <a:rPr sz="2800" spc="1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организаторам</a:t>
            </a:r>
            <a:r>
              <a:rPr sz="2800" spc="2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Impact"/>
                <a:cs typeface="Impact"/>
              </a:rPr>
              <a:t>в</a:t>
            </a:r>
            <a:r>
              <a:rPr sz="280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аудитории </a:t>
            </a:r>
            <a:r>
              <a:rPr sz="2800" spc="-48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руководитель</a:t>
            </a:r>
            <a:r>
              <a:rPr sz="2800" spc="4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ППЭ:</a:t>
            </a:r>
            <a:endParaRPr sz="28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" y="1357298"/>
            <a:ext cx="4452926" cy="4860621"/>
            <a:chOff x="620268" y="1511808"/>
            <a:chExt cx="4351020" cy="4706111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5788" y="1511808"/>
              <a:ext cx="2095500" cy="30236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0840" y="1546860"/>
              <a:ext cx="1975104" cy="29032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06268" y="1542288"/>
              <a:ext cx="1984375" cy="2912745"/>
            </a:xfrm>
            <a:custGeom>
              <a:avLst/>
              <a:gdLst/>
              <a:ahLst/>
              <a:cxnLst/>
              <a:rect l="l" t="t" r="r" b="b"/>
              <a:pathLst>
                <a:path w="1984375" h="2912745">
                  <a:moveTo>
                    <a:pt x="0" y="2912364"/>
                  </a:moveTo>
                  <a:lnTo>
                    <a:pt x="1984248" y="2912364"/>
                  </a:lnTo>
                  <a:lnTo>
                    <a:pt x="1984248" y="0"/>
                  </a:lnTo>
                  <a:lnTo>
                    <a:pt x="0" y="0"/>
                  </a:lnTo>
                  <a:lnTo>
                    <a:pt x="0" y="29123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6791" y="1845564"/>
              <a:ext cx="1955292" cy="3009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844" y="1880616"/>
              <a:ext cx="1834895" cy="28895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57272" y="1876044"/>
              <a:ext cx="1844039" cy="2898775"/>
            </a:xfrm>
            <a:custGeom>
              <a:avLst/>
              <a:gdLst/>
              <a:ahLst/>
              <a:cxnLst/>
              <a:rect l="l" t="t" r="r" b="b"/>
              <a:pathLst>
                <a:path w="1844039" h="2898775">
                  <a:moveTo>
                    <a:pt x="0" y="2898647"/>
                  </a:moveTo>
                  <a:lnTo>
                    <a:pt x="1844039" y="2898647"/>
                  </a:lnTo>
                  <a:lnTo>
                    <a:pt x="1844039" y="0"/>
                  </a:lnTo>
                  <a:lnTo>
                    <a:pt x="0" y="0"/>
                  </a:lnTo>
                  <a:lnTo>
                    <a:pt x="0" y="28986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1971" y="2203704"/>
              <a:ext cx="2010155" cy="30114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5471" y="2214554"/>
              <a:ext cx="1889760" cy="28910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92451" y="2234184"/>
              <a:ext cx="1899285" cy="2900680"/>
            </a:xfrm>
            <a:custGeom>
              <a:avLst/>
              <a:gdLst/>
              <a:ahLst/>
              <a:cxnLst/>
              <a:rect l="l" t="t" r="r" b="b"/>
              <a:pathLst>
                <a:path w="1899285" h="2900679">
                  <a:moveTo>
                    <a:pt x="0" y="2900172"/>
                  </a:moveTo>
                  <a:lnTo>
                    <a:pt x="1898903" y="2900172"/>
                  </a:lnTo>
                  <a:lnTo>
                    <a:pt x="1898903" y="0"/>
                  </a:lnTo>
                  <a:lnTo>
                    <a:pt x="0" y="0"/>
                  </a:lnTo>
                  <a:lnTo>
                    <a:pt x="0" y="290017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5691" y="2737104"/>
              <a:ext cx="1894332" cy="30114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0744" y="2772155"/>
              <a:ext cx="1773936" cy="28910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76172" y="2767583"/>
              <a:ext cx="1783080" cy="2900680"/>
            </a:xfrm>
            <a:custGeom>
              <a:avLst/>
              <a:gdLst/>
              <a:ahLst/>
              <a:cxnLst/>
              <a:rect l="l" t="t" r="r" b="b"/>
              <a:pathLst>
                <a:path w="1783080" h="2900679">
                  <a:moveTo>
                    <a:pt x="0" y="2900172"/>
                  </a:moveTo>
                  <a:lnTo>
                    <a:pt x="1783079" y="2900172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29001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268" y="3194303"/>
              <a:ext cx="2026920" cy="30236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320" y="3229356"/>
              <a:ext cx="1906524" cy="29032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0748" y="3224784"/>
              <a:ext cx="1915795" cy="2912745"/>
            </a:xfrm>
            <a:custGeom>
              <a:avLst/>
              <a:gdLst/>
              <a:ahLst/>
              <a:cxnLst/>
              <a:rect l="l" t="t" r="r" b="b"/>
              <a:pathLst>
                <a:path w="1915795" h="2912745">
                  <a:moveTo>
                    <a:pt x="0" y="2912364"/>
                  </a:moveTo>
                  <a:lnTo>
                    <a:pt x="1915668" y="2912364"/>
                  </a:lnTo>
                  <a:lnTo>
                    <a:pt x="1915668" y="0"/>
                  </a:lnTo>
                  <a:lnTo>
                    <a:pt x="0" y="0"/>
                  </a:lnTo>
                  <a:lnTo>
                    <a:pt x="0" y="29123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595802" y="1500174"/>
            <a:ext cx="2071702" cy="2857520"/>
            <a:chOff x="8301228" y="1537443"/>
            <a:chExt cx="2400427" cy="3597293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01228" y="1537443"/>
              <a:ext cx="2386584" cy="358319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305800" y="1749551"/>
              <a:ext cx="2395855" cy="3385185"/>
            </a:xfrm>
            <a:custGeom>
              <a:avLst/>
              <a:gdLst/>
              <a:ahLst/>
              <a:cxnLst/>
              <a:rect l="l" t="t" r="r" b="b"/>
              <a:pathLst>
                <a:path w="2395854" h="3385185">
                  <a:moveTo>
                    <a:pt x="0" y="3384804"/>
                  </a:moveTo>
                  <a:lnTo>
                    <a:pt x="2395728" y="3384804"/>
                  </a:lnTo>
                  <a:lnTo>
                    <a:pt x="2395728" y="0"/>
                  </a:lnTo>
                  <a:lnTo>
                    <a:pt x="0" y="0"/>
                  </a:lnTo>
                  <a:lnTo>
                    <a:pt x="0" y="33848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994400" y="3337031"/>
          <a:ext cx="203200" cy="182880"/>
        </p:xfrm>
        <a:graphic>
          <a:graphicData uri="http://schemas.openxmlformats.org/drawingml/2006/table">
            <a:tbl>
              <a:tblPr/>
              <a:tblGrid>
                <a:gridCol w="2032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818" y="1714488"/>
            <a:ext cx="2357454" cy="3571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grpSp>
        <p:nvGrpSpPr>
          <p:cNvPr id="39" name="object 20"/>
          <p:cNvGrpSpPr/>
          <p:nvPr/>
        </p:nvGrpSpPr>
        <p:grpSpPr>
          <a:xfrm>
            <a:off x="4524364" y="2143116"/>
            <a:ext cx="2143141" cy="3362360"/>
            <a:chOff x="5437631" y="1792057"/>
            <a:chExt cx="1720401" cy="3365159"/>
          </a:xfrm>
        </p:grpSpPr>
        <p:pic>
          <p:nvPicPr>
            <p:cNvPr id="40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42203" y="1792057"/>
              <a:ext cx="1715829" cy="3360586"/>
            </a:xfrm>
            <a:prstGeom prst="rect">
              <a:avLst/>
            </a:prstGeom>
          </p:spPr>
        </p:pic>
        <p:sp>
          <p:nvSpPr>
            <p:cNvPr id="41" name="object 22"/>
            <p:cNvSpPr/>
            <p:nvPr/>
          </p:nvSpPr>
          <p:spPr>
            <a:xfrm>
              <a:off x="5437631" y="1796629"/>
              <a:ext cx="1672701" cy="3360587"/>
            </a:xfrm>
            <a:custGeom>
              <a:avLst/>
              <a:gdLst/>
              <a:ahLst/>
              <a:cxnLst/>
              <a:rect l="l" t="t" r="r" b="b"/>
              <a:pathLst>
                <a:path w="2273934" h="3429000">
                  <a:moveTo>
                    <a:pt x="0" y="3429000"/>
                  </a:moveTo>
                  <a:lnTo>
                    <a:pt x="2273808" y="3429000"/>
                  </a:lnTo>
                  <a:lnTo>
                    <a:pt x="2273808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39"/>
          <p:cNvGrpSpPr/>
          <p:nvPr/>
        </p:nvGrpSpPr>
        <p:grpSpPr>
          <a:xfrm>
            <a:off x="9453586" y="1428736"/>
            <a:ext cx="2571768" cy="3929090"/>
            <a:chOff x="8348471" y="1938527"/>
            <a:chExt cx="1605026" cy="2174748"/>
          </a:xfrm>
        </p:grpSpPr>
        <p:pic>
          <p:nvPicPr>
            <p:cNvPr id="45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42019" y="1943099"/>
              <a:ext cx="1406652" cy="1990344"/>
            </a:xfrm>
            <a:prstGeom prst="rect">
              <a:avLst/>
            </a:prstGeom>
          </p:spPr>
        </p:pic>
        <p:sp>
          <p:nvSpPr>
            <p:cNvPr id="46" name="object 41"/>
            <p:cNvSpPr/>
            <p:nvPr/>
          </p:nvSpPr>
          <p:spPr>
            <a:xfrm>
              <a:off x="8537447" y="1938527"/>
              <a:ext cx="1416050" cy="1999614"/>
            </a:xfrm>
            <a:custGeom>
              <a:avLst/>
              <a:gdLst/>
              <a:ahLst/>
              <a:cxnLst/>
              <a:rect l="l" t="t" r="r" b="b"/>
              <a:pathLst>
                <a:path w="1416050" h="1999614">
                  <a:moveTo>
                    <a:pt x="0" y="1999488"/>
                  </a:moveTo>
                  <a:lnTo>
                    <a:pt x="1415796" y="1999488"/>
                  </a:lnTo>
                  <a:lnTo>
                    <a:pt x="1415796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53043" y="2129027"/>
              <a:ext cx="1399031" cy="1979676"/>
            </a:xfrm>
            <a:prstGeom prst="rect">
              <a:avLst/>
            </a:prstGeom>
          </p:spPr>
        </p:pic>
        <p:sp>
          <p:nvSpPr>
            <p:cNvPr id="48" name="object 43"/>
            <p:cNvSpPr/>
            <p:nvPr/>
          </p:nvSpPr>
          <p:spPr>
            <a:xfrm>
              <a:off x="8348471" y="2124455"/>
              <a:ext cx="1408430" cy="1988820"/>
            </a:xfrm>
            <a:custGeom>
              <a:avLst/>
              <a:gdLst/>
              <a:ahLst/>
              <a:cxnLst/>
              <a:rect l="l" t="t" r="r" b="b"/>
              <a:pathLst>
                <a:path w="1408429" h="1988820">
                  <a:moveTo>
                    <a:pt x="0" y="1988820"/>
                  </a:moveTo>
                  <a:lnTo>
                    <a:pt x="1408176" y="1988820"/>
                  </a:lnTo>
                  <a:lnTo>
                    <a:pt x="1408176" y="0"/>
                  </a:lnTo>
                  <a:lnTo>
                    <a:pt x="0" y="0"/>
                  </a:lnTo>
                  <a:lnTo>
                    <a:pt x="0" y="1988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126" y="203962"/>
            <a:ext cx="813589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70C0"/>
                </a:solidFill>
                <a:latin typeface="Impact" pitchFamily="34" charset="0"/>
                <a:cs typeface="Impact"/>
              </a:rPr>
              <a:t>Индивидуальный</a:t>
            </a:r>
            <a:r>
              <a:rPr sz="2800" b="0" spc="15" dirty="0">
                <a:solidFill>
                  <a:srgbClr val="0070C0"/>
                </a:solidFill>
                <a:latin typeface="Impact" pitchFamily="34" charset="0"/>
                <a:cs typeface="Impact"/>
              </a:rPr>
              <a:t> </a:t>
            </a:r>
            <a:r>
              <a:rPr sz="2800" b="0" spc="-10" dirty="0">
                <a:solidFill>
                  <a:srgbClr val="0070C0"/>
                </a:solidFill>
                <a:latin typeface="Impact" pitchFamily="34" charset="0"/>
                <a:cs typeface="Impact"/>
              </a:rPr>
              <a:t>комплект:</a:t>
            </a:r>
            <a:endParaRPr sz="2800" dirty="0">
              <a:solidFill>
                <a:srgbClr val="0070C0"/>
              </a:solidFill>
              <a:latin typeface="Impact" pitchFamily="34" charset="0"/>
              <a:cs typeface="Impac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8140" y="731519"/>
            <a:ext cx="11490960" cy="3069590"/>
            <a:chOff x="358140" y="731519"/>
            <a:chExt cx="11490960" cy="3069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" y="743711"/>
              <a:ext cx="2232660" cy="30464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778763"/>
              <a:ext cx="2112264" cy="29260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620" y="774191"/>
              <a:ext cx="2121535" cy="2935605"/>
            </a:xfrm>
            <a:custGeom>
              <a:avLst/>
              <a:gdLst/>
              <a:ahLst/>
              <a:cxnLst/>
              <a:rect l="l" t="t" r="r" b="b"/>
              <a:pathLst>
                <a:path w="2121535" h="2935604">
                  <a:moveTo>
                    <a:pt x="0" y="2935223"/>
                  </a:moveTo>
                  <a:lnTo>
                    <a:pt x="2121408" y="2935223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293522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068" y="1260347"/>
              <a:ext cx="599440" cy="129539"/>
            </a:xfrm>
            <a:custGeom>
              <a:avLst/>
              <a:gdLst/>
              <a:ahLst/>
              <a:cxnLst/>
              <a:rect l="l" t="t" r="r" b="b"/>
              <a:pathLst>
                <a:path w="599440" h="129540">
                  <a:moveTo>
                    <a:pt x="0" y="129539"/>
                  </a:moveTo>
                  <a:lnTo>
                    <a:pt x="598932" y="129539"/>
                  </a:lnTo>
                  <a:lnTo>
                    <a:pt x="598932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4432" y="742187"/>
              <a:ext cx="2232660" cy="304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9484" y="777239"/>
              <a:ext cx="2112264" cy="29276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4912" y="772667"/>
              <a:ext cx="2121535" cy="2936875"/>
            </a:xfrm>
            <a:custGeom>
              <a:avLst/>
              <a:gdLst/>
              <a:ahLst/>
              <a:cxnLst/>
              <a:rect l="l" t="t" r="r" b="b"/>
              <a:pathLst>
                <a:path w="2121535" h="2936875">
                  <a:moveTo>
                    <a:pt x="0" y="2936747"/>
                  </a:moveTo>
                  <a:lnTo>
                    <a:pt x="2121408" y="2936747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29367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6340" y="742187"/>
              <a:ext cx="2231136" cy="3048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1392" y="777239"/>
              <a:ext cx="2110740" cy="29276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36819" y="772667"/>
              <a:ext cx="2120265" cy="2936875"/>
            </a:xfrm>
            <a:custGeom>
              <a:avLst/>
              <a:gdLst/>
              <a:ahLst/>
              <a:cxnLst/>
              <a:rect l="l" t="t" r="r" b="b"/>
              <a:pathLst>
                <a:path w="2120265" h="2936875">
                  <a:moveTo>
                    <a:pt x="0" y="2936747"/>
                  </a:moveTo>
                  <a:lnTo>
                    <a:pt x="2119883" y="2936747"/>
                  </a:lnTo>
                  <a:lnTo>
                    <a:pt x="2119883" y="0"/>
                  </a:lnTo>
                  <a:lnTo>
                    <a:pt x="0" y="0"/>
                  </a:lnTo>
                  <a:lnTo>
                    <a:pt x="0" y="29367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2068" y="731519"/>
              <a:ext cx="2093976" cy="30479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7120" y="766571"/>
              <a:ext cx="1973579" cy="29276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32547" y="761999"/>
              <a:ext cx="1983105" cy="2936875"/>
            </a:xfrm>
            <a:custGeom>
              <a:avLst/>
              <a:gdLst/>
              <a:ahLst/>
              <a:cxnLst/>
              <a:rect l="l" t="t" r="r" b="b"/>
              <a:pathLst>
                <a:path w="1983104" h="2936875">
                  <a:moveTo>
                    <a:pt x="0" y="2936748"/>
                  </a:moveTo>
                  <a:lnTo>
                    <a:pt x="1982724" y="2936748"/>
                  </a:lnTo>
                  <a:lnTo>
                    <a:pt x="1982724" y="0"/>
                  </a:lnTo>
                  <a:lnTo>
                    <a:pt x="0" y="0"/>
                  </a:lnTo>
                  <a:lnTo>
                    <a:pt x="0" y="29367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78468" y="1402079"/>
              <a:ext cx="128270" cy="544195"/>
            </a:xfrm>
            <a:custGeom>
              <a:avLst/>
              <a:gdLst/>
              <a:ahLst/>
              <a:cxnLst/>
              <a:rect l="l" t="t" r="r" b="b"/>
              <a:pathLst>
                <a:path w="128270" h="544194">
                  <a:moveTo>
                    <a:pt x="0" y="544068"/>
                  </a:moveTo>
                  <a:lnTo>
                    <a:pt x="128016" y="544068"/>
                  </a:lnTo>
                  <a:lnTo>
                    <a:pt x="128016" y="0"/>
                  </a:lnTo>
                  <a:lnTo>
                    <a:pt x="0" y="0"/>
                  </a:lnTo>
                  <a:lnTo>
                    <a:pt x="0" y="54406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42347" y="731519"/>
              <a:ext cx="2206752" cy="30693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77399" y="766571"/>
              <a:ext cx="2086355" cy="29489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672828" y="761999"/>
              <a:ext cx="2095500" cy="2958465"/>
            </a:xfrm>
            <a:custGeom>
              <a:avLst/>
              <a:gdLst/>
              <a:ahLst/>
              <a:cxnLst/>
              <a:rect l="l" t="t" r="r" b="b"/>
              <a:pathLst>
                <a:path w="2095500" h="2958465">
                  <a:moveTo>
                    <a:pt x="0" y="2958084"/>
                  </a:moveTo>
                  <a:lnTo>
                    <a:pt x="2095500" y="2958084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9580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46563" y="911351"/>
              <a:ext cx="741045" cy="387350"/>
            </a:xfrm>
            <a:custGeom>
              <a:avLst/>
              <a:gdLst/>
              <a:ahLst/>
              <a:cxnLst/>
              <a:rect l="l" t="t" r="r" b="b"/>
              <a:pathLst>
                <a:path w="741045" h="387350">
                  <a:moveTo>
                    <a:pt x="0" y="129539"/>
                  </a:moveTo>
                  <a:lnTo>
                    <a:pt x="545592" y="129539"/>
                  </a:lnTo>
                  <a:lnTo>
                    <a:pt x="545592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  <a:path w="741045" h="387350">
                  <a:moveTo>
                    <a:pt x="71627" y="387096"/>
                  </a:moveTo>
                  <a:lnTo>
                    <a:pt x="740663" y="387096"/>
                  </a:lnTo>
                  <a:lnTo>
                    <a:pt x="740663" y="257556"/>
                  </a:lnTo>
                  <a:lnTo>
                    <a:pt x="71627" y="257556"/>
                  </a:lnTo>
                  <a:lnTo>
                    <a:pt x="71627" y="38709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2974" y="976883"/>
              <a:ext cx="8775065" cy="749935"/>
            </a:xfrm>
            <a:custGeom>
              <a:avLst/>
              <a:gdLst/>
              <a:ahLst/>
              <a:cxnLst/>
              <a:rect l="l" t="t" r="r" b="b"/>
              <a:pathLst>
                <a:path w="8775065" h="749935">
                  <a:moveTo>
                    <a:pt x="8774963" y="249682"/>
                  </a:moveTo>
                  <a:lnTo>
                    <a:pt x="8709177" y="249682"/>
                  </a:lnTo>
                  <a:lnTo>
                    <a:pt x="8709177" y="0"/>
                  </a:lnTo>
                  <a:lnTo>
                    <a:pt x="8696477" y="0"/>
                  </a:lnTo>
                  <a:lnTo>
                    <a:pt x="8696477" y="249682"/>
                  </a:lnTo>
                  <a:lnTo>
                    <a:pt x="4383938" y="249682"/>
                  </a:lnTo>
                  <a:lnTo>
                    <a:pt x="4381144" y="252476"/>
                  </a:lnTo>
                  <a:lnTo>
                    <a:pt x="4381144" y="341376"/>
                  </a:lnTo>
                  <a:lnTo>
                    <a:pt x="36029" y="341376"/>
                  </a:lnTo>
                  <a:lnTo>
                    <a:pt x="95021" y="306959"/>
                  </a:lnTo>
                  <a:lnTo>
                    <a:pt x="96050" y="303149"/>
                  </a:lnTo>
                  <a:lnTo>
                    <a:pt x="92519" y="297053"/>
                  </a:lnTo>
                  <a:lnTo>
                    <a:pt x="88633" y="296037"/>
                  </a:lnTo>
                  <a:lnTo>
                    <a:pt x="0" y="347726"/>
                  </a:lnTo>
                  <a:lnTo>
                    <a:pt x="88633" y="399415"/>
                  </a:lnTo>
                  <a:lnTo>
                    <a:pt x="92519" y="398399"/>
                  </a:lnTo>
                  <a:lnTo>
                    <a:pt x="96050" y="392303"/>
                  </a:lnTo>
                  <a:lnTo>
                    <a:pt x="95021" y="388493"/>
                  </a:lnTo>
                  <a:lnTo>
                    <a:pt x="36029" y="354076"/>
                  </a:lnTo>
                  <a:lnTo>
                    <a:pt x="4390923" y="354076"/>
                  </a:lnTo>
                  <a:lnTo>
                    <a:pt x="4393844" y="351155"/>
                  </a:lnTo>
                  <a:lnTo>
                    <a:pt x="4393844" y="347726"/>
                  </a:lnTo>
                  <a:lnTo>
                    <a:pt x="4393844" y="341376"/>
                  </a:lnTo>
                  <a:lnTo>
                    <a:pt x="4393844" y="262382"/>
                  </a:lnTo>
                  <a:lnTo>
                    <a:pt x="8696477" y="262382"/>
                  </a:lnTo>
                  <a:lnTo>
                    <a:pt x="8696477" y="691388"/>
                  </a:lnTo>
                  <a:lnTo>
                    <a:pt x="8099501" y="691388"/>
                  </a:lnTo>
                  <a:lnTo>
                    <a:pt x="8158505" y="656971"/>
                  </a:lnTo>
                  <a:lnTo>
                    <a:pt x="8159521" y="653034"/>
                  </a:lnTo>
                  <a:lnTo>
                    <a:pt x="8157743" y="650113"/>
                  </a:lnTo>
                  <a:lnTo>
                    <a:pt x="8155965" y="647065"/>
                  </a:lnTo>
                  <a:lnTo>
                    <a:pt x="8152155" y="646049"/>
                  </a:lnTo>
                  <a:lnTo>
                    <a:pt x="8063509" y="697738"/>
                  </a:lnTo>
                  <a:lnTo>
                    <a:pt x="8152155" y="749427"/>
                  </a:lnTo>
                  <a:lnTo>
                    <a:pt x="8155965" y="748411"/>
                  </a:lnTo>
                  <a:lnTo>
                    <a:pt x="8159521" y="742315"/>
                  </a:lnTo>
                  <a:lnTo>
                    <a:pt x="8158505" y="738378"/>
                  </a:lnTo>
                  <a:lnTo>
                    <a:pt x="8155457" y="736727"/>
                  </a:lnTo>
                  <a:lnTo>
                    <a:pt x="8099501" y="704088"/>
                  </a:lnTo>
                  <a:lnTo>
                    <a:pt x="8706383" y="704088"/>
                  </a:lnTo>
                  <a:lnTo>
                    <a:pt x="8709177" y="701167"/>
                  </a:lnTo>
                  <a:lnTo>
                    <a:pt x="8709177" y="697738"/>
                  </a:lnTo>
                  <a:lnTo>
                    <a:pt x="8709177" y="691388"/>
                  </a:lnTo>
                  <a:lnTo>
                    <a:pt x="8709177" y="262382"/>
                  </a:lnTo>
                  <a:lnTo>
                    <a:pt x="8774963" y="262382"/>
                  </a:lnTo>
                  <a:lnTo>
                    <a:pt x="8774963" y="256032"/>
                  </a:lnTo>
                  <a:lnTo>
                    <a:pt x="8774963" y="2496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3192" y="3991356"/>
            <a:ext cx="3027045" cy="19704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sz="1800" spc="-5" dirty="0">
                <a:latin typeface="Calibri"/>
                <a:cs typeface="Calibri"/>
              </a:rPr>
              <a:t>Черно-белые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односторонние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бланки: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лист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лист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КИМ;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контрольный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лист.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8272" y="3936620"/>
            <a:ext cx="51142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Организатору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аудитории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Для экспресс-проверки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качества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печати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ИК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убедитесь,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что: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08272" y="4424299"/>
            <a:ext cx="633412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Печать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выполнена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равномерно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без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белых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темных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полос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листу;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35" dirty="0">
                <a:latin typeface="Calibri"/>
                <a:cs typeface="Calibri"/>
              </a:rPr>
              <a:t>Текст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чёткий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легко</a:t>
            </a:r>
            <a:r>
              <a:rPr sz="1600" spc="-5" dirty="0">
                <a:latin typeface="Calibri"/>
                <a:cs typeface="Calibri"/>
              </a:rPr>
              <a:t> читаемый.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08273" y="4911979"/>
            <a:ext cx="25266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Участнику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ОГЭ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Убедитесь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целостности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ИК: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08272" y="5399939"/>
            <a:ext cx="787336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8036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Внимательно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рассмотрите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цифровые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значения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штрихкода</a:t>
            </a:r>
            <a:r>
              <a:rPr sz="1600" spc="-5" dirty="0">
                <a:latin typeface="Calibri"/>
                <a:cs typeface="Calibri"/>
              </a:rPr>
              <a:t> на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бланке</a:t>
            </a:r>
            <a:r>
              <a:rPr sz="1600" spc="-10" dirty="0">
                <a:latin typeface="Calibri"/>
                <a:cs typeface="Calibri"/>
              </a:rPr>
              <a:t> ответов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№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1и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уникальный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номер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КИМ;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убедитесь,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что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spc="-15" dirty="0">
                <a:latin typeface="Calibri"/>
                <a:cs typeface="Calibri"/>
              </a:rPr>
              <a:t>контрольном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листе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отражены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цифровые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значения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штрихкода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бланка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№1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номер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КИМ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вашего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ИК;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10776" y="200024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Контрольный лист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691" y="98806"/>
            <a:ext cx="55511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 err="1">
                <a:solidFill>
                  <a:srgbClr val="0070C0"/>
                </a:solidFill>
                <a:latin typeface="Impact"/>
                <a:cs typeface="Impact"/>
              </a:rPr>
              <a:t>Проведени</a:t>
            </a:r>
            <a:r>
              <a:rPr lang="ru-RU" sz="2800" b="0" spc="-10" dirty="0">
                <a:solidFill>
                  <a:srgbClr val="0070C0"/>
                </a:solidFill>
                <a:latin typeface="Impact"/>
                <a:cs typeface="Impact"/>
              </a:rPr>
              <a:t>е</a:t>
            </a:r>
            <a:r>
              <a:rPr sz="2800" b="0" spc="25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0070C0"/>
                </a:solidFill>
                <a:latin typeface="Impact"/>
                <a:cs typeface="Impact"/>
              </a:rPr>
              <a:t>экзамена</a:t>
            </a:r>
            <a:r>
              <a:rPr sz="2800" b="0" spc="5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0070C0"/>
                </a:solidFill>
                <a:latin typeface="Impact"/>
                <a:cs typeface="Impact"/>
              </a:rPr>
              <a:t>в</a:t>
            </a:r>
            <a:r>
              <a:rPr sz="2800" b="0" spc="-30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0070C0"/>
                </a:solidFill>
                <a:latin typeface="Impact"/>
                <a:cs typeface="Impact"/>
              </a:rPr>
              <a:t>аудитории:</a:t>
            </a:r>
            <a:endParaRPr sz="2800" dirty="0">
              <a:solidFill>
                <a:srgbClr val="0070C0"/>
              </a:solidFill>
              <a:latin typeface="Impact"/>
              <a:cs typeface="Impac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2618" y="662179"/>
            <a:ext cx="11210799" cy="4138423"/>
            <a:chOff x="372617" y="662177"/>
            <a:chExt cx="11210799" cy="4138423"/>
          </a:xfrm>
        </p:grpSpPr>
        <p:sp>
          <p:nvSpPr>
            <p:cNvPr id="4" name="object 4"/>
            <p:cNvSpPr/>
            <p:nvPr/>
          </p:nvSpPr>
          <p:spPr>
            <a:xfrm>
              <a:off x="372617" y="662177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40">
                  <a:moveTo>
                    <a:pt x="597407" y="0"/>
                  </a:moveTo>
                  <a:lnTo>
                    <a:pt x="298704" y="298704"/>
                  </a:lnTo>
                  <a:lnTo>
                    <a:pt x="0" y="0"/>
                  </a:lnTo>
                  <a:lnTo>
                    <a:pt x="0" y="554736"/>
                  </a:lnTo>
                  <a:lnTo>
                    <a:pt x="298704" y="853439"/>
                  </a:lnTo>
                  <a:lnTo>
                    <a:pt x="597407" y="554736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2617" y="662177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40">
                  <a:moveTo>
                    <a:pt x="597407" y="0"/>
                  </a:moveTo>
                  <a:lnTo>
                    <a:pt x="597407" y="554736"/>
                  </a:lnTo>
                  <a:lnTo>
                    <a:pt x="298704" y="853439"/>
                  </a:lnTo>
                  <a:lnTo>
                    <a:pt x="0" y="554736"/>
                  </a:lnTo>
                  <a:lnTo>
                    <a:pt x="0" y="0"/>
                  </a:lnTo>
                  <a:lnTo>
                    <a:pt x="298704" y="298704"/>
                  </a:lnTo>
                  <a:lnTo>
                    <a:pt x="597407" y="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0026" y="662177"/>
              <a:ext cx="10613390" cy="554990"/>
            </a:xfrm>
            <a:custGeom>
              <a:avLst/>
              <a:gdLst/>
              <a:ahLst/>
              <a:cxnLst/>
              <a:rect l="l" t="t" r="r" b="b"/>
              <a:pathLst>
                <a:path w="10613390" h="554990">
                  <a:moveTo>
                    <a:pt x="1052068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520680" y="554736"/>
                  </a:lnTo>
                  <a:lnTo>
                    <a:pt x="10556664" y="547469"/>
                  </a:lnTo>
                  <a:lnTo>
                    <a:pt x="10586053" y="527653"/>
                  </a:lnTo>
                  <a:lnTo>
                    <a:pt x="10605869" y="498264"/>
                  </a:lnTo>
                  <a:lnTo>
                    <a:pt x="10613136" y="462280"/>
                  </a:lnTo>
                  <a:lnTo>
                    <a:pt x="10613136" y="92456"/>
                  </a:lnTo>
                  <a:lnTo>
                    <a:pt x="10605869" y="56471"/>
                  </a:lnTo>
                  <a:lnTo>
                    <a:pt x="10586053" y="27082"/>
                  </a:lnTo>
                  <a:lnTo>
                    <a:pt x="10556664" y="7266"/>
                  </a:lnTo>
                  <a:lnTo>
                    <a:pt x="105206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0026" y="662177"/>
              <a:ext cx="10613390" cy="554990"/>
            </a:xfrm>
            <a:custGeom>
              <a:avLst/>
              <a:gdLst/>
              <a:ahLst/>
              <a:cxnLst/>
              <a:rect l="l" t="t" r="r" b="b"/>
              <a:pathLst>
                <a:path w="10613390" h="554990">
                  <a:moveTo>
                    <a:pt x="10613136" y="92456"/>
                  </a:moveTo>
                  <a:lnTo>
                    <a:pt x="10613136" y="462280"/>
                  </a:lnTo>
                  <a:lnTo>
                    <a:pt x="10605869" y="498264"/>
                  </a:lnTo>
                  <a:lnTo>
                    <a:pt x="10586053" y="527653"/>
                  </a:lnTo>
                  <a:lnTo>
                    <a:pt x="10556664" y="547469"/>
                  </a:lnTo>
                  <a:lnTo>
                    <a:pt x="10520680" y="554736"/>
                  </a:lnTo>
                  <a:lnTo>
                    <a:pt x="0" y="554736"/>
                  </a:lnTo>
                  <a:lnTo>
                    <a:pt x="0" y="0"/>
                  </a:lnTo>
                  <a:lnTo>
                    <a:pt x="10520680" y="0"/>
                  </a:lnTo>
                  <a:lnTo>
                    <a:pt x="10556664" y="7266"/>
                  </a:lnTo>
                  <a:lnTo>
                    <a:pt x="10586053" y="27082"/>
                  </a:lnTo>
                  <a:lnTo>
                    <a:pt x="10605869" y="56471"/>
                  </a:lnTo>
                  <a:lnTo>
                    <a:pt x="10613136" y="92456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617" y="1398269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298704" y="298703"/>
                  </a:lnTo>
                  <a:lnTo>
                    <a:pt x="0" y="0"/>
                  </a:lnTo>
                  <a:lnTo>
                    <a:pt x="0" y="556259"/>
                  </a:lnTo>
                  <a:lnTo>
                    <a:pt x="298704" y="854963"/>
                  </a:lnTo>
                  <a:lnTo>
                    <a:pt x="597407" y="556259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617" y="1398269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597407" y="556259"/>
                  </a:lnTo>
                  <a:lnTo>
                    <a:pt x="298704" y="854963"/>
                  </a:lnTo>
                  <a:lnTo>
                    <a:pt x="0" y="556259"/>
                  </a:lnTo>
                  <a:lnTo>
                    <a:pt x="0" y="0"/>
                  </a:lnTo>
                  <a:lnTo>
                    <a:pt x="298704" y="298703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0026" y="1398269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520426" y="0"/>
                  </a:moveTo>
                  <a:lnTo>
                    <a:pt x="0" y="0"/>
                  </a:lnTo>
                  <a:lnTo>
                    <a:pt x="0" y="556259"/>
                  </a:lnTo>
                  <a:lnTo>
                    <a:pt x="10520426" y="556259"/>
                  </a:lnTo>
                  <a:lnTo>
                    <a:pt x="10556503" y="548971"/>
                  </a:lnTo>
                  <a:lnTo>
                    <a:pt x="10585973" y="529097"/>
                  </a:lnTo>
                  <a:lnTo>
                    <a:pt x="10605847" y="499627"/>
                  </a:lnTo>
                  <a:lnTo>
                    <a:pt x="10613136" y="463550"/>
                  </a:lnTo>
                  <a:lnTo>
                    <a:pt x="10613136" y="92709"/>
                  </a:lnTo>
                  <a:lnTo>
                    <a:pt x="10605847" y="56632"/>
                  </a:lnTo>
                  <a:lnTo>
                    <a:pt x="10585973" y="27162"/>
                  </a:lnTo>
                  <a:lnTo>
                    <a:pt x="10556503" y="7288"/>
                  </a:lnTo>
                  <a:lnTo>
                    <a:pt x="105204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0026" y="1398269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613136" y="92709"/>
                  </a:moveTo>
                  <a:lnTo>
                    <a:pt x="10613136" y="463550"/>
                  </a:lnTo>
                  <a:lnTo>
                    <a:pt x="10605847" y="499627"/>
                  </a:lnTo>
                  <a:lnTo>
                    <a:pt x="10585973" y="529097"/>
                  </a:lnTo>
                  <a:lnTo>
                    <a:pt x="10556503" y="548971"/>
                  </a:lnTo>
                  <a:lnTo>
                    <a:pt x="10520426" y="556259"/>
                  </a:lnTo>
                  <a:lnTo>
                    <a:pt x="0" y="556259"/>
                  </a:lnTo>
                  <a:lnTo>
                    <a:pt x="0" y="0"/>
                  </a:lnTo>
                  <a:lnTo>
                    <a:pt x="10520426" y="0"/>
                  </a:lnTo>
                  <a:lnTo>
                    <a:pt x="10556503" y="7288"/>
                  </a:lnTo>
                  <a:lnTo>
                    <a:pt x="10585973" y="27162"/>
                  </a:lnTo>
                  <a:lnTo>
                    <a:pt x="10605847" y="56632"/>
                  </a:lnTo>
                  <a:lnTo>
                    <a:pt x="10613136" y="9270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617" y="2134362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298704" y="298703"/>
                  </a:lnTo>
                  <a:lnTo>
                    <a:pt x="0" y="0"/>
                  </a:lnTo>
                  <a:lnTo>
                    <a:pt x="0" y="556260"/>
                  </a:lnTo>
                  <a:lnTo>
                    <a:pt x="298704" y="854963"/>
                  </a:lnTo>
                  <a:lnTo>
                    <a:pt x="597407" y="556260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617" y="2134362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597407" y="556260"/>
                  </a:lnTo>
                  <a:lnTo>
                    <a:pt x="298704" y="854963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298704" y="298703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0026" y="2134362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520426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10520426" y="556260"/>
                  </a:lnTo>
                  <a:lnTo>
                    <a:pt x="10556503" y="548971"/>
                  </a:lnTo>
                  <a:lnTo>
                    <a:pt x="10585973" y="529097"/>
                  </a:lnTo>
                  <a:lnTo>
                    <a:pt x="10605847" y="499627"/>
                  </a:lnTo>
                  <a:lnTo>
                    <a:pt x="10613136" y="463550"/>
                  </a:lnTo>
                  <a:lnTo>
                    <a:pt x="10613136" y="92710"/>
                  </a:lnTo>
                  <a:lnTo>
                    <a:pt x="10605847" y="56632"/>
                  </a:lnTo>
                  <a:lnTo>
                    <a:pt x="10585973" y="27162"/>
                  </a:lnTo>
                  <a:lnTo>
                    <a:pt x="10556503" y="7288"/>
                  </a:lnTo>
                  <a:lnTo>
                    <a:pt x="105204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0026" y="2134362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613136" y="92710"/>
                  </a:moveTo>
                  <a:lnTo>
                    <a:pt x="10613136" y="463550"/>
                  </a:lnTo>
                  <a:lnTo>
                    <a:pt x="10605847" y="499627"/>
                  </a:lnTo>
                  <a:lnTo>
                    <a:pt x="10585973" y="529097"/>
                  </a:lnTo>
                  <a:lnTo>
                    <a:pt x="10556503" y="548971"/>
                  </a:lnTo>
                  <a:lnTo>
                    <a:pt x="10520426" y="556260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10520426" y="0"/>
                  </a:lnTo>
                  <a:lnTo>
                    <a:pt x="10556503" y="7288"/>
                  </a:lnTo>
                  <a:lnTo>
                    <a:pt x="10585973" y="27162"/>
                  </a:lnTo>
                  <a:lnTo>
                    <a:pt x="10605847" y="56632"/>
                  </a:lnTo>
                  <a:lnTo>
                    <a:pt x="10613136" y="9271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2617" y="2871978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39">
                  <a:moveTo>
                    <a:pt x="597407" y="0"/>
                  </a:moveTo>
                  <a:lnTo>
                    <a:pt x="298704" y="298704"/>
                  </a:lnTo>
                  <a:lnTo>
                    <a:pt x="0" y="0"/>
                  </a:lnTo>
                  <a:lnTo>
                    <a:pt x="0" y="554736"/>
                  </a:lnTo>
                  <a:lnTo>
                    <a:pt x="298704" y="853440"/>
                  </a:lnTo>
                  <a:lnTo>
                    <a:pt x="597407" y="554736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617" y="2871978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39">
                  <a:moveTo>
                    <a:pt x="597407" y="0"/>
                  </a:moveTo>
                  <a:lnTo>
                    <a:pt x="597407" y="554736"/>
                  </a:lnTo>
                  <a:lnTo>
                    <a:pt x="298704" y="853440"/>
                  </a:lnTo>
                  <a:lnTo>
                    <a:pt x="0" y="554736"/>
                  </a:lnTo>
                  <a:lnTo>
                    <a:pt x="0" y="0"/>
                  </a:lnTo>
                  <a:lnTo>
                    <a:pt x="298704" y="298704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0026" y="2871978"/>
              <a:ext cx="10613390" cy="709422"/>
            </a:xfrm>
            <a:custGeom>
              <a:avLst/>
              <a:gdLst/>
              <a:ahLst/>
              <a:cxnLst/>
              <a:rect l="l" t="t" r="r" b="b"/>
              <a:pathLst>
                <a:path w="10613390" h="553720">
                  <a:moveTo>
                    <a:pt x="1052093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0520934" y="553212"/>
                  </a:lnTo>
                  <a:lnTo>
                    <a:pt x="10556825" y="545967"/>
                  </a:lnTo>
                  <a:lnTo>
                    <a:pt x="10586132" y="526208"/>
                  </a:lnTo>
                  <a:lnTo>
                    <a:pt x="10605891" y="496901"/>
                  </a:lnTo>
                  <a:lnTo>
                    <a:pt x="10613136" y="461010"/>
                  </a:lnTo>
                  <a:lnTo>
                    <a:pt x="10613136" y="92201"/>
                  </a:lnTo>
                  <a:lnTo>
                    <a:pt x="10605891" y="56310"/>
                  </a:lnTo>
                  <a:lnTo>
                    <a:pt x="10586132" y="27003"/>
                  </a:lnTo>
                  <a:lnTo>
                    <a:pt x="10556825" y="7244"/>
                  </a:lnTo>
                  <a:lnTo>
                    <a:pt x="1052093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0026" y="2871978"/>
              <a:ext cx="10613390" cy="709422"/>
            </a:xfrm>
            <a:custGeom>
              <a:avLst/>
              <a:gdLst/>
              <a:ahLst/>
              <a:cxnLst/>
              <a:rect l="l" t="t" r="r" b="b"/>
              <a:pathLst>
                <a:path w="10613390" h="553720">
                  <a:moveTo>
                    <a:pt x="10613136" y="92201"/>
                  </a:moveTo>
                  <a:lnTo>
                    <a:pt x="10613136" y="461010"/>
                  </a:lnTo>
                  <a:lnTo>
                    <a:pt x="10605891" y="496901"/>
                  </a:lnTo>
                  <a:lnTo>
                    <a:pt x="10586132" y="526208"/>
                  </a:lnTo>
                  <a:lnTo>
                    <a:pt x="10556825" y="545967"/>
                  </a:lnTo>
                  <a:lnTo>
                    <a:pt x="10520934" y="553212"/>
                  </a:lnTo>
                  <a:lnTo>
                    <a:pt x="0" y="553212"/>
                  </a:lnTo>
                  <a:lnTo>
                    <a:pt x="0" y="0"/>
                  </a:lnTo>
                  <a:lnTo>
                    <a:pt x="10520934" y="0"/>
                  </a:lnTo>
                  <a:lnTo>
                    <a:pt x="10556825" y="7244"/>
                  </a:lnTo>
                  <a:lnTo>
                    <a:pt x="10586132" y="27003"/>
                  </a:lnTo>
                  <a:lnTo>
                    <a:pt x="10605891" y="56310"/>
                  </a:lnTo>
                  <a:lnTo>
                    <a:pt x="10613136" y="9220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617" y="3676650"/>
              <a:ext cx="597535" cy="1123950"/>
            </a:xfrm>
            <a:custGeom>
              <a:avLst/>
              <a:gdLst/>
              <a:ahLst/>
              <a:cxnLst/>
              <a:rect l="l" t="t" r="r" b="b"/>
              <a:pathLst>
                <a:path w="597535" h="855345">
                  <a:moveTo>
                    <a:pt x="597407" y="0"/>
                  </a:moveTo>
                  <a:lnTo>
                    <a:pt x="298704" y="298704"/>
                  </a:lnTo>
                  <a:lnTo>
                    <a:pt x="0" y="0"/>
                  </a:lnTo>
                  <a:lnTo>
                    <a:pt x="0" y="556260"/>
                  </a:lnTo>
                  <a:lnTo>
                    <a:pt x="298704" y="854963"/>
                  </a:lnTo>
                  <a:lnTo>
                    <a:pt x="597407" y="556260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617" y="3676650"/>
              <a:ext cx="597535" cy="1123950"/>
            </a:xfrm>
            <a:custGeom>
              <a:avLst/>
              <a:gdLst/>
              <a:ahLst/>
              <a:cxnLst/>
              <a:rect l="l" t="t" r="r" b="b"/>
              <a:pathLst>
                <a:path w="597535" h="855345">
                  <a:moveTo>
                    <a:pt x="597407" y="0"/>
                  </a:moveTo>
                  <a:lnTo>
                    <a:pt x="597407" y="556260"/>
                  </a:lnTo>
                  <a:lnTo>
                    <a:pt x="298704" y="854963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298704" y="298704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0026" y="3608069"/>
              <a:ext cx="10613390" cy="693420"/>
            </a:xfrm>
            <a:custGeom>
              <a:avLst/>
              <a:gdLst/>
              <a:ahLst/>
              <a:cxnLst/>
              <a:rect l="l" t="t" r="r" b="b"/>
              <a:pathLst>
                <a:path w="10613390" h="693420">
                  <a:moveTo>
                    <a:pt x="10497566" y="0"/>
                  </a:moveTo>
                  <a:lnTo>
                    <a:pt x="0" y="0"/>
                  </a:lnTo>
                  <a:lnTo>
                    <a:pt x="0" y="693419"/>
                  </a:lnTo>
                  <a:lnTo>
                    <a:pt x="10497566" y="693419"/>
                  </a:lnTo>
                  <a:lnTo>
                    <a:pt x="10542573" y="684345"/>
                  </a:lnTo>
                  <a:lnTo>
                    <a:pt x="10579306" y="659590"/>
                  </a:lnTo>
                  <a:lnTo>
                    <a:pt x="10604061" y="622857"/>
                  </a:lnTo>
                  <a:lnTo>
                    <a:pt x="10613136" y="577849"/>
                  </a:lnTo>
                  <a:lnTo>
                    <a:pt x="10613136" y="115569"/>
                  </a:lnTo>
                  <a:lnTo>
                    <a:pt x="10604061" y="70562"/>
                  </a:lnTo>
                  <a:lnTo>
                    <a:pt x="10579306" y="33829"/>
                  </a:lnTo>
                  <a:lnTo>
                    <a:pt x="10542573" y="9074"/>
                  </a:lnTo>
                  <a:lnTo>
                    <a:pt x="104975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0026" y="3733799"/>
              <a:ext cx="10613390" cy="762001"/>
            </a:xfrm>
            <a:custGeom>
              <a:avLst/>
              <a:gdLst/>
              <a:ahLst/>
              <a:cxnLst/>
              <a:rect l="l" t="t" r="r" b="b"/>
              <a:pathLst>
                <a:path w="10613390" h="693420">
                  <a:moveTo>
                    <a:pt x="10613136" y="115569"/>
                  </a:moveTo>
                  <a:lnTo>
                    <a:pt x="10613136" y="577849"/>
                  </a:lnTo>
                  <a:lnTo>
                    <a:pt x="10604061" y="622857"/>
                  </a:lnTo>
                  <a:lnTo>
                    <a:pt x="10579306" y="659590"/>
                  </a:lnTo>
                  <a:lnTo>
                    <a:pt x="10542573" y="684345"/>
                  </a:lnTo>
                  <a:lnTo>
                    <a:pt x="10497566" y="693419"/>
                  </a:lnTo>
                  <a:lnTo>
                    <a:pt x="0" y="693419"/>
                  </a:lnTo>
                  <a:lnTo>
                    <a:pt x="0" y="0"/>
                  </a:lnTo>
                  <a:lnTo>
                    <a:pt x="10497566" y="0"/>
                  </a:lnTo>
                  <a:lnTo>
                    <a:pt x="10542573" y="9074"/>
                  </a:lnTo>
                  <a:lnTo>
                    <a:pt x="10579306" y="33829"/>
                  </a:lnTo>
                  <a:lnTo>
                    <a:pt x="10604061" y="70562"/>
                  </a:lnTo>
                  <a:lnTo>
                    <a:pt x="10613136" y="11556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99211" y="747218"/>
            <a:ext cx="9813925" cy="36819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09.50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проводится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первая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инструктажа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305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ранее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10.00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начинается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выдача</a:t>
            </a:r>
            <a:r>
              <a:rPr sz="2000" dirty="0">
                <a:latin typeface="Times New Roman"/>
                <a:cs typeface="Times New Roman"/>
              </a:rPr>
              <a:t> ЭМ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Проводится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вторая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часть</a:t>
            </a:r>
            <a:r>
              <a:rPr lang="ru-RU" sz="2000" spc="-10" dirty="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инструктажа</a:t>
            </a:r>
            <a:r>
              <a:rPr lang="ru-RU" sz="2000" spc="-5" dirty="0">
                <a:latin typeface="Times New Roman"/>
                <a:cs typeface="Times New Roman"/>
              </a:rPr>
              <a:t>.</a:t>
            </a:r>
            <a:r>
              <a:rPr lang="ru-RU" sz="2000" spc="-10" dirty="0">
                <a:latin typeface="Times New Roman"/>
                <a:cs typeface="Times New Roman"/>
              </a:rPr>
              <a:t> Объявление</a:t>
            </a:r>
            <a:r>
              <a:rPr lang="ru-RU" sz="2000" spc="-50" dirty="0">
                <a:latin typeface="Times New Roman"/>
                <a:cs typeface="Times New Roman"/>
              </a:rPr>
              <a:t> </a:t>
            </a:r>
            <a:r>
              <a:rPr lang="ru-RU" sz="2000" spc="-15" dirty="0">
                <a:latin typeface="Times New Roman"/>
                <a:cs typeface="Times New Roman"/>
              </a:rPr>
              <a:t>начала</a:t>
            </a:r>
            <a:r>
              <a:rPr lang="ru-RU" sz="2000" spc="-1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экзамена.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 30 минут и за 5 минут до окончания экзамена организаторы в аудитории сообщают участникам ГИА о скором завершении экзамена.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</a:p>
          <a:p>
            <a:pPr marL="240665" marR="5080" indent="-228600">
              <a:lnSpc>
                <a:spcPts val="208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>
                <a:latin typeface="Times New Roman"/>
                <a:cs typeface="Times New Roman"/>
              </a:rPr>
              <a:t>Завершение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выполнения </a:t>
            </a:r>
            <a:r>
              <a:rPr sz="2000" spc="-5" dirty="0">
                <a:latin typeface="Times New Roman"/>
                <a:cs typeface="Times New Roman"/>
              </a:rPr>
              <a:t>экзаменационной работы участниками экзамена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>
                <a:latin typeface="Times New Roman"/>
                <a:cs typeface="Times New Roman"/>
              </a:rPr>
              <a:t>организация </a:t>
            </a:r>
            <a:r>
              <a:rPr sz="2000" spc="-484">
                <a:latin typeface="Times New Roman"/>
                <a:cs typeface="Times New Roman"/>
              </a:rPr>
              <a:t> </a:t>
            </a:r>
            <a:r>
              <a:rPr sz="2000" spc="5">
                <a:latin typeface="Times New Roman"/>
                <a:cs typeface="Times New Roman"/>
              </a:rPr>
              <a:t>сбора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ЭМ.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Заполнение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протокола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05-02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«Протокол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проведения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5" dirty="0">
                <a:latin typeface="Times New Roman"/>
                <a:cs typeface="Times New Roman"/>
              </a:rPr>
              <a:t>аудитории»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491" y="4649723"/>
            <a:ext cx="3055620" cy="207111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0831" y="4629913"/>
            <a:ext cx="3220212" cy="20909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0184" y="4629910"/>
            <a:ext cx="3151632" cy="21015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204" y="819899"/>
            <a:ext cx="6576823" cy="12595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7298" y="924001"/>
            <a:ext cx="518287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Принято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решение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об </a:t>
            </a:r>
            <a:r>
              <a:rPr sz="2800" b="1" spc="-25" dirty="0">
                <a:latin typeface="Times New Roman"/>
                <a:cs typeface="Times New Roman"/>
              </a:rPr>
              <a:t>удалении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с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экзамена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участника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ГИА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38728" y="1988820"/>
            <a:ext cx="481965" cy="554990"/>
            <a:chOff x="3538728" y="1988820"/>
            <a:chExt cx="481965" cy="554990"/>
          </a:xfrm>
        </p:grpSpPr>
        <p:sp>
          <p:nvSpPr>
            <p:cNvPr id="5" name="object 5"/>
            <p:cNvSpPr/>
            <p:nvPr/>
          </p:nvSpPr>
          <p:spPr>
            <a:xfrm>
              <a:off x="3551682" y="2001774"/>
              <a:ext cx="455930" cy="528955"/>
            </a:xfrm>
            <a:custGeom>
              <a:avLst/>
              <a:gdLst/>
              <a:ahLst/>
              <a:cxnLst/>
              <a:rect l="l" t="t" r="r" b="b"/>
              <a:pathLst>
                <a:path w="455929" h="528955">
                  <a:moveTo>
                    <a:pt x="341756" y="0"/>
                  </a:moveTo>
                  <a:lnTo>
                    <a:pt x="113918" y="0"/>
                  </a:lnTo>
                  <a:lnTo>
                    <a:pt x="113918" y="300989"/>
                  </a:lnTo>
                  <a:lnTo>
                    <a:pt x="0" y="300989"/>
                  </a:lnTo>
                  <a:lnTo>
                    <a:pt x="227837" y="528827"/>
                  </a:lnTo>
                  <a:lnTo>
                    <a:pt x="455675" y="300989"/>
                  </a:lnTo>
                  <a:lnTo>
                    <a:pt x="341756" y="300989"/>
                  </a:lnTo>
                  <a:lnTo>
                    <a:pt x="341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51682" y="2001774"/>
              <a:ext cx="455930" cy="528955"/>
            </a:xfrm>
            <a:custGeom>
              <a:avLst/>
              <a:gdLst/>
              <a:ahLst/>
              <a:cxnLst/>
              <a:rect l="l" t="t" r="r" b="b"/>
              <a:pathLst>
                <a:path w="455929" h="528955">
                  <a:moveTo>
                    <a:pt x="341756" y="0"/>
                  </a:moveTo>
                  <a:lnTo>
                    <a:pt x="341756" y="300989"/>
                  </a:lnTo>
                  <a:lnTo>
                    <a:pt x="455675" y="300989"/>
                  </a:lnTo>
                  <a:lnTo>
                    <a:pt x="227837" y="528827"/>
                  </a:lnTo>
                  <a:lnTo>
                    <a:pt x="0" y="300989"/>
                  </a:lnTo>
                  <a:lnTo>
                    <a:pt x="113918" y="300989"/>
                  </a:lnTo>
                  <a:lnTo>
                    <a:pt x="113918" y="0"/>
                  </a:lnTo>
                  <a:lnTo>
                    <a:pt x="341756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" y="2606039"/>
            <a:ext cx="6654547" cy="32392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2444" y="2695448"/>
            <a:ext cx="5891531" cy="2613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1300" indent="-3435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Заполняется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форма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ППЭ-21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«Акт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об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удалении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участника»*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совместно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руководителем </a:t>
            </a:r>
            <a:r>
              <a:rPr sz="2400" b="1" dirty="0">
                <a:latin typeface="Times New Roman"/>
                <a:cs typeface="Times New Roman"/>
              </a:rPr>
              <a:t>ППЭ и </a:t>
            </a:r>
            <a:r>
              <a:rPr sz="2400" b="1" spc="-5" dirty="0">
                <a:latin typeface="Times New Roman"/>
                <a:cs typeface="Times New Roman"/>
              </a:rPr>
              <a:t>ответственным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организатором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аудитории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Подписывается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членом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ГЭК,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spc="-20" dirty="0">
                <a:latin typeface="Times New Roman"/>
                <a:cs typeface="Times New Roman"/>
              </a:rPr>
              <a:t>руководителем</a:t>
            </a:r>
            <a:r>
              <a:rPr sz="2400" b="1" dirty="0">
                <a:latin typeface="Times New Roman"/>
                <a:cs typeface="Times New Roman"/>
              </a:rPr>
              <a:t> ППЭ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участником</a:t>
            </a:r>
            <a:r>
              <a:rPr sz="2400" b="1" spc="-5" dirty="0">
                <a:latin typeface="Times New Roman"/>
                <a:cs typeface="Times New Roman"/>
              </a:rPr>
              <a:t> ГИА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272" y="6065621"/>
            <a:ext cx="11125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*</a:t>
            </a:r>
            <a:r>
              <a:rPr sz="1600" spc="-10">
                <a:latin typeface="Times New Roman"/>
                <a:cs typeface="Times New Roman"/>
              </a:rPr>
              <a:t>Заполняется</a:t>
            </a:r>
            <a:r>
              <a:rPr sz="1600" spc="45">
                <a:latin typeface="Times New Roman"/>
                <a:cs typeface="Times New Roman"/>
              </a:rPr>
              <a:t> </a:t>
            </a:r>
            <a:r>
              <a:rPr lang="ru-RU" sz="1600" spc="45" dirty="0">
                <a:latin typeface="Times New Roman"/>
                <a:cs typeface="Times New Roman"/>
              </a:rPr>
              <a:t>в </a:t>
            </a:r>
            <a:r>
              <a:rPr sz="1600" spc="-5">
                <a:latin typeface="Times New Roman"/>
                <a:cs typeface="Times New Roman"/>
              </a:rPr>
              <a:t>штабе</a:t>
            </a:r>
            <a:r>
              <a:rPr sz="1600" spc="35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ППЭ</a:t>
            </a:r>
            <a:r>
              <a:rPr sz="1600" spc="2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и</a:t>
            </a:r>
            <a:r>
              <a:rPr sz="1600" spc="25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передается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членом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ГЭК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председателю</a:t>
            </a:r>
            <a:r>
              <a:rPr sz="1600" spc="35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ГЭК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98575" y="237821"/>
            <a:ext cx="59410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Действия</a:t>
            </a:r>
            <a:r>
              <a:rPr sz="2400" b="0" spc="-15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Члена</a:t>
            </a:r>
            <a:r>
              <a:rPr sz="2400" b="0" spc="-15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ГЭК </a:t>
            </a:r>
            <a:r>
              <a:rPr sz="2400" b="0" dirty="0">
                <a:solidFill>
                  <a:srgbClr val="0070C0"/>
                </a:solidFill>
                <a:latin typeface="Impact"/>
                <a:cs typeface="Impact"/>
              </a:rPr>
              <a:t>в 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различных</a:t>
            </a:r>
            <a:r>
              <a:rPr sz="2400" b="0" spc="-15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0070C0"/>
                </a:solidFill>
                <a:latin typeface="Impact"/>
                <a:cs typeface="Impact"/>
              </a:rPr>
              <a:t>ситуациях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44028" y="82296"/>
            <a:ext cx="4191000" cy="5963920"/>
            <a:chOff x="7844028" y="82296"/>
            <a:chExt cx="4191000" cy="596392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3172" y="91440"/>
              <a:ext cx="4172712" cy="59451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48600" y="86868"/>
              <a:ext cx="4182110" cy="5954395"/>
            </a:xfrm>
            <a:custGeom>
              <a:avLst/>
              <a:gdLst/>
              <a:ahLst/>
              <a:cxnLst/>
              <a:rect l="l" t="t" r="r" b="b"/>
              <a:pathLst>
                <a:path w="4182109" h="5954395">
                  <a:moveTo>
                    <a:pt x="0" y="5954268"/>
                  </a:moveTo>
                  <a:lnTo>
                    <a:pt x="4181855" y="5954268"/>
                  </a:lnTo>
                  <a:lnTo>
                    <a:pt x="4181855" y="0"/>
                  </a:lnTo>
                  <a:lnTo>
                    <a:pt x="0" y="0"/>
                  </a:lnTo>
                  <a:lnTo>
                    <a:pt x="0" y="59542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" y="679691"/>
            <a:ext cx="8192261" cy="5661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5155" y="749046"/>
            <a:ext cx="74739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Участник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ГИА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30" dirty="0">
                <a:latin typeface="Times New Roman"/>
                <a:cs typeface="Times New Roman"/>
              </a:rPr>
              <a:t>может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завершить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экзамен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из-за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ухудшения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состояния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02024" y="1287782"/>
            <a:ext cx="481965" cy="376555"/>
            <a:chOff x="4002023" y="1287780"/>
            <a:chExt cx="481965" cy="376555"/>
          </a:xfrm>
        </p:grpSpPr>
        <p:sp>
          <p:nvSpPr>
            <p:cNvPr id="5" name="object 5"/>
            <p:cNvSpPr/>
            <p:nvPr/>
          </p:nvSpPr>
          <p:spPr>
            <a:xfrm>
              <a:off x="4014977" y="1300734"/>
              <a:ext cx="455930" cy="350520"/>
            </a:xfrm>
            <a:custGeom>
              <a:avLst/>
              <a:gdLst/>
              <a:ahLst/>
              <a:cxnLst/>
              <a:rect l="l" t="t" r="r" b="b"/>
              <a:pathLst>
                <a:path w="455929" h="350519">
                  <a:moveTo>
                    <a:pt x="341757" y="0"/>
                  </a:moveTo>
                  <a:lnTo>
                    <a:pt x="113919" y="0"/>
                  </a:lnTo>
                  <a:lnTo>
                    <a:pt x="113919" y="175260"/>
                  </a:lnTo>
                  <a:lnTo>
                    <a:pt x="0" y="175260"/>
                  </a:lnTo>
                  <a:lnTo>
                    <a:pt x="227837" y="350519"/>
                  </a:lnTo>
                  <a:lnTo>
                    <a:pt x="455675" y="175260"/>
                  </a:lnTo>
                  <a:lnTo>
                    <a:pt x="341757" y="175260"/>
                  </a:lnTo>
                  <a:lnTo>
                    <a:pt x="341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4977" y="1300734"/>
              <a:ext cx="455930" cy="350520"/>
            </a:xfrm>
            <a:custGeom>
              <a:avLst/>
              <a:gdLst/>
              <a:ahLst/>
              <a:cxnLst/>
              <a:rect l="l" t="t" r="r" b="b"/>
              <a:pathLst>
                <a:path w="455929" h="350519">
                  <a:moveTo>
                    <a:pt x="341757" y="0"/>
                  </a:moveTo>
                  <a:lnTo>
                    <a:pt x="341757" y="175260"/>
                  </a:lnTo>
                  <a:lnTo>
                    <a:pt x="455675" y="175260"/>
                  </a:lnTo>
                  <a:lnTo>
                    <a:pt x="227837" y="350519"/>
                  </a:lnTo>
                  <a:lnTo>
                    <a:pt x="0" y="175260"/>
                  </a:lnTo>
                  <a:lnTo>
                    <a:pt x="113919" y="175260"/>
                  </a:lnTo>
                  <a:lnTo>
                    <a:pt x="113919" y="0"/>
                  </a:lnTo>
                  <a:lnTo>
                    <a:pt x="34175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" y="1711439"/>
            <a:ext cx="8155685" cy="11132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2633" y="1780795"/>
            <a:ext cx="729615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Член</a:t>
            </a:r>
            <a:r>
              <a:rPr sz="1800" b="1" spc="-5" dirty="0">
                <a:latin typeface="Times New Roman"/>
                <a:cs typeface="Times New Roman"/>
              </a:rPr>
              <a:t> ГЭК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приглашению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организатора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вне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аудитории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приходит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медицинский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кабинет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контроля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подтверждения/неподтверждения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мед.</a:t>
            </a:r>
            <a:endParaRPr sz="18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работником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ухудшения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состояния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здоровья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участника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155" y="3186683"/>
            <a:ext cx="5176267" cy="111480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73509" y="3256916"/>
            <a:ext cx="47885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Мед. </a:t>
            </a:r>
            <a:r>
              <a:rPr sz="1800" spc="-5" dirty="0">
                <a:latin typeface="Times New Roman"/>
                <a:cs typeface="Times New Roman"/>
              </a:rPr>
              <a:t>работник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подтвердил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ухудшение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состояния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здоровья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участника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согласен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досрочно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завершить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1546" y="2831083"/>
            <a:ext cx="5027295" cy="3069590"/>
            <a:chOff x="161544" y="2831083"/>
            <a:chExt cx="5027295" cy="3069590"/>
          </a:xfrm>
        </p:grpSpPr>
        <p:sp>
          <p:nvSpPr>
            <p:cNvPr id="12" name="object 12"/>
            <p:cNvSpPr/>
            <p:nvPr/>
          </p:nvSpPr>
          <p:spPr>
            <a:xfrm>
              <a:off x="2483866" y="2843783"/>
              <a:ext cx="374015" cy="336550"/>
            </a:xfrm>
            <a:custGeom>
              <a:avLst/>
              <a:gdLst/>
              <a:ahLst/>
              <a:cxnLst/>
              <a:rect l="l" t="t" r="r" b="b"/>
              <a:pathLst>
                <a:path w="374014" h="336550">
                  <a:moveTo>
                    <a:pt x="189483" y="0"/>
                  </a:moveTo>
                  <a:lnTo>
                    <a:pt x="92201" y="134874"/>
                  </a:lnTo>
                  <a:lnTo>
                    <a:pt x="0" y="68452"/>
                  </a:lnTo>
                  <a:lnTo>
                    <a:pt x="87121" y="336295"/>
                  </a:lnTo>
                  <a:lnTo>
                    <a:pt x="368807" y="334517"/>
                  </a:lnTo>
                  <a:lnTo>
                    <a:pt x="276606" y="267969"/>
                  </a:lnTo>
                  <a:lnTo>
                    <a:pt x="373888" y="133095"/>
                  </a:lnTo>
                  <a:lnTo>
                    <a:pt x="189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83866" y="2843783"/>
              <a:ext cx="374015" cy="336550"/>
            </a:xfrm>
            <a:custGeom>
              <a:avLst/>
              <a:gdLst/>
              <a:ahLst/>
              <a:cxnLst/>
              <a:rect l="l" t="t" r="r" b="b"/>
              <a:pathLst>
                <a:path w="374014" h="336550">
                  <a:moveTo>
                    <a:pt x="373888" y="133095"/>
                  </a:moveTo>
                  <a:lnTo>
                    <a:pt x="276606" y="267969"/>
                  </a:lnTo>
                  <a:lnTo>
                    <a:pt x="368807" y="334517"/>
                  </a:lnTo>
                  <a:lnTo>
                    <a:pt x="87121" y="336295"/>
                  </a:lnTo>
                  <a:lnTo>
                    <a:pt x="0" y="68452"/>
                  </a:lnTo>
                  <a:lnTo>
                    <a:pt x="92201" y="134874"/>
                  </a:lnTo>
                  <a:lnTo>
                    <a:pt x="189483" y="0"/>
                  </a:lnTo>
                  <a:lnTo>
                    <a:pt x="373888" y="1330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544" y="4511039"/>
              <a:ext cx="5026914" cy="138912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51537" y="4581527"/>
            <a:ext cx="46501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Заполняет </a:t>
            </a:r>
            <a:r>
              <a:rPr sz="1800" spc="-5" dirty="0">
                <a:latin typeface="Times New Roman"/>
                <a:cs typeface="Times New Roman"/>
              </a:rPr>
              <a:t>соответствующие </a:t>
            </a:r>
            <a:r>
              <a:rPr sz="1800" spc="-10" dirty="0">
                <a:latin typeface="Times New Roman"/>
                <a:cs typeface="Times New Roman"/>
              </a:rPr>
              <a:t>поля формы </a:t>
            </a:r>
            <a:r>
              <a:rPr sz="1800" b="1" spc="-5" dirty="0">
                <a:latin typeface="Times New Roman"/>
                <a:cs typeface="Times New Roman"/>
              </a:rPr>
              <a:t>ППЭ-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22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«Акт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 досрочном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завершении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 по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объективным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причинам»*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Участник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уходит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511" y="5919013"/>
            <a:ext cx="11288091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*</a:t>
            </a:r>
            <a:r>
              <a:rPr sz="1600" spc="-5" dirty="0">
                <a:latin typeface="Times New Roman"/>
                <a:cs typeface="Times New Roman"/>
              </a:rPr>
              <a:t>АКТ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заполняется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медицинском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кабинете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совместно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мед.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Работником.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Свою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подпись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должны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поставить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ответственный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организатор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руководитель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ППЭ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передается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председателю</a:t>
            </a:r>
            <a:r>
              <a:rPr sz="1600" spc="45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ГЭК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43405" y="176226"/>
            <a:ext cx="58483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70C0"/>
                </a:solidFill>
                <a:latin typeface="Impact"/>
                <a:cs typeface="Impact"/>
              </a:rPr>
              <a:t>Действия</a:t>
            </a:r>
            <a:r>
              <a:rPr sz="2400" b="0" spc="-10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0070C0"/>
                </a:solidFill>
                <a:latin typeface="Impact"/>
                <a:cs typeface="Impact"/>
              </a:rPr>
              <a:t>Член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 ГЭК</a:t>
            </a:r>
            <a:r>
              <a:rPr sz="2400" b="0" spc="430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0070C0"/>
                </a:solidFill>
                <a:latin typeface="Impact"/>
                <a:cs typeface="Impact"/>
              </a:rPr>
              <a:t>в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0070C0"/>
                </a:solidFill>
                <a:latin typeface="Impact"/>
                <a:cs typeface="Impact"/>
              </a:rPr>
              <a:t>различных</a:t>
            </a:r>
            <a:r>
              <a:rPr sz="2400" b="0" spc="-10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ситуациях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84996" y="3194304"/>
            <a:ext cx="5932805" cy="1389380"/>
            <a:chOff x="2384996" y="3194304"/>
            <a:chExt cx="5932805" cy="1389380"/>
          </a:xfrm>
        </p:grpSpPr>
        <p:sp>
          <p:nvSpPr>
            <p:cNvPr id="19" name="object 19"/>
            <p:cNvSpPr/>
            <p:nvPr/>
          </p:nvSpPr>
          <p:spPr>
            <a:xfrm>
              <a:off x="2398013" y="4200906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60" h="334010">
                  <a:moveTo>
                    <a:pt x="340613" y="0"/>
                  </a:moveTo>
                  <a:lnTo>
                    <a:pt x="113537" y="0"/>
                  </a:lnTo>
                  <a:lnTo>
                    <a:pt x="113537" y="166878"/>
                  </a:lnTo>
                  <a:lnTo>
                    <a:pt x="0" y="166878"/>
                  </a:lnTo>
                  <a:lnTo>
                    <a:pt x="227075" y="333756"/>
                  </a:lnTo>
                  <a:lnTo>
                    <a:pt x="454152" y="166878"/>
                  </a:lnTo>
                  <a:lnTo>
                    <a:pt x="340613" y="166878"/>
                  </a:lnTo>
                  <a:lnTo>
                    <a:pt x="340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98013" y="4200906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60" h="334010">
                  <a:moveTo>
                    <a:pt x="340613" y="0"/>
                  </a:moveTo>
                  <a:lnTo>
                    <a:pt x="340613" y="166878"/>
                  </a:lnTo>
                  <a:lnTo>
                    <a:pt x="454152" y="166878"/>
                  </a:lnTo>
                  <a:lnTo>
                    <a:pt x="227075" y="333756"/>
                  </a:lnTo>
                  <a:lnTo>
                    <a:pt x="0" y="166878"/>
                  </a:lnTo>
                  <a:lnTo>
                    <a:pt x="113537" y="166878"/>
                  </a:lnTo>
                  <a:lnTo>
                    <a:pt x="113537" y="0"/>
                  </a:lnTo>
                  <a:lnTo>
                    <a:pt x="340613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1619" y="3194304"/>
              <a:ext cx="2975610" cy="138912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660263" y="3264534"/>
            <a:ext cx="23406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845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Мед. </a:t>
            </a:r>
            <a:r>
              <a:rPr sz="1800" spc="-5" dirty="0">
                <a:latin typeface="Times New Roman"/>
                <a:cs typeface="Times New Roman"/>
              </a:rPr>
              <a:t>работник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подтвердил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ухудшение</a:t>
            </a:r>
            <a:endParaRPr sz="1800">
              <a:latin typeface="Times New Roman"/>
              <a:cs typeface="Times New Roman"/>
            </a:endParaRPr>
          </a:p>
          <a:p>
            <a:pPr marL="417830" marR="210185" indent="-19812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состояния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здоровья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участника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14189" y="2742438"/>
            <a:ext cx="3023235" cy="3162300"/>
            <a:chOff x="5314188" y="2742438"/>
            <a:chExt cx="3023235" cy="3162300"/>
          </a:xfrm>
        </p:grpSpPr>
        <p:sp>
          <p:nvSpPr>
            <p:cNvPr id="24" name="object 24"/>
            <p:cNvSpPr/>
            <p:nvPr/>
          </p:nvSpPr>
          <p:spPr>
            <a:xfrm>
              <a:off x="5899277" y="2755138"/>
              <a:ext cx="363855" cy="353060"/>
            </a:xfrm>
            <a:custGeom>
              <a:avLst/>
              <a:gdLst/>
              <a:ahLst/>
              <a:cxnLst/>
              <a:rect l="l" t="t" r="r" b="b"/>
              <a:pathLst>
                <a:path w="363854" h="353060">
                  <a:moveTo>
                    <a:pt x="167639" y="0"/>
                  </a:moveTo>
                  <a:lnTo>
                    <a:pt x="0" y="153670"/>
                  </a:lnTo>
                  <a:lnTo>
                    <a:pt x="112395" y="276225"/>
                  </a:lnTo>
                  <a:lnTo>
                    <a:pt x="28575" y="353060"/>
                  </a:lnTo>
                  <a:lnTo>
                    <a:pt x="308610" y="322072"/>
                  </a:lnTo>
                  <a:lnTo>
                    <a:pt x="363855" y="45720"/>
                  </a:lnTo>
                  <a:lnTo>
                    <a:pt x="280035" y="122554"/>
                  </a:lnTo>
                  <a:lnTo>
                    <a:pt x="167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99277" y="2755138"/>
              <a:ext cx="363855" cy="353060"/>
            </a:xfrm>
            <a:custGeom>
              <a:avLst/>
              <a:gdLst/>
              <a:ahLst/>
              <a:cxnLst/>
              <a:rect l="l" t="t" r="r" b="b"/>
              <a:pathLst>
                <a:path w="363854" h="353060">
                  <a:moveTo>
                    <a:pt x="167639" y="0"/>
                  </a:moveTo>
                  <a:lnTo>
                    <a:pt x="280035" y="122554"/>
                  </a:lnTo>
                  <a:lnTo>
                    <a:pt x="363855" y="45720"/>
                  </a:lnTo>
                  <a:lnTo>
                    <a:pt x="308610" y="322072"/>
                  </a:lnTo>
                  <a:lnTo>
                    <a:pt x="28575" y="353060"/>
                  </a:lnTo>
                  <a:lnTo>
                    <a:pt x="112395" y="276225"/>
                  </a:lnTo>
                  <a:lnTo>
                    <a:pt x="0" y="153670"/>
                  </a:lnTo>
                  <a:lnTo>
                    <a:pt x="167639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188" y="5065776"/>
              <a:ext cx="3022854" cy="83896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483734" y="5135628"/>
            <a:ext cx="25057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Участник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возвращается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аудиторию.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29401" y="4594861"/>
            <a:ext cx="480059" cy="360045"/>
            <a:chOff x="6629400" y="4594859"/>
            <a:chExt cx="480059" cy="360045"/>
          </a:xfrm>
        </p:grpSpPr>
        <p:sp>
          <p:nvSpPr>
            <p:cNvPr id="29" name="object 29"/>
            <p:cNvSpPr/>
            <p:nvPr/>
          </p:nvSpPr>
          <p:spPr>
            <a:xfrm>
              <a:off x="6642353" y="4607813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59" h="334010">
                  <a:moveTo>
                    <a:pt x="340614" y="0"/>
                  </a:moveTo>
                  <a:lnTo>
                    <a:pt x="113538" y="0"/>
                  </a:lnTo>
                  <a:lnTo>
                    <a:pt x="113538" y="166878"/>
                  </a:lnTo>
                  <a:lnTo>
                    <a:pt x="0" y="166878"/>
                  </a:lnTo>
                  <a:lnTo>
                    <a:pt x="227075" y="333756"/>
                  </a:lnTo>
                  <a:lnTo>
                    <a:pt x="454151" y="166878"/>
                  </a:lnTo>
                  <a:lnTo>
                    <a:pt x="340614" y="166878"/>
                  </a:lnTo>
                  <a:lnTo>
                    <a:pt x="340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42353" y="4607813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59" h="334010">
                  <a:moveTo>
                    <a:pt x="340614" y="0"/>
                  </a:moveTo>
                  <a:lnTo>
                    <a:pt x="340614" y="166878"/>
                  </a:lnTo>
                  <a:lnTo>
                    <a:pt x="454151" y="166878"/>
                  </a:lnTo>
                  <a:lnTo>
                    <a:pt x="227075" y="333756"/>
                  </a:lnTo>
                  <a:lnTo>
                    <a:pt x="0" y="166878"/>
                  </a:lnTo>
                  <a:lnTo>
                    <a:pt x="113538" y="166878"/>
                  </a:lnTo>
                  <a:lnTo>
                    <a:pt x="113538" y="0"/>
                  </a:lnTo>
                  <a:lnTo>
                    <a:pt x="34061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529829" y="932688"/>
            <a:ext cx="3232785" cy="4693920"/>
            <a:chOff x="8529828" y="932688"/>
            <a:chExt cx="3232785" cy="469392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8972" y="941832"/>
              <a:ext cx="3214116" cy="46756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534400" y="937260"/>
              <a:ext cx="3223260" cy="4685030"/>
            </a:xfrm>
            <a:custGeom>
              <a:avLst/>
              <a:gdLst/>
              <a:ahLst/>
              <a:cxnLst/>
              <a:rect l="l" t="t" r="r" b="b"/>
              <a:pathLst>
                <a:path w="3223259" h="4685030">
                  <a:moveTo>
                    <a:pt x="0" y="4684776"/>
                  </a:moveTo>
                  <a:lnTo>
                    <a:pt x="3223259" y="4684776"/>
                  </a:lnTo>
                  <a:lnTo>
                    <a:pt x="3223259" y="0"/>
                  </a:lnTo>
                  <a:lnTo>
                    <a:pt x="0" y="0"/>
                  </a:lnTo>
                  <a:lnTo>
                    <a:pt x="0" y="46847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596" y="357166"/>
            <a:ext cx="878687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00" spc="-10" dirty="0" smtClean="0">
                <a:solidFill>
                  <a:srgbClr val="0070C0"/>
                </a:solidFill>
                <a:latin typeface="Haettenschweiler" pitchFamily="34" charset="0"/>
              </a:rPr>
              <a:t>Специальные условия при проведении ГИА</a:t>
            </a:r>
            <a:endParaRPr lang="ru-RU" sz="4100" dirty="0"/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380960" y="1285860"/>
            <a:ext cx="5386917" cy="4056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358775" marR="5080" lvl="0" indent="-256032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>
                <a:tab pos="1988185" algn="l"/>
                <a:tab pos="3170555" algn="l"/>
              </a:tabLst>
              <a:defRPr/>
            </a:pPr>
            <a:r>
              <a:rPr kumimoji="0" lang="ru-RU" sz="2700" b="0" i="1" u="sng" strike="noStrike" kern="1200" cap="none" spc="-1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Документы, подтверждающие </a:t>
            </a:r>
            <a:r>
              <a:rPr kumimoji="0" lang="ru-RU" sz="2700" b="0" i="1" u="sng" strike="noStrike" kern="1200" cap="none" spc="-585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700" b="0" i="1" u="sng" strike="noStrike" kern="1200" cap="none" spc="-5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</a:t>
            </a:r>
            <a:r>
              <a:rPr kumimoji="0" lang="ru-RU" sz="2700" b="0" i="1" u="sng" strike="noStrike" kern="1200" cap="none" spc="-15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2700" b="0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	</a:t>
            </a:r>
            <a:r>
              <a:rPr kumimoji="0" lang="ru-RU" sz="2700" b="0" i="1" u="sng" strike="noStrike" kern="1200" cap="none" spc="-5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</a:t>
            </a:r>
            <a:r>
              <a:rPr kumimoji="0" lang="ru-RU" sz="2700" b="0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 со</a:t>
            </a:r>
            <a:r>
              <a:rPr kumimoji="0" lang="ru-RU" sz="2700" b="0" i="1" u="sng" strike="noStrike" kern="1200" cap="none" spc="-5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</a:t>
            </a:r>
            <a:r>
              <a:rPr kumimoji="0" lang="ru-RU" sz="2700" b="0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дание  специальных</a:t>
            </a:r>
            <a:r>
              <a:rPr kumimoji="0" lang="ru-RU" sz="2700" b="0" i="1" u="sng" strike="noStrike" kern="1200" cap="none" spc="-15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700" b="0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условий:</a:t>
            </a:r>
          </a:p>
          <a:p>
            <a:pPr marL="641985" marR="0" lvl="0" indent="-283845" algn="l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7ED13A"/>
              </a:buClr>
              <a:buSzPct val="80000"/>
              <a:buFont typeface="Segoe UI Symbol"/>
              <a:buChar char="⚫"/>
              <a:tabLst>
                <a:tab pos="641985" algn="l"/>
                <a:tab pos="642620" algn="l"/>
              </a:tabLst>
              <a:defRPr/>
            </a:pPr>
            <a:r>
              <a:rPr kumimoji="0" lang="ru-RU" sz="2000" b="0" i="0" u="none" strike="noStrike" kern="1200" cap="none" spc="-2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МСЭ</a:t>
            </a: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8140" marR="0" lvl="0" indent="-256032" algn="l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7ED13A"/>
              </a:buClr>
              <a:buSzPct val="80000"/>
              <a:buFont typeface="Wingdings 3"/>
              <a:buNone/>
              <a:tabLst>
                <a:tab pos="641985" algn="l"/>
                <a:tab pos="642620" algn="l"/>
              </a:tabLst>
              <a:defRPr/>
            </a:pPr>
            <a:r>
              <a:rPr kumimoji="0" lang="ru-RU" sz="2000" b="1" i="1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            </a:t>
            </a:r>
            <a:r>
              <a:rPr kumimoji="0" lang="ru-RU" sz="2800" b="1" i="1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или</a:t>
            </a:r>
            <a:endParaRPr kumimoji="0" lang="ru-RU" sz="28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41985" marR="0" lvl="0" indent="-296545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7ED13A"/>
              </a:buClr>
              <a:buSzPct val="80000"/>
              <a:buFont typeface="Segoe UI Symbol"/>
              <a:buChar char="⚫"/>
              <a:tabLst>
                <a:tab pos="629285" algn="l"/>
                <a:tab pos="642620" algn="l"/>
              </a:tabLst>
              <a:defRPr/>
            </a:pPr>
            <a:r>
              <a:rPr kumimoji="0" lang="ru-RU" sz="2000" b="0" i="0" u="none" strike="noStrike" kern="1200" cap="none" spc="-1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Заключение</a:t>
            </a:r>
            <a:r>
              <a:rPr kumimoji="0" lang="ru-RU" sz="2000" b="0" i="0" u="none" strike="noStrike" kern="1200" cap="none" spc="3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ПМПК</a:t>
            </a:r>
            <a:r>
              <a:rPr kumimoji="0" lang="ru-RU" sz="2000" b="0" i="0" u="none" strike="noStrike" kern="1200" cap="none" spc="3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(с</a:t>
            </a:r>
            <a:r>
              <a:rPr kumimoji="0" lang="ru-RU" sz="2000" b="0" i="0" u="none" strike="noStrike" kern="1200" cap="none" spc="29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1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указанием   </a:t>
            </a:r>
            <a:r>
              <a:rPr kumimoji="0" lang="ru-RU" sz="2000" b="0" i="0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специальных</a:t>
            </a:r>
            <a:r>
              <a:rPr kumimoji="0" lang="ru-RU" sz="2000" b="0" i="0" u="none" strike="noStrike" kern="1200" cap="none" spc="1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условий)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65760" marR="2487295" lvl="0" indent="-256032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sng" strike="noStrike" kern="1200" cap="none" spc="-5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</a:t>
            </a:r>
            <a:r>
              <a:rPr kumimoji="0" lang="ru-RU" sz="2700" b="0" i="0" u="sng" strike="noStrike" kern="1200" cap="none" spc="5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700" b="0" i="0" u="sng" strike="noStrike" kern="1200" cap="none" spc="-5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</a:t>
            </a:r>
            <a:r>
              <a:rPr kumimoji="0" lang="ru-RU" sz="2700" b="0" i="0" u="sng" strike="noStrike" kern="1200" cap="none" spc="-25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700" b="0" i="0" u="sng" strike="noStrike" kern="1200" cap="none" spc="0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л</a:t>
            </a:r>
            <a:r>
              <a:rPr kumimoji="0" lang="ru-RU" sz="2700" b="0" i="0" u="sng" strike="noStrike" kern="1200" cap="none" spc="-10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</a:t>
            </a:r>
            <a:r>
              <a:rPr kumimoji="0" lang="ru-RU" sz="2700" b="0" i="0" u="sng" strike="noStrike" kern="1200" cap="none" spc="-5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ите</a:t>
            </a:r>
            <a:r>
              <a:rPr kumimoji="0" lang="ru-RU" sz="2700" b="0" i="0" u="sng" strike="noStrike" kern="1200" cap="none" spc="-15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л</a:t>
            </a:r>
            <a:r>
              <a:rPr kumimoji="0" lang="ru-RU" sz="2700" b="0" i="0" u="sng" strike="noStrike" kern="1200" cap="none" spc="-5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ьн</a:t>
            </a:r>
            <a:r>
              <a:rPr kumimoji="0" lang="ru-RU" sz="2700" b="0" i="0" u="sng" strike="noStrike" kern="1200" cap="none" spc="-10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ы</a:t>
            </a:r>
            <a:r>
              <a:rPr kumimoji="0" lang="ru-RU" sz="2700" b="0" i="0" u="sng" strike="noStrike" kern="1200" cap="none" spc="0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  специальные условия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3210" marR="0" lvl="0" indent="-28384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  <a:defRPr/>
            </a:pPr>
            <a:r>
              <a:rPr kumimoji="0" lang="ru-RU" sz="1600" b="0" i="0" u="none" strike="noStrike" kern="1200" cap="none" spc="-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ППЭ</a:t>
            </a:r>
            <a:r>
              <a:rPr kumimoji="0" lang="ru-RU" sz="1600" b="0" i="0" u="none" strike="noStrike" kern="1200" cap="none" spc="-5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</a:t>
            </a:r>
            <a:r>
              <a:rPr kumimoji="0" lang="ru-RU" sz="1600" b="0" i="0" u="none" strike="noStrike" kern="1200" cap="none" spc="-3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дому</a:t>
            </a:r>
          </a:p>
          <a:p>
            <a:pPr marL="283210" marR="0" lvl="0" indent="-28384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  <a:defRPr/>
            </a:pPr>
            <a:r>
              <a:rPr kumimoji="0" lang="ru-RU" sz="1600" b="0" i="0" u="none" strike="noStrike" kern="1200" cap="none" spc="-1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Ассистент</a:t>
            </a: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3210" marR="0" lvl="0" indent="-28384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  <a:defRPr/>
            </a:pPr>
            <a:r>
              <a:rPr kumimoji="0" lang="ru-RU" sz="1600" b="0" i="0" u="none" strike="noStrike" kern="1200" cap="none" spc="-1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Компьютер,</a:t>
            </a:r>
            <a:r>
              <a:rPr kumimoji="0" lang="ru-RU" sz="1600" b="0" i="0" u="none" strike="noStrike" kern="1200" cap="none" spc="-1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технические</a:t>
            </a:r>
            <a:r>
              <a:rPr kumimoji="0" lang="ru-RU" sz="1600" b="0" i="0" u="none" strike="noStrike" kern="1200" cap="none" spc="1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средства</a:t>
            </a:r>
            <a:r>
              <a:rPr kumimoji="0" lang="ru-RU" sz="1600" b="0" i="0" u="none" strike="noStrike" kern="1200" cap="none" spc="4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выполнения</a:t>
            </a:r>
            <a:r>
              <a:rPr kumimoji="0" lang="ru-RU" sz="1600" b="0" i="0" u="none" strike="noStrike" kern="1200" cap="none" spc="-2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заданий</a:t>
            </a: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3210" marR="0" lvl="0" indent="-28384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Шрифт</a:t>
            </a:r>
            <a:r>
              <a:rPr kumimoji="0" lang="ru-RU" sz="1600" b="0" i="0" u="none" strike="noStrike" kern="1200" cap="none" spc="-7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Брайля</a:t>
            </a: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3210" marR="0" lvl="0" indent="-28384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  <a:defRPr/>
            </a:pPr>
            <a:r>
              <a:rPr kumimoji="0" lang="ru-RU" sz="1600" b="0" i="0" u="none" strike="noStrike" kern="1200" cap="none" spc="-1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Увеличенный</a:t>
            </a:r>
            <a:r>
              <a:rPr kumimoji="0" lang="ru-RU" sz="1600" b="0" i="0" u="none" strike="noStrike" kern="1200" cap="none" spc="-4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размер</a:t>
            </a:r>
            <a:r>
              <a:rPr kumimoji="0" lang="ru-RU" sz="1600" b="0" i="0" u="none" strike="noStrike" kern="1200" cap="none" spc="-1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шрифта</a:t>
            </a: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3210" marR="0" lvl="0" indent="-283845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  <a:defRPr/>
            </a:pPr>
            <a:r>
              <a:rPr kumimoji="0" lang="ru-RU" sz="1600" b="0" i="0" u="none" strike="noStrike" kern="1200" cap="none" spc="-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Индивидуальное</a:t>
            </a:r>
            <a:r>
              <a:rPr kumimoji="0" lang="ru-RU" sz="1600" b="0" i="0" u="none" strike="noStrike" kern="1200" cap="none" spc="-7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-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освещение</a:t>
            </a: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3210" marR="0" lvl="0" indent="-28384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ED13A"/>
              </a:buClr>
              <a:buSzPct val="79166"/>
              <a:buFont typeface="Segoe UI Symbol"/>
              <a:buChar char="⚫"/>
              <a:tabLst>
                <a:tab pos="283210" algn="l"/>
                <a:tab pos="283845" algn="l"/>
              </a:tabLst>
              <a:defRPr/>
            </a:pPr>
            <a:r>
              <a:rPr kumimoji="0" lang="ru-RU" sz="1600" b="0" i="0" u="none" strike="noStrike" kern="1200" cap="none" spc="-15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Увеличительное</a:t>
            </a:r>
            <a:r>
              <a:rPr kumimoji="0" lang="ru-RU" sz="1600" b="0" i="0" u="none" strike="noStrike" kern="1200" cap="none" spc="-2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600" b="0" i="0" u="none" strike="noStrike" kern="1200" cap="none" spc="-1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устройство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6167438" y="1285860"/>
            <a:ext cx="5389033" cy="4071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12700" marR="6350" lvl="0" indent="-256032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>
                <a:tab pos="1710689" algn="l"/>
              </a:tabLst>
              <a:defRPr/>
            </a:pPr>
            <a:r>
              <a:rPr kumimoji="0" lang="ru-RU" sz="2800" b="0" i="0" u="sng" strike="noStrike" kern="1200" cap="none" spc="-5" normalizeH="0" baseline="0" noProof="0" dirty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Общи</a:t>
            </a: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	специ</a:t>
            </a:r>
            <a:r>
              <a:rPr kumimoji="0" lang="ru-RU" sz="2800" b="0" i="0" u="sng" strike="noStrike" kern="1200" cap="none" spc="25" normalizeH="0" baseline="0" noProof="0" dirty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</a:t>
            </a:r>
            <a:r>
              <a:rPr kumimoji="0" lang="ru-RU" sz="2800" b="0" i="0" u="sng" strike="noStrike" kern="1200" cap="none" spc="-5" normalizeH="0" baseline="0" noProof="0" dirty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льные  </a:t>
            </a: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EA157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условия:</a:t>
            </a:r>
          </a:p>
          <a:p>
            <a:pPr marL="12700" marR="6350" lvl="0" indent="-256032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>
                <a:tab pos="1710689" algn="l"/>
              </a:tabLst>
              <a:defRPr/>
            </a:pPr>
            <a:endParaRPr kumimoji="0" lang="ru-RU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-256032" algn="l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295910" algn="l"/>
              </a:tabLst>
              <a:defRPr/>
            </a:pPr>
            <a:r>
              <a:rPr kumimoji="0" lang="ru-RU" sz="1800" b="0" i="0" u="none" strike="noStrike" kern="1200" cap="none" spc="-605" normalizeH="0" baseline="0" noProof="0" dirty="0" smtClean="0">
                <a:ln>
                  <a:noFill/>
                </a:ln>
                <a:solidFill>
                  <a:srgbClr val="7ED13A"/>
                </a:solidFill>
                <a:effectLst/>
                <a:uLnTx/>
                <a:uFillTx/>
                <a:latin typeface="Segoe UI Symbol"/>
                <a:ea typeface="+mn-ea"/>
                <a:cs typeface="Segoe UI Symbol"/>
              </a:rPr>
              <a:t>⚫</a:t>
            </a:r>
            <a:r>
              <a:rPr kumimoji="0" lang="ru-RU" sz="1800" b="0" i="0" u="none" strike="noStrike" kern="1200" cap="none" spc="-605" normalizeH="0" baseline="0" noProof="0" dirty="0" smtClean="0">
                <a:ln>
                  <a:noFill/>
                </a:ln>
                <a:solidFill>
                  <a:srgbClr val="7ED13A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ru-RU" sz="2700" b="0" i="0" u="none" strike="noStrike" kern="1200" cap="none" spc="-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+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1,5</a:t>
            </a:r>
            <a:r>
              <a:rPr kumimoji="0" lang="ru-RU" sz="27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7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часа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95910" marR="5080" lvl="0" indent="-28384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295910" algn="l"/>
                <a:tab pos="1031875" algn="l"/>
                <a:tab pos="1878330" algn="l"/>
                <a:tab pos="3141980" algn="l"/>
              </a:tabLst>
              <a:defRPr/>
            </a:pPr>
            <a:r>
              <a:rPr kumimoji="0" lang="ru-RU" sz="1800" b="0" i="0" u="none" strike="noStrike" kern="1200" cap="none" spc="-605" normalizeH="0" baseline="0" noProof="0" dirty="0" smtClean="0">
                <a:ln>
                  <a:noFill/>
                </a:ln>
                <a:solidFill>
                  <a:srgbClr val="7ED13A"/>
                </a:solidFill>
                <a:effectLst/>
                <a:uLnTx/>
                <a:uFillTx/>
                <a:latin typeface="Segoe UI Symbol"/>
                <a:ea typeface="+mn-ea"/>
                <a:cs typeface="Segoe UI Symbol"/>
              </a:rPr>
              <a:t>⚫     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+</a:t>
            </a:r>
            <a:r>
              <a:rPr kumimoji="0" lang="ru-RU" sz="27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 мин</a:t>
            </a:r>
            <a:r>
              <a:rPr kumimoji="0" lang="ru-RU" sz="27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	</a:t>
            </a:r>
            <a:r>
              <a:rPr kumimoji="0" lang="ru-RU" sz="27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 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иностранному</a:t>
            </a:r>
            <a:r>
              <a:rPr kumimoji="0" lang="ru-RU" sz="27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языку</a:t>
            </a:r>
            <a:r>
              <a:rPr kumimoji="0" lang="ru-RU" sz="2700" b="0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295910" marR="5080" lvl="0" indent="-28384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295910" algn="l"/>
                <a:tab pos="1031875" algn="l"/>
                <a:tab pos="1878330" algn="l"/>
                <a:tab pos="3141980" algn="l"/>
              </a:tabLst>
              <a:defRPr/>
            </a:pPr>
            <a:r>
              <a:rPr kumimoji="0" lang="ru-RU" sz="27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(раздел </a:t>
            </a:r>
            <a:r>
              <a:rPr kumimoji="0" lang="ru-RU" sz="2700" b="0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«Говорение»)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95910" marR="5080" lvl="0" indent="-28384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ED13A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  <a:tab pos="2617470" algn="l"/>
              </a:tabLst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Во</a:t>
            </a:r>
            <a:r>
              <a:rPr kumimoji="0" lang="ru-RU" sz="2700" b="0" i="0" u="none" strike="noStrike" kern="1200" cap="none" spc="-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</a:t>
            </a:r>
            <a:r>
              <a:rPr kumimoji="0" lang="ru-RU" sz="27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</a:t>
            </a:r>
            <a:r>
              <a:rPr kumimoji="0" lang="ru-RU" sz="2700" b="0" i="0" u="none" strike="noStrike" kern="1200" cap="none" spc="-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ж</a:t>
            </a:r>
            <a:r>
              <a:rPr kumimoji="0" lang="ru-RU" sz="27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</a:t>
            </a:r>
            <a:r>
              <a:rPr kumimoji="0" lang="ru-RU" sz="2700" b="0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сть	</a:t>
            </a:r>
            <a:r>
              <a:rPr kumimoji="0" lang="ru-RU" sz="27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выбора  формы</a:t>
            </a:r>
            <a:r>
              <a:rPr kumimoji="0" lang="ru-RU" sz="2700" b="0" i="0" u="none" strike="noStrike" kern="1200" cap="none" spc="-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7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ГИА</a:t>
            </a:r>
            <a:r>
              <a:rPr kumimoji="0" lang="ru-RU" sz="2700" b="0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(ОГЭ</a:t>
            </a:r>
            <a:r>
              <a:rPr kumimoji="0" lang="ru-RU" sz="27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7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или ГВЭ)</a:t>
            </a:r>
          </a:p>
          <a:p>
            <a:pPr marL="295910" marR="5080" lvl="0" indent="-283845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7ED13A"/>
              </a:buClr>
              <a:buSzPct val="80000"/>
              <a:buFont typeface="Segoe UI Symbol"/>
              <a:buChar char="⚫"/>
              <a:tabLst>
                <a:tab pos="296545" algn="l"/>
                <a:tab pos="1929764" algn="l"/>
              </a:tabLst>
              <a:defRPr/>
            </a:pPr>
            <a:r>
              <a:rPr kumimoji="0" lang="ru-RU" sz="27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Возможность выбора </a:t>
            </a:r>
            <a:r>
              <a:rPr kumimoji="0" lang="ru-RU" sz="2700" b="0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только </a:t>
            </a:r>
            <a:r>
              <a:rPr kumimoji="0" lang="ru-RU" sz="2700" b="0" i="0" u="none" strike="noStrike" kern="1200" cap="none" spc="-48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</a:t>
            </a:r>
            <a:r>
              <a:rPr kumimoji="0" lang="ru-RU" sz="2700" b="0" i="0" u="none" strike="noStrike" kern="1200" cap="none" spc="-7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ух	о</a:t>
            </a:r>
            <a:r>
              <a:rPr kumimoji="0" lang="ru-RU" sz="2700" b="0" i="0" u="none" strike="noStrike" kern="1200" cap="none" spc="-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</a:t>
            </a:r>
            <a:r>
              <a:rPr kumimoji="0" lang="ru-RU" sz="27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</a:t>
            </a:r>
            <a:r>
              <a:rPr kumimoji="0" lang="ru-RU" sz="2700" b="0" i="0" u="none" strike="noStrike" kern="1200" cap="none" spc="-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тел</a:t>
            </a:r>
            <a:r>
              <a:rPr kumimoji="0" lang="ru-RU" sz="27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ь</a:t>
            </a:r>
            <a:r>
              <a:rPr kumimoji="0" lang="ru-RU" sz="27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</a:t>
            </a:r>
            <a:r>
              <a:rPr kumimoji="0" lang="ru-RU" sz="27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х  </a:t>
            </a:r>
            <a:r>
              <a:rPr kumimoji="0" lang="ru-RU" sz="27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экзаменов  (Русский язык, Математика)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95910" marR="5080" lvl="0" indent="-28384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ED13A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  <a:tab pos="2617470" algn="l"/>
              </a:tabLst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3" y="1034783"/>
            <a:ext cx="10804399" cy="840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61159" y="1104646"/>
            <a:ext cx="80498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Если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заполняются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формы</a:t>
            </a:r>
            <a:r>
              <a:rPr sz="1800" b="1" dirty="0">
                <a:latin typeface="Times New Roman"/>
                <a:cs typeface="Times New Roman"/>
              </a:rPr>
              <a:t> ППЭ-21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«Акт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</a:t>
            </a:r>
            <a:r>
              <a:rPr sz="1800" b="1" spc="-15" dirty="0">
                <a:latin typeface="Times New Roman"/>
                <a:cs typeface="Times New Roman"/>
              </a:rPr>
              <a:t> удалении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участника»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(или)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ППЭ-22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«Акт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досрочном</a:t>
            </a:r>
            <a:r>
              <a:rPr sz="1800" b="1" spc="-5" dirty="0">
                <a:latin typeface="Times New Roman"/>
                <a:cs typeface="Times New Roman"/>
              </a:rPr>
              <a:t> завершении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экзамена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объективным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причинам»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931" y="5969000"/>
            <a:ext cx="1049845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Times New Roman"/>
                <a:cs typeface="Times New Roman"/>
              </a:rPr>
              <a:t>Отметки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«Удален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экзамена»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(или) </a:t>
            </a:r>
            <a:r>
              <a:rPr sz="1400" spc="-5" dirty="0">
                <a:latin typeface="Times New Roman"/>
                <a:cs typeface="Times New Roman"/>
              </a:rPr>
              <a:t>«Не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закончил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экзамен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уважительной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причине»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проставляются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бланках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регистрации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таких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участников</a:t>
            </a:r>
            <a:r>
              <a:rPr sz="1400" spc="-5" dirty="0">
                <a:latin typeface="Times New Roman"/>
                <a:cs typeface="Times New Roman"/>
              </a:rPr>
              <a:t> ГИА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ответственным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организатором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аудитории.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Так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же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отображается</a:t>
            </a:r>
            <a:r>
              <a:rPr sz="1400" dirty="0">
                <a:latin typeface="Times New Roman"/>
                <a:cs typeface="Times New Roman"/>
              </a:rPr>
              <a:t> 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ППЭ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05-02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«Протокол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ГИА-9 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аудитории»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1092" y="357166"/>
            <a:ext cx="90726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Действия</a:t>
            </a:r>
            <a:r>
              <a:rPr sz="2400" spc="40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члена</a:t>
            </a:r>
            <a:r>
              <a:rPr sz="24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ГЭК</a:t>
            </a:r>
            <a:r>
              <a:rPr sz="24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</a:t>
            </a:r>
            <a:r>
              <a:rPr sz="2400" spc="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различных</a:t>
            </a:r>
            <a:r>
              <a:rPr sz="24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ситуациях</a:t>
            </a:r>
            <a:r>
              <a:rPr sz="2400" b="0" spc="-5" dirty="0">
                <a:solidFill>
                  <a:srgbClr val="0070C0"/>
                </a:solidFill>
                <a:latin typeface="Impact" pitchFamily="34" charset="0"/>
                <a:cs typeface="Impact"/>
              </a:rPr>
              <a:t>:</a:t>
            </a:r>
            <a:endParaRPr sz="2400">
              <a:solidFill>
                <a:srgbClr val="0070C0"/>
              </a:solidFill>
              <a:latin typeface="Impact" pitchFamily="34" charset="0"/>
              <a:cs typeface="Impac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6009" y="1914144"/>
            <a:ext cx="10264140" cy="4040504"/>
            <a:chOff x="826008" y="1914144"/>
            <a:chExt cx="10264140" cy="404050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08" y="1914144"/>
              <a:ext cx="6446520" cy="40401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2528" y="3282696"/>
              <a:ext cx="3817620" cy="19156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12742" y="3688842"/>
              <a:ext cx="212090" cy="809625"/>
            </a:xfrm>
            <a:custGeom>
              <a:avLst/>
              <a:gdLst/>
              <a:ahLst/>
              <a:cxnLst/>
              <a:rect l="l" t="t" r="r" b="b"/>
              <a:pathLst>
                <a:path w="212089" h="809625">
                  <a:moveTo>
                    <a:pt x="0" y="809243"/>
                  </a:moveTo>
                  <a:lnTo>
                    <a:pt x="211836" y="809243"/>
                  </a:lnTo>
                  <a:lnTo>
                    <a:pt x="211836" y="0"/>
                  </a:lnTo>
                  <a:lnTo>
                    <a:pt x="0" y="0"/>
                  </a:lnTo>
                  <a:lnTo>
                    <a:pt x="0" y="80924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5969" y="4291202"/>
              <a:ext cx="5213985" cy="240665"/>
            </a:xfrm>
            <a:custGeom>
              <a:avLst/>
              <a:gdLst/>
              <a:ahLst/>
              <a:cxnLst/>
              <a:rect l="l" t="t" r="r" b="b"/>
              <a:pathLst>
                <a:path w="5213984" h="240664">
                  <a:moveTo>
                    <a:pt x="5130706" y="51712"/>
                  </a:moveTo>
                  <a:lnTo>
                    <a:pt x="0" y="211709"/>
                  </a:lnTo>
                  <a:lnTo>
                    <a:pt x="1015" y="240665"/>
                  </a:lnTo>
                  <a:lnTo>
                    <a:pt x="5131652" y="80666"/>
                  </a:lnTo>
                  <a:lnTo>
                    <a:pt x="5155980" y="65402"/>
                  </a:lnTo>
                  <a:lnTo>
                    <a:pt x="5130706" y="51712"/>
                  </a:lnTo>
                  <a:close/>
                </a:path>
                <a:path w="5213984" h="240664">
                  <a:moveTo>
                    <a:pt x="5188434" y="50038"/>
                  </a:moveTo>
                  <a:lnTo>
                    <a:pt x="5184394" y="50038"/>
                  </a:lnTo>
                  <a:lnTo>
                    <a:pt x="5185283" y="78994"/>
                  </a:lnTo>
                  <a:lnTo>
                    <a:pt x="5131652" y="80666"/>
                  </a:lnTo>
                  <a:lnTo>
                    <a:pt x="5091810" y="105664"/>
                  </a:lnTo>
                  <a:lnTo>
                    <a:pt x="5084953" y="109855"/>
                  </a:lnTo>
                  <a:lnTo>
                    <a:pt x="5082921" y="118745"/>
                  </a:lnTo>
                  <a:lnTo>
                    <a:pt x="5087238" y="125603"/>
                  </a:lnTo>
                  <a:lnTo>
                    <a:pt x="5091430" y="132334"/>
                  </a:lnTo>
                  <a:lnTo>
                    <a:pt x="5100320" y="134366"/>
                  </a:lnTo>
                  <a:lnTo>
                    <a:pt x="5107178" y="130175"/>
                  </a:lnTo>
                  <a:lnTo>
                    <a:pt x="5213477" y="63627"/>
                  </a:lnTo>
                  <a:lnTo>
                    <a:pt x="5188434" y="50038"/>
                  </a:lnTo>
                  <a:close/>
                </a:path>
                <a:path w="5213984" h="240664">
                  <a:moveTo>
                    <a:pt x="5155980" y="65402"/>
                  </a:moveTo>
                  <a:lnTo>
                    <a:pt x="5131652" y="80666"/>
                  </a:lnTo>
                  <a:lnTo>
                    <a:pt x="5185283" y="78994"/>
                  </a:lnTo>
                  <a:lnTo>
                    <a:pt x="5185228" y="77216"/>
                  </a:lnTo>
                  <a:lnTo>
                    <a:pt x="5177789" y="77216"/>
                  </a:lnTo>
                  <a:lnTo>
                    <a:pt x="5155980" y="65402"/>
                  </a:lnTo>
                  <a:close/>
                </a:path>
                <a:path w="5213984" h="240664">
                  <a:moveTo>
                    <a:pt x="5177028" y="52197"/>
                  </a:moveTo>
                  <a:lnTo>
                    <a:pt x="5155980" y="65402"/>
                  </a:lnTo>
                  <a:lnTo>
                    <a:pt x="5177789" y="77216"/>
                  </a:lnTo>
                  <a:lnTo>
                    <a:pt x="5177028" y="52197"/>
                  </a:lnTo>
                  <a:close/>
                </a:path>
                <a:path w="5213984" h="240664">
                  <a:moveTo>
                    <a:pt x="5184460" y="52197"/>
                  </a:moveTo>
                  <a:lnTo>
                    <a:pt x="5177028" y="52197"/>
                  </a:lnTo>
                  <a:lnTo>
                    <a:pt x="5177789" y="77216"/>
                  </a:lnTo>
                  <a:lnTo>
                    <a:pt x="5185228" y="77216"/>
                  </a:lnTo>
                  <a:lnTo>
                    <a:pt x="5184460" y="52197"/>
                  </a:lnTo>
                  <a:close/>
                </a:path>
                <a:path w="5213984" h="240664">
                  <a:moveTo>
                    <a:pt x="5184394" y="50038"/>
                  </a:moveTo>
                  <a:lnTo>
                    <a:pt x="5130706" y="51712"/>
                  </a:lnTo>
                  <a:lnTo>
                    <a:pt x="5155980" y="65402"/>
                  </a:lnTo>
                  <a:lnTo>
                    <a:pt x="5177028" y="52197"/>
                  </a:lnTo>
                  <a:lnTo>
                    <a:pt x="5184460" y="52197"/>
                  </a:lnTo>
                  <a:lnTo>
                    <a:pt x="5184394" y="50038"/>
                  </a:lnTo>
                  <a:close/>
                </a:path>
                <a:path w="5213984" h="240664">
                  <a:moveTo>
                    <a:pt x="5096129" y="0"/>
                  </a:moveTo>
                  <a:lnTo>
                    <a:pt x="5087365" y="2667"/>
                  </a:lnTo>
                  <a:lnTo>
                    <a:pt x="5083556" y="9652"/>
                  </a:lnTo>
                  <a:lnTo>
                    <a:pt x="5079746" y="16764"/>
                  </a:lnTo>
                  <a:lnTo>
                    <a:pt x="5082412" y="25527"/>
                  </a:lnTo>
                  <a:lnTo>
                    <a:pt x="5130706" y="51712"/>
                  </a:lnTo>
                  <a:lnTo>
                    <a:pt x="5184394" y="50038"/>
                  </a:lnTo>
                  <a:lnTo>
                    <a:pt x="5188434" y="50038"/>
                  </a:lnTo>
                  <a:lnTo>
                    <a:pt x="50961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00081" y="4240529"/>
              <a:ext cx="140970" cy="144145"/>
            </a:xfrm>
            <a:custGeom>
              <a:avLst/>
              <a:gdLst/>
              <a:ahLst/>
              <a:cxnLst/>
              <a:rect l="l" t="t" r="r" b="b"/>
              <a:pathLst>
                <a:path w="140970" h="144145">
                  <a:moveTo>
                    <a:pt x="0" y="0"/>
                  </a:moveTo>
                  <a:lnTo>
                    <a:pt x="140462" y="143891"/>
                  </a:lnTo>
                </a:path>
                <a:path w="140970" h="144145">
                  <a:moveTo>
                    <a:pt x="140462" y="0"/>
                  </a:moveTo>
                  <a:lnTo>
                    <a:pt x="0" y="143891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981" y="973836"/>
            <a:ext cx="4380865" cy="4064000"/>
            <a:chOff x="220979" y="973836"/>
            <a:chExt cx="4380865" cy="406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1" y="973836"/>
              <a:ext cx="4353306" cy="6728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79" y="1789150"/>
              <a:ext cx="4344162" cy="4595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28850" y="1556766"/>
              <a:ext cx="334010" cy="201295"/>
            </a:xfrm>
            <a:custGeom>
              <a:avLst/>
              <a:gdLst/>
              <a:ahLst/>
              <a:cxnLst/>
              <a:rect l="l" t="t" r="r" b="b"/>
              <a:pathLst>
                <a:path w="334010" h="201294">
                  <a:moveTo>
                    <a:pt x="250317" y="0"/>
                  </a:moveTo>
                  <a:lnTo>
                    <a:pt x="83438" y="0"/>
                  </a:lnTo>
                  <a:lnTo>
                    <a:pt x="83438" y="100584"/>
                  </a:lnTo>
                  <a:lnTo>
                    <a:pt x="0" y="100584"/>
                  </a:lnTo>
                  <a:lnTo>
                    <a:pt x="166877" y="201168"/>
                  </a:lnTo>
                  <a:lnTo>
                    <a:pt x="333756" y="100584"/>
                  </a:lnTo>
                  <a:lnTo>
                    <a:pt x="250317" y="100584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8850" y="1556766"/>
              <a:ext cx="334010" cy="201295"/>
            </a:xfrm>
            <a:custGeom>
              <a:avLst/>
              <a:gdLst/>
              <a:ahLst/>
              <a:cxnLst/>
              <a:rect l="l" t="t" r="r" b="b"/>
              <a:pathLst>
                <a:path w="334010" h="201294">
                  <a:moveTo>
                    <a:pt x="250317" y="0"/>
                  </a:moveTo>
                  <a:lnTo>
                    <a:pt x="250317" y="100584"/>
                  </a:lnTo>
                  <a:lnTo>
                    <a:pt x="333756" y="100584"/>
                  </a:lnTo>
                  <a:lnTo>
                    <a:pt x="166877" y="201168"/>
                  </a:lnTo>
                  <a:lnTo>
                    <a:pt x="0" y="100584"/>
                  </a:lnTo>
                  <a:lnTo>
                    <a:pt x="83438" y="100584"/>
                  </a:lnTo>
                  <a:lnTo>
                    <a:pt x="83438" y="0"/>
                  </a:lnTo>
                  <a:lnTo>
                    <a:pt x="25031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4278" y="2234946"/>
              <a:ext cx="332740" cy="208915"/>
            </a:xfrm>
            <a:custGeom>
              <a:avLst/>
              <a:gdLst/>
              <a:ahLst/>
              <a:cxnLst/>
              <a:rect l="l" t="t" r="r" b="b"/>
              <a:pathLst>
                <a:path w="332739" h="208914">
                  <a:moveTo>
                    <a:pt x="249174" y="0"/>
                  </a:moveTo>
                  <a:lnTo>
                    <a:pt x="83058" y="0"/>
                  </a:lnTo>
                  <a:lnTo>
                    <a:pt x="83058" y="104393"/>
                  </a:lnTo>
                  <a:lnTo>
                    <a:pt x="0" y="104393"/>
                  </a:lnTo>
                  <a:lnTo>
                    <a:pt x="166116" y="208787"/>
                  </a:lnTo>
                  <a:lnTo>
                    <a:pt x="332232" y="104393"/>
                  </a:lnTo>
                  <a:lnTo>
                    <a:pt x="249174" y="104393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4278" y="2234946"/>
              <a:ext cx="332740" cy="208915"/>
            </a:xfrm>
            <a:custGeom>
              <a:avLst/>
              <a:gdLst/>
              <a:ahLst/>
              <a:cxnLst/>
              <a:rect l="l" t="t" r="r" b="b"/>
              <a:pathLst>
                <a:path w="332739" h="208914">
                  <a:moveTo>
                    <a:pt x="249174" y="0"/>
                  </a:moveTo>
                  <a:lnTo>
                    <a:pt x="249174" y="104393"/>
                  </a:lnTo>
                  <a:lnTo>
                    <a:pt x="332232" y="104393"/>
                  </a:lnTo>
                  <a:lnTo>
                    <a:pt x="166116" y="208787"/>
                  </a:lnTo>
                  <a:lnTo>
                    <a:pt x="0" y="104393"/>
                  </a:lnTo>
                  <a:lnTo>
                    <a:pt x="83058" y="104393"/>
                  </a:lnTo>
                  <a:lnTo>
                    <a:pt x="83058" y="0"/>
                  </a:lnTo>
                  <a:lnTo>
                    <a:pt x="24917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23" y="2432291"/>
              <a:ext cx="4335018" cy="8862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39518" y="3201162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83438" y="0"/>
                  </a:lnTo>
                  <a:lnTo>
                    <a:pt x="83438" y="104393"/>
                  </a:lnTo>
                  <a:lnTo>
                    <a:pt x="0" y="104393"/>
                  </a:lnTo>
                  <a:lnTo>
                    <a:pt x="166877" y="208787"/>
                  </a:lnTo>
                  <a:lnTo>
                    <a:pt x="333756" y="104393"/>
                  </a:lnTo>
                  <a:lnTo>
                    <a:pt x="250317" y="10439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39518" y="3201162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250317" y="104393"/>
                  </a:lnTo>
                  <a:lnTo>
                    <a:pt x="333756" y="104393"/>
                  </a:lnTo>
                  <a:lnTo>
                    <a:pt x="166877" y="208787"/>
                  </a:lnTo>
                  <a:lnTo>
                    <a:pt x="0" y="104393"/>
                  </a:lnTo>
                  <a:lnTo>
                    <a:pt x="83438" y="104393"/>
                  </a:lnTo>
                  <a:lnTo>
                    <a:pt x="83438" y="0"/>
                  </a:lnTo>
                  <a:lnTo>
                    <a:pt x="25031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39" y="3380219"/>
              <a:ext cx="4321302" cy="8862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39" y="4366247"/>
              <a:ext cx="4321302" cy="67133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19811" y="6360363"/>
            <a:ext cx="65290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****</a:t>
            </a:r>
            <a:r>
              <a:rPr sz="1400" spc="-55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Форма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05-02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99361" y="268604"/>
            <a:ext cx="59778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70C0"/>
                </a:solidFill>
                <a:latin typeface="Impact"/>
                <a:cs typeface="Impact"/>
              </a:rPr>
              <a:t>Действия</a:t>
            </a:r>
            <a:r>
              <a:rPr sz="2400" b="0" spc="405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члена</a:t>
            </a:r>
            <a:r>
              <a:rPr sz="2400" b="0" spc="-10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ГЭК</a:t>
            </a:r>
            <a:r>
              <a:rPr sz="2400" b="0" spc="-10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0070C0"/>
                </a:solidFill>
                <a:latin typeface="Impact"/>
                <a:cs typeface="Impact"/>
              </a:rPr>
              <a:t>в</a:t>
            </a:r>
            <a:r>
              <a:rPr sz="2400" b="0" spc="5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различных</a:t>
            </a:r>
            <a:r>
              <a:rPr sz="2400" b="0" spc="-10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ситуациях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17364" y="982980"/>
            <a:ext cx="3255645" cy="4279900"/>
            <a:chOff x="4817364" y="982980"/>
            <a:chExt cx="3255645" cy="42799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6508" y="992124"/>
              <a:ext cx="3236976" cy="42611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21936" y="987552"/>
              <a:ext cx="3246120" cy="4270375"/>
            </a:xfrm>
            <a:custGeom>
              <a:avLst/>
              <a:gdLst/>
              <a:ahLst/>
              <a:cxnLst/>
              <a:rect l="l" t="t" r="r" b="b"/>
              <a:pathLst>
                <a:path w="3246120" h="4270375">
                  <a:moveTo>
                    <a:pt x="0" y="4270248"/>
                  </a:moveTo>
                  <a:lnTo>
                    <a:pt x="3246119" y="4270248"/>
                  </a:lnTo>
                  <a:lnTo>
                    <a:pt x="3246119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9812" y="1029716"/>
            <a:ext cx="11440795" cy="52584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42251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Участник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ГИА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подал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апелляцию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нарушении</a:t>
            </a:r>
            <a:endParaRPr sz="1400">
              <a:latin typeface="Times New Roman"/>
              <a:cs typeface="Times New Roman"/>
            </a:endParaRPr>
          </a:p>
          <a:p>
            <a:pPr marR="7419340"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установленного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порядка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проведения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ГИА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R="7484745" algn="ctr">
              <a:lnSpc>
                <a:spcPct val="100000"/>
              </a:lnSpc>
              <a:spcBef>
                <a:spcPts val="1335"/>
              </a:spcBef>
            </a:pPr>
            <a:r>
              <a:rPr sz="1400" spc="-5" dirty="0">
                <a:latin typeface="Times New Roman"/>
                <a:cs typeface="Times New Roman"/>
              </a:rPr>
              <a:t>Принимает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апелляцию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форме </a:t>
            </a:r>
            <a:r>
              <a:rPr sz="1400" dirty="0">
                <a:latin typeface="Times New Roman"/>
                <a:cs typeface="Times New Roman"/>
              </a:rPr>
              <a:t>ППЭ-02*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45085" marR="7518400"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Организует </a:t>
            </a:r>
            <a:r>
              <a:rPr sz="1400" spc="-5" dirty="0">
                <a:latin typeface="Times New Roman"/>
                <a:cs typeface="Times New Roman"/>
              </a:rPr>
              <a:t>проведение </a:t>
            </a:r>
            <a:r>
              <a:rPr sz="1400" dirty="0">
                <a:latin typeface="Times New Roman"/>
                <a:cs typeface="Times New Roman"/>
              </a:rPr>
              <a:t>проверки**, </a:t>
            </a:r>
            <a:r>
              <a:rPr sz="1400" spc="-5" dirty="0">
                <a:latin typeface="Times New Roman"/>
                <a:cs typeface="Times New Roman"/>
              </a:rPr>
              <a:t>изложенных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апелляции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сведений,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нарушении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порядка</a:t>
            </a:r>
            <a:endParaRPr sz="1400">
              <a:latin typeface="Times New Roman"/>
              <a:cs typeface="Times New Roman"/>
            </a:endParaRPr>
          </a:p>
          <a:p>
            <a:pPr marR="747268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ГИА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28575" marR="7493634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Заполняет форму ППЭ-03 </a:t>
            </a:r>
            <a:r>
              <a:rPr sz="1400" spc="-20" dirty="0">
                <a:latin typeface="Times New Roman"/>
                <a:cs typeface="Times New Roman"/>
              </a:rPr>
              <a:t>«Протокол </a:t>
            </a:r>
            <a:r>
              <a:rPr sz="1400" dirty="0">
                <a:latin typeface="Times New Roman"/>
                <a:cs typeface="Times New Roman"/>
              </a:rPr>
              <a:t>рассмотрения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апелляции 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-5" dirty="0">
                <a:latin typeface="Times New Roman"/>
                <a:cs typeface="Times New Roman"/>
              </a:rPr>
              <a:t>нарушении установленного Порядка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ГИА»***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01955" marR="7865745" algn="ctr">
              <a:lnSpc>
                <a:spcPct val="100000"/>
              </a:lnSpc>
              <a:spcBef>
                <a:spcPts val="994"/>
              </a:spcBef>
            </a:pPr>
            <a:r>
              <a:rPr sz="1400" spc="5" dirty="0">
                <a:latin typeface="Times New Roman"/>
                <a:cs typeface="Times New Roman"/>
              </a:rPr>
              <a:t>Вносит</a:t>
            </a:r>
            <a:r>
              <a:rPr sz="1400" spc="-10" dirty="0">
                <a:latin typeface="Times New Roman"/>
                <a:cs typeface="Times New Roman"/>
              </a:rPr>
              <a:t> соответствующую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информацию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протоколы****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*Принимается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штабе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ППЭ,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зоне </a:t>
            </a:r>
            <a:r>
              <a:rPr sz="1400" spc="5" dirty="0">
                <a:latin typeface="Times New Roman"/>
                <a:cs typeface="Times New Roman"/>
              </a:rPr>
              <a:t>видимости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камер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видеонаблюдения,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двух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экземплярах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**</a:t>
            </a:r>
            <a:r>
              <a:rPr sz="1400" b="1" spc="-5" dirty="0">
                <a:latin typeface="Times New Roman"/>
                <a:cs typeface="Times New Roman"/>
              </a:rPr>
              <a:t>Проводится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при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участии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организаторов,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не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задействованных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аудитории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которой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сдавал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экзамен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участник </a:t>
            </a:r>
            <a:r>
              <a:rPr sz="1400" spc="-5" dirty="0">
                <a:latin typeface="Times New Roman"/>
                <a:cs typeface="Times New Roman"/>
              </a:rPr>
              <a:t>ГИА;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технических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специалистов;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ассистентов; </a:t>
            </a:r>
            <a:r>
              <a:rPr sz="1400" dirty="0">
                <a:latin typeface="Times New Roman"/>
                <a:cs typeface="Times New Roman"/>
              </a:rPr>
              <a:t>общественных </a:t>
            </a:r>
            <a:r>
              <a:rPr sz="1400" spc="-15" dirty="0">
                <a:latin typeface="Times New Roman"/>
                <a:cs typeface="Times New Roman"/>
              </a:rPr>
              <a:t>наблюдателей;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сотрудников</a:t>
            </a:r>
            <a:r>
              <a:rPr sz="1400" spc="-20">
                <a:latin typeface="Times New Roman"/>
                <a:cs typeface="Times New Roman"/>
              </a:rPr>
              <a:t>, </a:t>
            </a:r>
            <a:r>
              <a:rPr lang="ru-RU" sz="1400" spc="-20" dirty="0">
                <a:latin typeface="Times New Roman"/>
                <a:cs typeface="Times New Roman"/>
              </a:rPr>
              <a:t>ос</a:t>
            </a:r>
            <a:r>
              <a:rPr sz="1400">
                <a:latin typeface="Times New Roman"/>
                <a:cs typeface="Times New Roman"/>
              </a:rPr>
              <a:t>уществляющих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охрану правопорядка, </a:t>
            </a:r>
            <a:r>
              <a:rPr sz="1400" dirty="0">
                <a:latin typeface="Times New Roman"/>
                <a:cs typeface="Times New Roman"/>
              </a:rPr>
              <a:t>и (или) </a:t>
            </a:r>
            <a:r>
              <a:rPr sz="1400" spc="-20" dirty="0">
                <a:latin typeface="Times New Roman"/>
                <a:cs typeface="Times New Roman"/>
              </a:rPr>
              <a:t>сотрудников </a:t>
            </a:r>
            <a:r>
              <a:rPr sz="1400" dirty="0">
                <a:latin typeface="Times New Roman"/>
                <a:cs typeface="Times New Roman"/>
              </a:rPr>
              <a:t>органов </a:t>
            </a:r>
            <a:r>
              <a:rPr sz="1400" spc="5" dirty="0">
                <a:latin typeface="Times New Roman"/>
                <a:cs typeface="Times New Roman"/>
              </a:rPr>
              <a:t>внутренних </a:t>
            </a:r>
            <a:r>
              <a:rPr sz="1400" dirty="0">
                <a:latin typeface="Times New Roman"/>
                <a:cs typeface="Times New Roman"/>
              </a:rPr>
              <a:t>дел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(полиции);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медицинских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>
                <a:latin typeface="Times New Roman"/>
                <a:cs typeface="Times New Roman"/>
              </a:rPr>
              <a:t>работников.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46376" y="4172711"/>
            <a:ext cx="360045" cy="234950"/>
            <a:chOff x="2246376" y="4172711"/>
            <a:chExt cx="360045" cy="234950"/>
          </a:xfrm>
        </p:grpSpPr>
        <p:sp>
          <p:nvSpPr>
            <p:cNvPr id="21" name="object 21"/>
            <p:cNvSpPr/>
            <p:nvPr/>
          </p:nvSpPr>
          <p:spPr>
            <a:xfrm>
              <a:off x="2259330" y="4185665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83438" y="0"/>
                  </a:lnTo>
                  <a:lnTo>
                    <a:pt x="83438" y="104393"/>
                  </a:lnTo>
                  <a:lnTo>
                    <a:pt x="0" y="104393"/>
                  </a:lnTo>
                  <a:lnTo>
                    <a:pt x="166877" y="208787"/>
                  </a:lnTo>
                  <a:lnTo>
                    <a:pt x="333756" y="104393"/>
                  </a:lnTo>
                  <a:lnTo>
                    <a:pt x="250317" y="10439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59330" y="4185665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250317" y="104393"/>
                  </a:lnTo>
                  <a:lnTo>
                    <a:pt x="333756" y="104393"/>
                  </a:lnTo>
                  <a:lnTo>
                    <a:pt x="166877" y="208787"/>
                  </a:lnTo>
                  <a:lnTo>
                    <a:pt x="0" y="104393"/>
                  </a:lnTo>
                  <a:lnTo>
                    <a:pt x="83438" y="104393"/>
                  </a:lnTo>
                  <a:lnTo>
                    <a:pt x="83438" y="0"/>
                  </a:lnTo>
                  <a:lnTo>
                    <a:pt x="25031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677656" y="1004316"/>
            <a:ext cx="3048000" cy="4235450"/>
            <a:chOff x="8677656" y="1004316"/>
            <a:chExt cx="3048000" cy="423545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1013460"/>
              <a:ext cx="3029711" cy="42169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682228" y="1008888"/>
              <a:ext cx="3039110" cy="4226560"/>
            </a:xfrm>
            <a:custGeom>
              <a:avLst/>
              <a:gdLst/>
              <a:ahLst/>
              <a:cxnLst/>
              <a:rect l="l" t="t" r="r" b="b"/>
              <a:pathLst>
                <a:path w="3039109" h="4226560">
                  <a:moveTo>
                    <a:pt x="0" y="4226052"/>
                  </a:moveTo>
                  <a:lnTo>
                    <a:pt x="3038855" y="4226052"/>
                  </a:lnTo>
                  <a:lnTo>
                    <a:pt x="3038855" y="0"/>
                  </a:lnTo>
                  <a:lnTo>
                    <a:pt x="0" y="0"/>
                  </a:lnTo>
                  <a:lnTo>
                    <a:pt x="0" y="42260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408" y="-166894"/>
            <a:ext cx="1120081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899785" algn="l"/>
              </a:tabLst>
            </a:pPr>
            <a:r>
              <a:rPr lang="ru-RU" sz="2400" b="0" spc="-5" dirty="0">
                <a:solidFill>
                  <a:srgbClr val="4776CD"/>
                </a:solidFill>
                <a:latin typeface="Impact"/>
                <a:cs typeface="Impact"/>
              </a:rPr>
              <a:t/>
            </a:r>
            <a:br>
              <a:rPr lang="ru-RU" sz="2400" b="0" spc="-5" dirty="0">
                <a:solidFill>
                  <a:srgbClr val="4776CD"/>
                </a:solidFill>
                <a:latin typeface="Impact"/>
                <a:cs typeface="Impact"/>
              </a:rPr>
            </a:br>
            <a:r>
              <a:rPr sz="2400" b="0" spc="-5" dirty="0" err="1">
                <a:solidFill>
                  <a:srgbClr val="0070C0"/>
                </a:solidFill>
                <a:latin typeface="Impact"/>
                <a:cs typeface="Impact"/>
              </a:rPr>
              <a:t>После</a:t>
            </a:r>
            <a:r>
              <a:rPr sz="2400" b="0" dirty="0">
                <a:solidFill>
                  <a:srgbClr val="0070C0"/>
                </a:solidFill>
                <a:latin typeface="Impact"/>
                <a:cs typeface="Impact"/>
              </a:rPr>
              <a:t> завершения</a:t>
            </a:r>
            <a:r>
              <a:rPr sz="2400" b="0" spc="5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dirty="0" err="1">
                <a:solidFill>
                  <a:srgbClr val="0070C0"/>
                </a:solidFill>
                <a:latin typeface="Impact"/>
                <a:cs typeface="Impact"/>
              </a:rPr>
              <a:t>экзамена</a:t>
            </a:r>
            <a:r>
              <a:rPr sz="2400" b="0" spc="-10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lang="ru-RU" sz="2400" b="0" spc="-10" dirty="0">
                <a:solidFill>
                  <a:srgbClr val="0070C0"/>
                </a:solidFill>
                <a:latin typeface="Impact"/>
                <a:cs typeface="Impact"/>
              </a:rPr>
              <a:t>в</a:t>
            </a:r>
            <a:r>
              <a:rPr sz="2400" b="0" spc="10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0070C0"/>
                </a:solidFill>
                <a:latin typeface="Impact"/>
                <a:cs typeface="Impact"/>
              </a:rPr>
              <a:t>аудиториях: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	</a:t>
            </a:r>
            <a:r>
              <a:rPr lang="ru-RU" sz="2400" b="0" spc="-5" dirty="0">
                <a:solidFill>
                  <a:srgbClr val="4776CD"/>
                </a:solidFill>
                <a:latin typeface="Impact"/>
                <a:cs typeface="Impact"/>
              </a:rPr>
              <a:t/>
            </a:r>
            <a:br>
              <a:rPr lang="ru-RU" sz="2400" b="0" spc="-5" dirty="0">
                <a:solidFill>
                  <a:srgbClr val="4776CD"/>
                </a:solidFill>
                <a:latin typeface="Impact"/>
                <a:cs typeface="Impact"/>
              </a:rPr>
            </a:br>
            <a:r>
              <a:rPr sz="3600" spc="-30" baseline="2314" dirty="0" err="1">
                <a:solidFill>
                  <a:srgbClr val="006FC0"/>
                </a:solidFill>
                <a:latin typeface="Times New Roman"/>
                <a:cs typeface="Times New Roman"/>
              </a:rPr>
              <a:t>Руководитель</a:t>
            </a:r>
            <a:r>
              <a:rPr sz="3600" spc="7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ППЭ</a:t>
            </a:r>
            <a:r>
              <a:rPr sz="3600" spc="-60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3600" spc="-22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u="heavy" spc="-7" baseline="23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Штабе</a:t>
            </a:r>
            <a:r>
              <a:rPr sz="3600" u="heavy" spc="-15" baseline="23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7" baseline="23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ППЭ</a:t>
            </a:r>
            <a:endParaRPr sz="3600" baseline="2314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5597" y="1531610"/>
            <a:ext cx="11707623" cy="3360928"/>
            <a:chOff x="256794" y="797813"/>
            <a:chExt cx="11707622" cy="3360928"/>
          </a:xfrm>
        </p:grpSpPr>
        <p:sp>
          <p:nvSpPr>
            <p:cNvPr id="4" name="object 4"/>
            <p:cNvSpPr/>
            <p:nvPr/>
          </p:nvSpPr>
          <p:spPr>
            <a:xfrm>
              <a:off x="256794" y="797813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318516" y="318515"/>
                  </a:lnTo>
                  <a:lnTo>
                    <a:pt x="0" y="0"/>
                  </a:lnTo>
                  <a:lnTo>
                    <a:pt x="0" y="592836"/>
                  </a:lnTo>
                  <a:lnTo>
                    <a:pt x="318516" y="911351"/>
                  </a:lnTo>
                  <a:lnTo>
                    <a:pt x="637032" y="592836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794" y="797813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637032" y="592836"/>
                  </a:lnTo>
                  <a:lnTo>
                    <a:pt x="318516" y="911351"/>
                  </a:lnTo>
                  <a:lnTo>
                    <a:pt x="0" y="592836"/>
                  </a:lnTo>
                  <a:lnTo>
                    <a:pt x="0" y="0"/>
                  </a:lnTo>
                  <a:lnTo>
                    <a:pt x="318516" y="318515"/>
                  </a:lnTo>
                  <a:lnTo>
                    <a:pt x="63703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3826" y="797813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097178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0971784" y="591312"/>
                  </a:lnTo>
                  <a:lnTo>
                    <a:pt x="11010167" y="583574"/>
                  </a:lnTo>
                  <a:lnTo>
                    <a:pt x="11041491" y="562467"/>
                  </a:lnTo>
                  <a:lnTo>
                    <a:pt x="11062598" y="531143"/>
                  </a:lnTo>
                  <a:lnTo>
                    <a:pt x="11070336" y="492760"/>
                  </a:lnTo>
                  <a:lnTo>
                    <a:pt x="11070336" y="98551"/>
                  </a:lnTo>
                  <a:lnTo>
                    <a:pt x="11062598" y="60168"/>
                  </a:lnTo>
                  <a:lnTo>
                    <a:pt x="11041491" y="28844"/>
                  </a:lnTo>
                  <a:lnTo>
                    <a:pt x="11010167" y="7737"/>
                  </a:lnTo>
                  <a:lnTo>
                    <a:pt x="109717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826" y="797813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1070336" y="98551"/>
                  </a:moveTo>
                  <a:lnTo>
                    <a:pt x="11070336" y="492760"/>
                  </a:lnTo>
                  <a:lnTo>
                    <a:pt x="11062598" y="531143"/>
                  </a:lnTo>
                  <a:lnTo>
                    <a:pt x="11041491" y="562467"/>
                  </a:lnTo>
                  <a:lnTo>
                    <a:pt x="11010167" y="583574"/>
                  </a:lnTo>
                  <a:lnTo>
                    <a:pt x="10971784" y="591312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10971784" y="0"/>
                  </a:lnTo>
                  <a:lnTo>
                    <a:pt x="11010167" y="7737"/>
                  </a:lnTo>
                  <a:lnTo>
                    <a:pt x="11041491" y="28844"/>
                  </a:lnTo>
                  <a:lnTo>
                    <a:pt x="11062598" y="60168"/>
                  </a:lnTo>
                  <a:lnTo>
                    <a:pt x="11070336" y="9855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6794" y="1614677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5">
                  <a:moveTo>
                    <a:pt x="637032" y="0"/>
                  </a:moveTo>
                  <a:lnTo>
                    <a:pt x="318516" y="318516"/>
                  </a:lnTo>
                  <a:lnTo>
                    <a:pt x="0" y="0"/>
                  </a:lnTo>
                  <a:lnTo>
                    <a:pt x="0" y="591312"/>
                  </a:lnTo>
                  <a:lnTo>
                    <a:pt x="318516" y="909827"/>
                  </a:lnTo>
                  <a:lnTo>
                    <a:pt x="637032" y="591312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6794" y="1614677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5">
                  <a:moveTo>
                    <a:pt x="637032" y="0"/>
                  </a:moveTo>
                  <a:lnTo>
                    <a:pt x="637032" y="591312"/>
                  </a:lnTo>
                  <a:lnTo>
                    <a:pt x="318516" y="909827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318516" y="318516"/>
                  </a:lnTo>
                  <a:lnTo>
                    <a:pt x="63703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826" y="1614677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097178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0971784" y="591312"/>
                  </a:lnTo>
                  <a:lnTo>
                    <a:pt x="11010167" y="583574"/>
                  </a:lnTo>
                  <a:lnTo>
                    <a:pt x="11041491" y="562467"/>
                  </a:lnTo>
                  <a:lnTo>
                    <a:pt x="11062598" y="531143"/>
                  </a:lnTo>
                  <a:lnTo>
                    <a:pt x="11070336" y="492760"/>
                  </a:lnTo>
                  <a:lnTo>
                    <a:pt x="11070336" y="98551"/>
                  </a:lnTo>
                  <a:lnTo>
                    <a:pt x="11062598" y="60168"/>
                  </a:lnTo>
                  <a:lnTo>
                    <a:pt x="11041491" y="28844"/>
                  </a:lnTo>
                  <a:lnTo>
                    <a:pt x="11010167" y="7737"/>
                  </a:lnTo>
                  <a:lnTo>
                    <a:pt x="109717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3826" y="1614677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1070336" y="98551"/>
                  </a:moveTo>
                  <a:lnTo>
                    <a:pt x="11070336" y="492760"/>
                  </a:lnTo>
                  <a:lnTo>
                    <a:pt x="11062598" y="531143"/>
                  </a:lnTo>
                  <a:lnTo>
                    <a:pt x="11041491" y="562467"/>
                  </a:lnTo>
                  <a:lnTo>
                    <a:pt x="11010167" y="583574"/>
                  </a:lnTo>
                  <a:lnTo>
                    <a:pt x="10971784" y="591312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10971784" y="0"/>
                  </a:lnTo>
                  <a:lnTo>
                    <a:pt x="11010167" y="7737"/>
                  </a:lnTo>
                  <a:lnTo>
                    <a:pt x="11041491" y="28844"/>
                  </a:lnTo>
                  <a:lnTo>
                    <a:pt x="11062598" y="60168"/>
                  </a:lnTo>
                  <a:lnTo>
                    <a:pt x="11070336" y="9855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794" y="2431542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4">
                  <a:moveTo>
                    <a:pt x="637032" y="0"/>
                  </a:moveTo>
                  <a:lnTo>
                    <a:pt x="318516" y="318516"/>
                  </a:lnTo>
                  <a:lnTo>
                    <a:pt x="0" y="0"/>
                  </a:lnTo>
                  <a:lnTo>
                    <a:pt x="0" y="591312"/>
                  </a:lnTo>
                  <a:lnTo>
                    <a:pt x="318516" y="909828"/>
                  </a:lnTo>
                  <a:lnTo>
                    <a:pt x="637032" y="591312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794" y="2431542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4">
                  <a:moveTo>
                    <a:pt x="637032" y="0"/>
                  </a:moveTo>
                  <a:lnTo>
                    <a:pt x="637032" y="591312"/>
                  </a:lnTo>
                  <a:lnTo>
                    <a:pt x="318516" y="909828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318516" y="318516"/>
                  </a:lnTo>
                  <a:lnTo>
                    <a:pt x="63703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3826" y="2431542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097178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0971784" y="591312"/>
                  </a:lnTo>
                  <a:lnTo>
                    <a:pt x="11010167" y="583574"/>
                  </a:lnTo>
                  <a:lnTo>
                    <a:pt x="11041491" y="562467"/>
                  </a:lnTo>
                  <a:lnTo>
                    <a:pt x="11062598" y="531143"/>
                  </a:lnTo>
                  <a:lnTo>
                    <a:pt x="11070336" y="492760"/>
                  </a:lnTo>
                  <a:lnTo>
                    <a:pt x="11070336" y="98552"/>
                  </a:lnTo>
                  <a:lnTo>
                    <a:pt x="11062598" y="60168"/>
                  </a:lnTo>
                  <a:lnTo>
                    <a:pt x="11041491" y="28844"/>
                  </a:lnTo>
                  <a:lnTo>
                    <a:pt x="11010167" y="7737"/>
                  </a:lnTo>
                  <a:lnTo>
                    <a:pt x="109717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3826" y="2431542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1070336" y="98552"/>
                  </a:moveTo>
                  <a:lnTo>
                    <a:pt x="11070336" y="492760"/>
                  </a:lnTo>
                  <a:lnTo>
                    <a:pt x="11062598" y="531143"/>
                  </a:lnTo>
                  <a:lnTo>
                    <a:pt x="11041491" y="562467"/>
                  </a:lnTo>
                  <a:lnTo>
                    <a:pt x="11010167" y="583574"/>
                  </a:lnTo>
                  <a:lnTo>
                    <a:pt x="10971784" y="591312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10971784" y="0"/>
                  </a:lnTo>
                  <a:lnTo>
                    <a:pt x="11010167" y="7737"/>
                  </a:lnTo>
                  <a:lnTo>
                    <a:pt x="11041491" y="28844"/>
                  </a:lnTo>
                  <a:lnTo>
                    <a:pt x="11062598" y="60168"/>
                  </a:lnTo>
                  <a:lnTo>
                    <a:pt x="11070336" y="9855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6794" y="3246881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318516" y="318515"/>
                  </a:lnTo>
                  <a:lnTo>
                    <a:pt x="0" y="0"/>
                  </a:lnTo>
                  <a:lnTo>
                    <a:pt x="0" y="592835"/>
                  </a:lnTo>
                  <a:lnTo>
                    <a:pt x="318516" y="911351"/>
                  </a:lnTo>
                  <a:lnTo>
                    <a:pt x="637032" y="592835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6794" y="3246881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637032" y="592835"/>
                  </a:lnTo>
                  <a:lnTo>
                    <a:pt x="318516" y="911351"/>
                  </a:lnTo>
                  <a:lnTo>
                    <a:pt x="0" y="592835"/>
                  </a:lnTo>
                  <a:lnTo>
                    <a:pt x="0" y="0"/>
                  </a:lnTo>
                  <a:lnTo>
                    <a:pt x="318516" y="318515"/>
                  </a:lnTo>
                  <a:lnTo>
                    <a:pt x="637032" y="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3826" y="3246881"/>
              <a:ext cx="11070590" cy="593090"/>
            </a:xfrm>
            <a:custGeom>
              <a:avLst/>
              <a:gdLst/>
              <a:ahLst/>
              <a:cxnLst/>
              <a:rect l="l" t="t" r="r" b="b"/>
              <a:pathLst>
                <a:path w="11070590" h="593089">
                  <a:moveTo>
                    <a:pt x="10971530" y="0"/>
                  </a:moveTo>
                  <a:lnTo>
                    <a:pt x="0" y="0"/>
                  </a:lnTo>
                  <a:lnTo>
                    <a:pt x="0" y="592835"/>
                  </a:lnTo>
                  <a:lnTo>
                    <a:pt x="10971530" y="592835"/>
                  </a:lnTo>
                  <a:lnTo>
                    <a:pt x="11010007" y="585077"/>
                  </a:lnTo>
                  <a:lnTo>
                    <a:pt x="11041411" y="563911"/>
                  </a:lnTo>
                  <a:lnTo>
                    <a:pt x="11062577" y="532507"/>
                  </a:lnTo>
                  <a:lnTo>
                    <a:pt x="11070336" y="494029"/>
                  </a:lnTo>
                  <a:lnTo>
                    <a:pt x="11070336" y="98805"/>
                  </a:lnTo>
                  <a:lnTo>
                    <a:pt x="11062577" y="60328"/>
                  </a:lnTo>
                  <a:lnTo>
                    <a:pt x="11041411" y="28924"/>
                  </a:lnTo>
                  <a:lnTo>
                    <a:pt x="11010007" y="7758"/>
                  </a:lnTo>
                  <a:lnTo>
                    <a:pt x="1097153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3826" y="3246881"/>
              <a:ext cx="11070590" cy="593090"/>
            </a:xfrm>
            <a:custGeom>
              <a:avLst/>
              <a:gdLst/>
              <a:ahLst/>
              <a:cxnLst/>
              <a:rect l="l" t="t" r="r" b="b"/>
              <a:pathLst>
                <a:path w="11070590" h="593089">
                  <a:moveTo>
                    <a:pt x="11070336" y="98805"/>
                  </a:moveTo>
                  <a:lnTo>
                    <a:pt x="11070336" y="494029"/>
                  </a:lnTo>
                  <a:lnTo>
                    <a:pt x="11062577" y="532507"/>
                  </a:lnTo>
                  <a:lnTo>
                    <a:pt x="11041411" y="563911"/>
                  </a:lnTo>
                  <a:lnTo>
                    <a:pt x="11010007" y="585077"/>
                  </a:lnTo>
                  <a:lnTo>
                    <a:pt x="10971530" y="592835"/>
                  </a:lnTo>
                  <a:lnTo>
                    <a:pt x="0" y="592835"/>
                  </a:lnTo>
                  <a:lnTo>
                    <a:pt x="0" y="0"/>
                  </a:lnTo>
                  <a:lnTo>
                    <a:pt x="10971530" y="0"/>
                  </a:lnTo>
                  <a:lnTo>
                    <a:pt x="11010007" y="7758"/>
                  </a:lnTo>
                  <a:lnTo>
                    <a:pt x="11041411" y="28924"/>
                  </a:lnTo>
                  <a:lnTo>
                    <a:pt x="11062577" y="60328"/>
                  </a:lnTo>
                  <a:lnTo>
                    <a:pt x="11070336" y="9880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44716" y="1646649"/>
            <a:ext cx="10686415" cy="3629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35" dirty="0">
                <a:latin typeface="Times New Roman"/>
                <a:cs typeface="Times New Roman"/>
              </a:rPr>
              <a:t>Получает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присутствии </a:t>
            </a:r>
            <a:r>
              <a:rPr sz="1800" b="1" spc="-30" dirty="0">
                <a:latin typeface="Times New Roman"/>
                <a:cs typeface="Times New Roman"/>
              </a:rPr>
              <a:t>члена</a:t>
            </a:r>
            <a:r>
              <a:rPr sz="1800" b="1" spc="-25" dirty="0">
                <a:latin typeface="Times New Roman"/>
                <a:cs typeface="Times New Roman"/>
              </a:rPr>
              <a:t> ГЭК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от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всех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40">
                <a:latin typeface="Times New Roman"/>
                <a:cs typeface="Times New Roman"/>
              </a:rPr>
              <a:t>ответственных</a:t>
            </a:r>
            <a:r>
              <a:rPr sz="1800" spc="-15">
                <a:latin typeface="Times New Roman"/>
                <a:cs typeface="Times New Roman"/>
              </a:rPr>
              <a:t> </a:t>
            </a:r>
            <a:r>
              <a:rPr sz="1800" spc="-45">
                <a:latin typeface="Times New Roman"/>
                <a:cs typeface="Times New Roman"/>
              </a:rPr>
              <a:t>организаторов</a:t>
            </a:r>
            <a:r>
              <a:rPr lang="ru-RU" sz="1800" spc="-45" dirty="0">
                <a:latin typeface="Times New Roman"/>
                <a:cs typeface="Times New Roman"/>
              </a:rPr>
              <a:t> </a:t>
            </a:r>
            <a:r>
              <a:rPr sz="1800" spc="-20">
                <a:latin typeface="Times New Roman"/>
                <a:cs typeface="Times New Roman"/>
              </a:rPr>
              <a:t>ЭМ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800" spc="-30" dirty="0">
                <a:latin typeface="Times New Roman"/>
                <a:cs typeface="Times New Roman"/>
              </a:rPr>
              <a:t>Заполняет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присутствии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члена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30">
                <a:latin typeface="Times New Roman"/>
                <a:cs typeface="Times New Roman"/>
              </a:rPr>
              <a:t>ГЭК</a:t>
            </a:r>
            <a:r>
              <a:rPr sz="1800" b="1" spc="-40">
                <a:latin typeface="Times New Roman"/>
                <a:cs typeface="Times New Roman"/>
              </a:rPr>
              <a:t> </a:t>
            </a:r>
            <a:r>
              <a:rPr sz="1800" spc="-45">
                <a:latin typeface="Times New Roman"/>
                <a:cs typeface="Times New Roman"/>
              </a:rPr>
              <a:t>необходимые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формы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84785" indent="-172720">
              <a:lnSpc>
                <a:spcPts val="2010"/>
              </a:lnSpc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Принимает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общественных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наблюдателей</a:t>
            </a:r>
            <a:r>
              <a:rPr sz="1800" spc="-5" dirty="0">
                <a:latin typeface="Times New Roman"/>
                <a:cs typeface="Times New Roman"/>
              </a:rPr>
              <a:t> заполненную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18-МАШ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«Акт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общественного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наблюдения</a:t>
            </a:r>
            <a:endParaRPr sz="1800" dirty="0">
              <a:latin typeface="Times New Roman"/>
              <a:cs typeface="Times New Roman"/>
            </a:endParaRPr>
          </a:p>
          <a:p>
            <a:pPr marL="184785">
              <a:lnSpc>
                <a:spcPts val="2010"/>
              </a:lnSpc>
            </a:pP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проведением ГИА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ППЭ»**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84785" indent="-172720">
              <a:lnSpc>
                <a:spcPts val="201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Передает </a:t>
            </a:r>
            <a:r>
              <a:rPr sz="1800" dirty="0">
                <a:latin typeface="Times New Roman"/>
                <a:cs typeface="Times New Roman"/>
              </a:rPr>
              <a:t>все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необходимые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материалы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ППЭ-14-01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«Акт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приемки-передачи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экзаменационных</a:t>
            </a:r>
            <a:endParaRPr sz="1800" dirty="0">
              <a:latin typeface="Times New Roman"/>
              <a:cs typeface="Times New Roman"/>
            </a:endParaRPr>
          </a:p>
          <a:p>
            <a:pPr marL="184785">
              <a:lnSpc>
                <a:spcPts val="2010"/>
              </a:lnSpc>
            </a:pPr>
            <a:r>
              <a:rPr sz="1800" spc="-10" dirty="0">
                <a:latin typeface="Times New Roman"/>
                <a:cs typeface="Times New Roman"/>
              </a:rPr>
              <a:t>материалов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ППЭ»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члену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ГЭК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object 30"/>
          <p:cNvGrpSpPr/>
          <p:nvPr/>
        </p:nvGrpSpPr>
        <p:grpSpPr>
          <a:xfrm>
            <a:off x="166646" y="1500174"/>
            <a:ext cx="2928958" cy="4854056"/>
            <a:chOff x="3730751" y="856488"/>
            <a:chExt cx="3599815" cy="4854056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9283" y="861060"/>
              <a:ext cx="2014727" cy="28498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934711" y="856488"/>
              <a:ext cx="2024380" cy="2859405"/>
            </a:xfrm>
            <a:custGeom>
              <a:avLst/>
              <a:gdLst/>
              <a:ahLst/>
              <a:cxnLst/>
              <a:rect l="l" t="t" r="r" b="b"/>
              <a:pathLst>
                <a:path w="2024379" h="2859404">
                  <a:moveTo>
                    <a:pt x="0" y="2859024"/>
                  </a:moveTo>
                  <a:lnTo>
                    <a:pt x="2023872" y="2859024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28590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6863" y="1205484"/>
              <a:ext cx="2014728" cy="284988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622291" y="1200912"/>
              <a:ext cx="2024380" cy="2859405"/>
            </a:xfrm>
            <a:custGeom>
              <a:avLst/>
              <a:gdLst/>
              <a:ahLst/>
              <a:cxnLst/>
              <a:rect l="l" t="t" r="r" b="b"/>
              <a:pathLst>
                <a:path w="2024379" h="2859404">
                  <a:moveTo>
                    <a:pt x="0" y="2859024"/>
                  </a:moveTo>
                  <a:lnTo>
                    <a:pt x="2023871" y="2859024"/>
                  </a:lnTo>
                  <a:lnTo>
                    <a:pt x="2023871" y="0"/>
                  </a:lnTo>
                  <a:lnTo>
                    <a:pt x="0" y="0"/>
                  </a:lnTo>
                  <a:lnTo>
                    <a:pt x="0" y="28590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4345352" y="1570868"/>
              <a:ext cx="2019406" cy="277996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309871" y="1545336"/>
              <a:ext cx="2024380" cy="2860675"/>
            </a:xfrm>
            <a:custGeom>
              <a:avLst/>
              <a:gdLst/>
              <a:ahLst/>
              <a:cxnLst/>
              <a:rect l="l" t="t" r="r" b="b"/>
              <a:pathLst>
                <a:path w="2024379" h="2860675">
                  <a:moveTo>
                    <a:pt x="0" y="2860548"/>
                  </a:moveTo>
                  <a:lnTo>
                    <a:pt x="2023872" y="2860548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28605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2309" y="3319389"/>
              <a:ext cx="2343264" cy="23911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730751" y="3275076"/>
              <a:ext cx="3599815" cy="2400300"/>
            </a:xfrm>
            <a:custGeom>
              <a:avLst/>
              <a:gdLst/>
              <a:ahLst/>
              <a:cxnLst/>
              <a:rect l="l" t="t" r="r" b="b"/>
              <a:pathLst>
                <a:path w="3599815" h="2400300">
                  <a:moveTo>
                    <a:pt x="0" y="2400300"/>
                  </a:moveTo>
                  <a:lnTo>
                    <a:pt x="3599688" y="2400300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2400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309918" y="2571744"/>
            <a:ext cx="2571768" cy="3736975"/>
            <a:chOff x="8081771" y="1933955"/>
            <a:chExt cx="3449320" cy="3736975"/>
          </a:xfrm>
        </p:grpSpPr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2019" y="1943099"/>
              <a:ext cx="1406652" cy="199034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537447" y="1938527"/>
              <a:ext cx="1416050" cy="1999614"/>
            </a:xfrm>
            <a:custGeom>
              <a:avLst/>
              <a:gdLst/>
              <a:ahLst/>
              <a:cxnLst/>
              <a:rect l="l" t="t" r="r" b="b"/>
              <a:pathLst>
                <a:path w="1416050" h="1999614">
                  <a:moveTo>
                    <a:pt x="0" y="1999488"/>
                  </a:moveTo>
                  <a:lnTo>
                    <a:pt x="1415796" y="1999488"/>
                  </a:lnTo>
                  <a:lnTo>
                    <a:pt x="1415796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3043" y="2129027"/>
              <a:ext cx="1399031" cy="197967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348471" y="2124455"/>
              <a:ext cx="1408430" cy="1988820"/>
            </a:xfrm>
            <a:custGeom>
              <a:avLst/>
              <a:gdLst/>
              <a:ahLst/>
              <a:cxnLst/>
              <a:rect l="l" t="t" r="r" b="b"/>
              <a:pathLst>
                <a:path w="1408429" h="1988820">
                  <a:moveTo>
                    <a:pt x="0" y="1988820"/>
                  </a:moveTo>
                  <a:lnTo>
                    <a:pt x="1408176" y="1988820"/>
                  </a:lnTo>
                  <a:lnTo>
                    <a:pt x="1408176" y="0"/>
                  </a:lnTo>
                  <a:lnTo>
                    <a:pt x="0" y="0"/>
                  </a:lnTo>
                  <a:lnTo>
                    <a:pt x="0" y="1988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0915" y="3240023"/>
              <a:ext cx="3430524" cy="242163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086343" y="3235452"/>
              <a:ext cx="3439795" cy="2430780"/>
            </a:xfrm>
            <a:custGeom>
              <a:avLst/>
              <a:gdLst/>
              <a:ahLst/>
              <a:cxnLst/>
              <a:rect l="l" t="t" r="r" b="b"/>
              <a:pathLst>
                <a:path w="3439795" h="2430779">
                  <a:moveTo>
                    <a:pt x="0" y="2430780"/>
                  </a:moveTo>
                  <a:lnTo>
                    <a:pt x="3439667" y="2430780"/>
                  </a:lnTo>
                  <a:lnTo>
                    <a:pt x="3439667" y="0"/>
                  </a:lnTo>
                  <a:lnTo>
                    <a:pt x="0" y="0"/>
                  </a:lnTo>
                  <a:lnTo>
                    <a:pt x="0" y="24307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445891" y="104979"/>
            <a:ext cx="51466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70C0"/>
                </a:solidFill>
                <a:latin typeface="Impact"/>
                <a:cs typeface="Impact"/>
              </a:rPr>
              <a:t>Упаковка</a:t>
            </a:r>
            <a:r>
              <a:rPr sz="2800" b="0" spc="30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0070C0"/>
                </a:solidFill>
                <a:latin typeface="Impact"/>
                <a:cs typeface="Impact"/>
              </a:rPr>
              <a:t>материалов</a:t>
            </a:r>
            <a:r>
              <a:rPr sz="2800" b="0" spc="45" dirty="0">
                <a:solidFill>
                  <a:srgbClr val="0070C0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0070C0"/>
                </a:solidFill>
                <a:latin typeface="Impact"/>
                <a:cs typeface="Impact"/>
              </a:rPr>
              <a:t>аудитории</a:t>
            </a:r>
            <a:endParaRPr sz="2800">
              <a:solidFill>
                <a:srgbClr val="0070C0"/>
              </a:solidFill>
              <a:latin typeface="Impact"/>
              <a:cs typeface="Impact"/>
            </a:endParaRPr>
          </a:p>
        </p:txBody>
      </p:sp>
      <p:grpSp>
        <p:nvGrpSpPr>
          <p:cNvPr id="47" name="object 39"/>
          <p:cNvGrpSpPr/>
          <p:nvPr/>
        </p:nvGrpSpPr>
        <p:grpSpPr>
          <a:xfrm>
            <a:off x="6096000" y="3868669"/>
            <a:ext cx="2564666" cy="2430780"/>
            <a:chOff x="8086343" y="3235452"/>
            <a:chExt cx="3439795" cy="2430780"/>
          </a:xfrm>
        </p:grpSpPr>
        <p:pic>
          <p:nvPicPr>
            <p:cNvPr id="52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0915" y="3240023"/>
              <a:ext cx="3430524" cy="2421636"/>
            </a:xfrm>
            <a:prstGeom prst="rect">
              <a:avLst/>
            </a:prstGeom>
          </p:spPr>
        </p:pic>
        <p:sp>
          <p:nvSpPr>
            <p:cNvPr id="53" name="object 45"/>
            <p:cNvSpPr/>
            <p:nvPr/>
          </p:nvSpPr>
          <p:spPr>
            <a:xfrm>
              <a:off x="8086343" y="3235452"/>
              <a:ext cx="3439795" cy="2430780"/>
            </a:xfrm>
            <a:custGeom>
              <a:avLst/>
              <a:gdLst/>
              <a:ahLst/>
              <a:cxnLst/>
              <a:rect l="l" t="t" r="r" b="b"/>
              <a:pathLst>
                <a:path w="3439795" h="2430779">
                  <a:moveTo>
                    <a:pt x="0" y="2430780"/>
                  </a:moveTo>
                  <a:lnTo>
                    <a:pt x="3439667" y="2430780"/>
                  </a:lnTo>
                  <a:lnTo>
                    <a:pt x="3439667" y="0"/>
                  </a:lnTo>
                  <a:lnTo>
                    <a:pt x="0" y="0"/>
                  </a:lnTo>
                  <a:lnTo>
                    <a:pt x="0" y="24307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39"/>
          <p:cNvGrpSpPr/>
          <p:nvPr/>
        </p:nvGrpSpPr>
        <p:grpSpPr>
          <a:xfrm>
            <a:off x="8882082" y="2500306"/>
            <a:ext cx="2571768" cy="3736975"/>
            <a:chOff x="8081771" y="1933955"/>
            <a:chExt cx="3449320" cy="3736975"/>
          </a:xfrm>
        </p:grpSpPr>
        <p:pic>
          <p:nvPicPr>
            <p:cNvPr id="55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2019" y="1943099"/>
              <a:ext cx="1406652" cy="1990344"/>
            </a:xfrm>
            <a:prstGeom prst="rect">
              <a:avLst/>
            </a:prstGeom>
          </p:spPr>
        </p:pic>
        <p:sp>
          <p:nvSpPr>
            <p:cNvPr id="56" name="object 41"/>
            <p:cNvSpPr/>
            <p:nvPr/>
          </p:nvSpPr>
          <p:spPr>
            <a:xfrm>
              <a:off x="8537447" y="1938527"/>
              <a:ext cx="1416050" cy="1999614"/>
            </a:xfrm>
            <a:custGeom>
              <a:avLst/>
              <a:gdLst/>
              <a:ahLst/>
              <a:cxnLst/>
              <a:rect l="l" t="t" r="r" b="b"/>
              <a:pathLst>
                <a:path w="1416050" h="1999614">
                  <a:moveTo>
                    <a:pt x="0" y="1999488"/>
                  </a:moveTo>
                  <a:lnTo>
                    <a:pt x="1415796" y="1999488"/>
                  </a:lnTo>
                  <a:lnTo>
                    <a:pt x="1415796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3043" y="2129027"/>
              <a:ext cx="1399031" cy="1979676"/>
            </a:xfrm>
            <a:prstGeom prst="rect">
              <a:avLst/>
            </a:prstGeom>
          </p:spPr>
        </p:pic>
        <p:sp>
          <p:nvSpPr>
            <p:cNvPr id="58" name="object 43"/>
            <p:cNvSpPr/>
            <p:nvPr/>
          </p:nvSpPr>
          <p:spPr>
            <a:xfrm>
              <a:off x="8348471" y="2124455"/>
              <a:ext cx="1408430" cy="1988820"/>
            </a:xfrm>
            <a:custGeom>
              <a:avLst/>
              <a:gdLst/>
              <a:ahLst/>
              <a:cxnLst/>
              <a:rect l="l" t="t" r="r" b="b"/>
              <a:pathLst>
                <a:path w="1408429" h="1988820">
                  <a:moveTo>
                    <a:pt x="0" y="1988820"/>
                  </a:moveTo>
                  <a:lnTo>
                    <a:pt x="1408176" y="1988820"/>
                  </a:lnTo>
                  <a:lnTo>
                    <a:pt x="1408176" y="0"/>
                  </a:lnTo>
                  <a:lnTo>
                    <a:pt x="0" y="0"/>
                  </a:lnTo>
                  <a:lnTo>
                    <a:pt x="0" y="1988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0915" y="3240023"/>
              <a:ext cx="3430524" cy="2421636"/>
            </a:xfrm>
            <a:prstGeom prst="rect">
              <a:avLst/>
            </a:prstGeom>
          </p:spPr>
        </p:pic>
        <p:sp>
          <p:nvSpPr>
            <p:cNvPr id="60" name="object 45"/>
            <p:cNvSpPr/>
            <p:nvPr/>
          </p:nvSpPr>
          <p:spPr>
            <a:xfrm>
              <a:off x="8086343" y="3235452"/>
              <a:ext cx="3439795" cy="2430780"/>
            </a:xfrm>
            <a:custGeom>
              <a:avLst/>
              <a:gdLst/>
              <a:ahLst/>
              <a:cxnLst/>
              <a:rect l="l" t="t" r="r" b="b"/>
              <a:pathLst>
                <a:path w="3439795" h="2430779">
                  <a:moveTo>
                    <a:pt x="0" y="2430780"/>
                  </a:moveTo>
                  <a:lnTo>
                    <a:pt x="3439667" y="2430780"/>
                  </a:lnTo>
                  <a:lnTo>
                    <a:pt x="3439667" y="0"/>
                  </a:lnTo>
                  <a:lnTo>
                    <a:pt x="0" y="0"/>
                  </a:lnTo>
                  <a:lnTo>
                    <a:pt x="0" y="24307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13"/>
          <p:cNvGrpSpPr/>
          <p:nvPr/>
        </p:nvGrpSpPr>
        <p:grpSpPr>
          <a:xfrm>
            <a:off x="4452926" y="571480"/>
            <a:ext cx="4786346" cy="1643073"/>
            <a:chOff x="525937" y="2174801"/>
            <a:chExt cx="3589759" cy="1438801"/>
          </a:xfrm>
        </p:grpSpPr>
        <p:sp>
          <p:nvSpPr>
            <p:cNvPr id="63" name="object 14"/>
            <p:cNvSpPr/>
            <p:nvPr/>
          </p:nvSpPr>
          <p:spPr>
            <a:xfrm>
              <a:off x="633094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3263138" y="0"/>
                  </a:moveTo>
                  <a:lnTo>
                    <a:pt x="105867" y="0"/>
                  </a:lnTo>
                  <a:lnTo>
                    <a:pt x="77736" y="3682"/>
                  </a:lnTo>
                  <a:lnTo>
                    <a:pt x="31013" y="30987"/>
                  </a:lnTo>
                  <a:lnTo>
                    <a:pt x="3771" y="77850"/>
                  </a:lnTo>
                  <a:lnTo>
                    <a:pt x="0" y="106044"/>
                  </a:lnTo>
                  <a:lnTo>
                    <a:pt x="0" y="953388"/>
                  </a:lnTo>
                  <a:lnTo>
                    <a:pt x="14452" y="1006855"/>
                  </a:lnTo>
                  <a:lnTo>
                    <a:pt x="52438" y="1044828"/>
                  </a:lnTo>
                  <a:lnTo>
                    <a:pt x="105867" y="1059306"/>
                  </a:lnTo>
                  <a:lnTo>
                    <a:pt x="3263138" y="1059306"/>
                  </a:lnTo>
                  <a:lnTo>
                    <a:pt x="3316604" y="1044828"/>
                  </a:lnTo>
                  <a:lnTo>
                    <a:pt x="3354578" y="1006855"/>
                  </a:lnTo>
                  <a:lnTo>
                    <a:pt x="3369055" y="953388"/>
                  </a:lnTo>
                  <a:lnTo>
                    <a:pt x="3369055" y="106044"/>
                  </a:lnTo>
                  <a:lnTo>
                    <a:pt x="3354578" y="52450"/>
                  </a:lnTo>
                  <a:lnTo>
                    <a:pt x="3316604" y="14477"/>
                  </a:lnTo>
                  <a:lnTo>
                    <a:pt x="3263138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5"/>
            <p:cNvSpPr/>
            <p:nvPr/>
          </p:nvSpPr>
          <p:spPr>
            <a:xfrm>
              <a:off x="633094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0" y="106044"/>
                  </a:moveTo>
                  <a:lnTo>
                    <a:pt x="14452" y="52450"/>
                  </a:lnTo>
                  <a:lnTo>
                    <a:pt x="52438" y="14477"/>
                  </a:lnTo>
                  <a:lnTo>
                    <a:pt x="105867" y="0"/>
                  </a:lnTo>
                  <a:lnTo>
                    <a:pt x="3263138" y="0"/>
                  </a:lnTo>
                  <a:lnTo>
                    <a:pt x="3316604" y="14477"/>
                  </a:lnTo>
                  <a:lnTo>
                    <a:pt x="3354578" y="52450"/>
                  </a:lnTo>
                  <a:lnTo>
                    <a:pt x="3369055" y="106044"/>
                  </a:lnTo>
                  <a:lnTo>
                    <a:pt x="3369055" y="953388"/>
                  </a:lnTo>
                  <a:lnTo>
                    <a:pt x="3354578" y="1006855"/>
                  </a:lnTo>
                  <a:lnTo>
                    <a:pt x="3316604" y="1044828"/>
                  </a:lnTo>
                  <a:lnTo>
                    <a:pt x="3263138" y="1059306"/>
                  </a:lnTo>
                  <a:lnTo>
                    <a:pt x="105867" y="1059306"/>
                  </a:lnTo>
                  <a:lnTo>
                    <a:pt x="52438" y="1044828"/>
                  </a:lnTo>
                  <a:lnTo>
                    <a:pt x="14452" y="1006855"/>
                  </a:lnTo>
                  <a:lnTo>
                    <a:pt x="0" y="953388"/>
                  </a:lnTo>
                  <a:lnTo>
                    <a:pt x="0" y="106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6"/>
            <p:cNvSpPr/>
            <p:nvPr/>
          </p:nvSpPr>
          <p:spPr>
            <a:xfrm>
              <a:off x="686673" y="2362471"/>
              <a:ext cx="3429023" cy="1251131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3263265" y="0"/>
                  </a:moveTo>
                  <a:lnTo>
                    <a:pt x="105892" y="0"/>
                  </a:lnTo>
                  <a:lnTo>
                    <a:pt x="77774" y="3809"/>
                  </a:lnTo>
                  <a:lnTo>
                    <a:pt x="31051" y="30987"/>
                  </a:lnTo>
                  <a:lnTo>
                    <a:pt x="3784" y="77723"/>
                  </a:lnTo>
                  <a:lnTo>
                    <a:pt x="0" y="105917"/>
                  </a:lnTo>
                  <a:lnTo>
                    <a:pt x="0" y="953388"/>
                  </a:lnTo>
                  <a:lnTo>
                    <a:pt x="14478" y="1006855"/>
                  </a:lnTo>
                  <a:lnTo>
                    <a:pt x="52489" y="1044828"/>
                  </a:lnTo>
                  <a:lnTo>
                    <a:pt x="105892" y="1059306"/>
                  </a:lnTo>
                  <a:lnTo>
                    <a:pt x="3263265" y="1059306"/>
                  </a:lnTo>
                  <a:lnTo>
                    <a:pt x="3316732" y="1044828"/>
                  </a:lnTo>
                  <a:lnTo>
                    <a:pt x="3354705" y="1006855"/>
                  </a:lnTo>
                  <a:lnTo>
                    <a:pt x="3369056" y="953388"/>
                  </a:lnTo>
                  <a:lnTo>
                    <a:pt x="3369056" y="105917"/>
                  </a:lnTo>
                  <a:lnTo>
                    <a:pt x="3354705" y="52450"/>
                  </a:lnTo>
                  <a:lnTo>
                    <a:pt x="3316732" y="14477"/>
                  </a:lnTo>
                  <a:lnTo>
                    <a:pt x="326326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1.Бланк ответов №1,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2.Бланк ответов №2 + ДБО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3.КИМЫ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4.Испорченные и не использованные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  Форма 05</a:t>
              </a:r>
            </a:p>
            <a:p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bject 17"/>
            <p:cNvSpPr/>
            <p:nvPr/>
          </p:nvSpPr>
          <p:spPr>
            <a:xfrm>
              <a:off x="525937" y="2174801"/>
              <a:ext cx="3529361" cy="137624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0" y="105917"/>
                  </a:moveTo>
                  <a:lnTo>
                    <a:pt x="14478" y="52450"/>
                  </a:lnTo>
                  <a:lnTo>
                    <a:pt x="52489" y="14477"/>
                  </a:lnTo>
                  <a:lnTo>
                    <a:pt x="105892" y="0"/>
                  </a:lnTo>
                  <a:lnTo>
                    <a:pt x="3263265" y="0"/>
                  </a:lnTo>
                  <a:lnTo>
                    <a:pt x="3316732" y="14477"/>
                  </a:lnTo>
                  <a:lnTo>
                    <a:pt x="3354705" y="52450"/>
                  </a:lnTo>
                  <a:lnTo>
                    <a:pt x="3369056" y="105917"/>
                  </a:lnTo>
                  <a:lnTo>
                    <a:pt x="3369056" y="953388"/>
                  </a:lnTo>
                  <a:lnTo>
                    <a:pt x="3354705" y="1006855"/>
                  </a:lnTo>
                  <a:lnTo>
                    <a:pt x="3316732" y="1044828"/>
                  </a:lnTo>
                  <a:lnTo>
                    <a:pt x="3263265" y="1059306"/>
                  </a:lnTo>
                  <a:lnTo>
                    <a:pt x="105892" y="1059306"/>
                  </a:lnTo>
                  <a:lnTo>
                    <a:pt x="52489" y="1044828"/>
                  </a:lnTo>
                  <a:lnTo>
                    <a:pt x="14478" y="1006855"/>
                  </a:lnTo>
                  <a:lnTo>
                    <a:pt x="0" y="953388"/>
                  </a:lnTo>
                  <a:lnTo>
                    <a:pt x="0" y="105917"/>
                  </a:lnTo>
                  <a:close/>
                </a:path>
              </a:pathLst>
            </a:custGeom>
            <a:ln w="25400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7900" y="571480"/>
            <a:ext cx="1643074" cy="1571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48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38942" y="2428868"/>
            <a:ext cx="1332162" cy="1428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81884" y="2428868"/>
            <a:ext cx="642942" cy="142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1512" y="2143709"/>
            <a:ext cx="989647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dirty="0">
                <a:solidFill>
                  <a:srgbClr val="006FC0"/>
                </a:solidFill>
                <a:latin typeface="Impact"/>
                <a:cs typeface="Impact"/>
              </a:rPr>
              <a:t>Спасибо</a:t>
            </a:r>
            <a:r>
              <a:rPr sz="8000" b="0" spc="-2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8000" b="0" dirty="0">
                <a:solidFill>
                  <a:srgbClr val="006FC0"/>
                </a:solidFill>
                <a:latin typeface="Impact"/>
                <a:cs typeface="Impact"/>
              </a:rPr>
              <a:t>за</a:t>
            </a:r>
            <a:r>
              <a:rPr sz="8000" b="0" spc="-2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8000" b="0" spc="-5" dirty="0">
                <a:solidFill>
                  <a:srgbClr val="006FC0"/>
                </a:solidFill>
                <a:latin typeface="Impact"/>
                <a:cs typeface="Impact"/>
              </a:rPr>
              <a:t>внимание!</a:t>
            </a:r>
            <a:endParaRPr sz="80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6132"/>
            <a:ext cx="12191999" cy="4598099"/>
            <a:chOff x="0" y="1826132"/>
            <a:chExt cx="9143999" cy="459809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3347" y="4509134"/>
              <a:ext cx="1660652" cy="18032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887" y="1826132"/>
              <a:ext cx="1258252" cy="17560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1701" y="1867407"/>
              <a:ext cx="1279271" cy="15134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9794" y="4365116"/>
              <a:ext cx="1607354" cy="19396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509071"/>
              <a:ext cx="1795399" cy="1915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9492" y="1955419"/>
              <a:ext cx="3245231" cy="183133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1373" y="1005587"/>
            <a:ext cx="2131907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5080" indent="-4953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0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00" b="1" spc="-10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b="1" spc="-114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ель 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ППЭ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1597" y="1050417"/>
            <a:ext cx="157395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Ч</a:t>
            </a:r>
            <a:r>
              <a:rPr sz="200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ен</a:t>
            </a:r>
            <a:r>
              <a:rPr sz="2000" b="1" spc="-9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ГЭК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274" y="3850004"/>
            <a:ext cx="1785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1600" b="1" spc="-9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х</a:t>
            </a:r>
            <a:r>
              <a:rPr sz="16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sz="1600" b="1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ч</a:t>
            </a:r>
            <a:r>
              <a:rPr sz="1600" b="1" spc="4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ск</a:t>
            </a:r>
            <a:r>
              <a:rPr sz="1600" b="1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й  специалист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38844" y="1022350"/>
            <a:ext cx="227213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000" b="1" spc="-20" dirty="0">
              <a:solidFill>
                <a:srgbClr val="0069B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>
                <a:solidFill>
                  <a:srgbClr val="0069B1"/>
                </a:solidFill>
                <a:latin typeface="Times New Roman"/>
                <a:cs typeface="Times New Roman"/>
              </a:rPr>
              <a:t>Организаторы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35389" y="3921963"/>
            <a:ext cx="2312247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Сотрудник</a:t>
            </a:r>
            <a:r>
              <a:rPr sz="1600" b="1" spc="-6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охраны</a:t>
            </a:r>
            <a:endParaRPr sz="16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16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правопорядка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0594" y="3836941"/>
            <a:ext cx="3155527" cy="2712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r>
              <a:rPr sz="1600" b="1" spc="-15">
                <a:solidFill>
                  <a:srgbClr val="0069B1"/>
                </a:solidFill>
                <a:latin typeface="Times New Roman"/>
                <a:cs typeface="Times New Roman"/>
              </a:rPr>
              <a:t>Медицинский</a:t>
            </a:r>
            <a:r>
              <a:rPr lang="ru-RU" sz="1600" b="1" spc="254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-25">
                <a:solidFill>
                  <a:srgbClr val="0069B1"/>
                </a:solidFill>
                <a:latin typeface="Times New Roman"/>
                <a:cs typeface="Times New Roman"/>
              </a:rPr>
              <a:t>работник</a:t>
            </a:r>
            <a:r>
              <a:rPr lang="ru-RU" sz="160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  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51329" y="1909191"/>
            <a:ext cx="2436029" cy="182702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524496" y="928670"/>
            <a:ext cx="2644985" cy="1007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12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Руководитель </a:t>
            </a:r>
            <a:r>
              <a:rPr sz="160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ОО, в </a:t>
            </a:r>
            <a:r>
              <a:rPr sz="1600" b="1" spc="1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помещениях</a:t>
            </a:r>
            <a:r>
              <a:rPr sz="160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которой 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организован</a:t>
            </a:r>
            <a:r>
              <a:rPr sz="1600" b="1" spc="3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ППЭ,</a:t>
            </a:r>
            <a:r>
              <a:rPr sz="160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или </a:t>
            </a:r>
            <a:r>
              <a:rPr sz="160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уполномоченное</a:t>
            </a:r>
            <a:r>
              <a:rPr sz="160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им</a:t>
            </a:r>
            <a:r>
              <a:rPr sz="160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лицо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09720" y="142852"/>
            <a:ext cx="9109287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Лица,</a:t>
            </a:r>
            <a:r>
              <a:rPr sz="2900" spc="-4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29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привлекаемые </a:t>
            </a:r>
            <a:r>
              <a:rPr sz="29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к</a:t>
            </a:r>
            <a:r>
              <a:rPr sz="2900" spc="-1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29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проведению</a:t>
            </a:r>
            <a:r>
              <a:rPr sz="2900" spc="-4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2900" spc="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ГИА-9</a:t>
            </a:r>
            <a:endParaRPr sz="290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  <p:grpSp>
        <p:nvGrpSpPr>
          <p:cNvPr id="23" name="object 15"/>
          <p:cNvGrpSpPr/>
          <p:nvPr/>
        </p:nvGrpSpPr>
        <p:grpSpPr>
          <a:xfrm>
            <a:off x="5651330" y="1909191"/>
            <a:ext cx="4513580" cy="4427220"/>
            <a:chOff x="4238497" y="1909191"/>
            <a:chExt cx="3385185" cy="4427220"/>
          </a:xfrm>
        </p:grpSpPr>
        <p:pic>
          <p:nvPicPr>
            <p:cNvPr id="24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52" y="4509084"/>
              <a:ext cx="1827022" cy="1827022"/>
            </a:xfrm>
            <a:prstGeom prst="rect">
              <a:avLst/>
            </a:prstGeom>
          </p:spPr>
        </p:pic>
        <p:pic>
          <p:nvPicPr>
            <p:cNvPr id="25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8497" y="1909191"/>
              <a:ext cx="1827022" cy="1827022"/>
            </a:xfrm>
            <a:prstGeom prst="rect">
              <a:avLst/>
            </a:prstGeom>
          </p:spPr>
        </p:pic>
      </p:grpSp>
      <p:sp>
        <p:nvSpPr>
          <p:cNvPr id="26" name="Прямоугольник 25"/>
          <p:cNvSpPr/>
          <p:nvPr/>
        </p:nvSpPr>
        <p:spPr>
          <a:xfrm>
            <a:off x="8453454" y="4214818"/>
            <a:ext cx="115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30" baseline="-19097" dirty="0">
                <a:solidFill>
                  <a:srgbClr val="0069B1"/>
                </a:solidFill>
                <a:latin typeface="Times New Roman"/>
                <a:cs typeface="Times New Roman"/>
              </a:rPr>
              <a:t>Ассистент</a:t>
            </a:r>
            <a:endParaRPr lang="ru-RU" sz="2400" b="1" dirty="0"/>
          </a:p>
        </p:txBody>
      </p:sp>
      <p:pic>
        <p:nvPicPr>
          <p:cNvPr id="27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688" y="4579242"/>
            <a:ext cx="1393499" cy="164166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809852" y="3357563"/>
            <a:ext cx="3286148" cy="133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1600" b="1" spc="-5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Специалисты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по</a:t>
            </a:r>
            <a:r>
              <a:rPr lang="ru-RU" sz="16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пр.</a:t>
            </a:r>
            <a:endParaRPr lang="ru-RU" sz="16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инструктажа</a:t>
            </a:r>
            <a:r>
              <a:rPr lang="ru-RU" sz="1600" b="1" spc="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и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обесп.</a:t>
            </a:r>
            <a:r>
              <a:rPr lang="ru-RU" sz="16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лаб. 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работ </a:t>
            </a: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по </a:t>
            </a:r>
            <a:r>
              <a:rPr lang="ru-RU" sz="16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физике </a:t>
            </a: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и химии + </a:t>
            </a:r>
            <a:r>
              <a:rPr lang="ru-RU" sz="1600" b="1" spc="-3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эксперты</a:t>
            </a:r>
            <a:r>
              <a:rPr lang="ru-RU" sz="1600" b="1" spc="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по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химии</a:t>
            </a:r>
            <a:endParaRPr lang="ru-RU" sz="1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160" y="2236342"/>
            <a:ext cx="2107013" cy="15849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42651" y="1472946"/>
            <a:ext cx="2361352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985" marR="5080" indent="-1219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Общ</a:t>
            </a:r>
            <a:r>
              <a:rPr sz="2000" b="1" spc="4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ве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нн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ы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е  </a:t>
            </a:r>
            <a:r>
              <a:rPr sz="200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наблюдатели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39937" y="2280030"/>
            <a:ext cx="4708313" cy="4578350"/>
            <a:chOff x="3179952" y="2280030"/>
            <a:chExt cx="3531235" cy="4578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3304" y="2280030"/>
              <a:ext cx="1357376" cy="15984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9952" y="4628766"/>
              <a:ext cx="2678556" cy="222923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59496" y="4149080"/>
            <a:ext cx="9358207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020" marR="5080" indent="-655955"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Должностные 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лица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Рособрнадзора 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и ОИВ, </a:t>
            </a:r>
            <a:endParaRPr lang="ru-RU" sz="2000" b="1" dirty="0">
              <a:solidFill>
                <a:srgbClr val="0069B1"/>
              </a:solidFill>
              <a:latin typeface="Times New Roman"/>
              <a:cs typeface="Times New Roman"/>
            </a:endParaRPr>
          </a:p>
          <a:p>
            <a:pPr marL="668020" marR="5080" indent="-65595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15">
                <a:solidFill>
                  <a:srgbClr val="0069B1"/>
                </a:solidFill>
                <a:latin typeface="Times New Roman"/>
                <a:cs typeface="Times New Roman"/>
              </a:rPr>
              <a:t>существляющего</a:t>
            </a:r>
            <a:r>
              <a:rPr lang="ru-RU"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>
                <a:solidFill>
                  <a:srgbClr val="0069B1"/>
                </a:solidFill>
                <a:latin typeface="Times New Roman"/>
                <a:cs typeface="Times New Roman"/>
              </a:rPr>
              <a:t>переданные</a:t>
            </a:r>
            <a:r>
              <a:rPr sz="2000" b="1" spc="1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полномочия</a:t>
            </a:r>
            <a:r>
              <a:rPr sz="2000" b="1" spc="-8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РФ</a:t>
            </a:r>
            <a:r>
              <a:rPr sz="20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сфере</a:t>
            </a:r>
            <a:r>
              <a:rPr sz="2000" b="1" spc="6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7115" y="1472946"/>
            <a:ext cx="2368127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0070" marR="5080" indent="-5480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Пр</a:t>
            </a:r>
            <a:r>
              <a:rPr sz="200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2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ави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и  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СМИ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03624" y="181482"/>
            <a:ext cx="5825913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Лица,</a:t>
            </a:r>
            <a:r>
              <a:rPr sz="3200" spc="-8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3200" spc="-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имеющие</a:t>
            </a:r>
            <a:r>
              <a:rPr sz="3200" spc="-8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право </a:t>
            </a:r>
            <a:r>
              <a:rPr sz="3200" spc="-69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3200" spc="-2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присутствовать</a:t>
            </a:r>
            <a:r>
              <a:rPr sz="3200" spc="-10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32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</a:t>
            </a:r>
            <a:r>
              <a:rPr sz="3200" spc="-2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3200" spc="-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ППЭ</a:t>
            </a:r>
            <a:endParaRPr sz="320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290" y="428604"/>
            <a:ext cx="661279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Нарушение</a:t>
            </a:r>
            <a:r>
              <a:rPr sz="3200" spc="-7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Порядка</a:t>
            </a:r>
            <a:endParaRPr sz="320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6713" y="1632585"/>
            <a:ext cx="11001587" cy="731520"/>
            <a:chOff x="447535" y="1632585"/>
            <a:chExt cx="8251190" cy="731520"/>
          </a:xfrm>
        </p:grpSpPr>
        <p:sp>
          <p:nvSpPr>
            <p:cNvPr id="4" name="object 4"/>
            <p:cNvSpPr/>
            <p:nvPr/>
          </p:nvSpPr>
          <p:spPr>
            <a:xfrm>
              <a:off x="460235" y="1653921"/>
              <a:ext cx="8225790" cy="706120"/>
            </a:xfrm>
            <a:custGeom>
              <a:avLst/>
              <a:gdLst/>
              <a:ahLst/>
              <a:cxnLst/>
              <a:rect l="l" t="t" r="r" b="b"/>
              <a:pathLst>
                <a:path w="8225790" h="706119">
                  <a:moveTo>
                    <a:pt x="8154809" y="0"/>
                  </a:moveTo>
                  <a:lnTo>
                    <a:pt x="70561" y="0"/>
                  </a:lnTo>
                  <a:lnTo>
                    <a:pt x="43103" y="5587"/>
                  </a:lnTo>
                  <a:lnTo>
                    <a:pt x="20662" y="20700"/>
                  </a:lnTo>
                  <a:lnTo>
                    <a:pt x="5537" y="43179"/>
                  </a:lnTo>
                  <a:lnTo>
                    <a:pt x="0" y="70738"/>
                  </a:lnTo>
                  <a:lnTo>
                    <a:pt x="0" y="635253"/>
                  </a:lnTo>
                  <a:lnTo>
                    <a:pt x="5537" y="662686"/>
                  </a:lnTo>
                  <a:lnTo>
                    <a:pt x="20662" y="685164"/>
                  </a:lnTo>
                  <a:lnTo>
                    <a:pt x="43103" y="700277"/>
                  </a:lnTo>
                  <a:lnTo>
                    <a:pt x="70561" y="705738"/>
                  </a:lnTo>
                  <a:lnTo>
                    <a:pt x="8154809" y="705738"/>
                  </a:lnTo>
                  <a:lnTo>
                    <a:pt x="8182241" y="700277"/>
                  </a:lnTo>
                  <a:lnTo>
                    <a:pt x="8204593" y="685164"/>
                  </a:lnTo>
                  <a:lnTo>
                    <a:pt x="8219706" y="662686"/>
                  </a:lnTo>
                  <a:lnTo>
                    <a:pt x="8225294" y="635253"/>
                  </a:lnTo>
                  <a:lnTo>
                    <a:pt x="8225294" y="70738"/>
                  </a:lnTo>
                  <a:lnTo>
                    <a:pt x="8219706" y="43179"/>
                  </a:lnTo>
                  <a:lnTo>
                    <a:pt x="8204593" y="20700"/>
                  </a:lnTo>
                  <a:lnTo>
                    <a:pt x="8182241" y="5587"/>
                  </a:lnTo>
                  <a:lnTo>
                    <a:pt x="815480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0235" y="1645285"/>
              <a:ext cx="8225790" cy="706120"/>
            </a:xfrm>
            <a:custGeom>
              <a:avLst/>
              <a:gdLst/>
              <a:ahLst/>
              <a:cxnLst/>
              <a:rect l="l" t="t" r="r" b="b"/>
              <a:pathLst>
                <a:path w="8225790" h="706119">
                  <a:moveTo>
                    <a:pt x="0" y="70612"/>
                  </a:moveTo>
                  <a:lnTo>
                    <a:pt x="5537" y="43179"/>
                  </a:lnTo>
                  <a:lnTo>
                    <a:pt x="20662" y="20700"/>
                  </a:lnTo>
                  <a:lnTo>
                    <a:pt x="43103" y="5587"/>
                  </a:lnTo>
                  <a:lnTo>
                    <a:pt x="70561" y="0"/>
                  </a:lnTo>
                  <a:lnTo>
                    <a:pt x="8154809" y="0"/>
                  </a:lnTo>
                  <a:lnTo>
                    <a:pt x="8182241" y="5587"/>
                  </a:lnTo>
                  <a:lnTo>
                    <a:pt x="8204593" y="20700"/>
                  </a:lnTo>
                  <a:lnTo>
                    <a:pt x="8219706" y="43179"/>
                  </a:lnTo>
                  <a:lnTo>
                    <a:pt x="8225294" y="70612"/>
                  </a:lnTo>
                  <a:lnTo>
                    <a:pt x="8225294" y="635126"/>
                  </a:lnTo>
                  <a:lnTo>
                    <a:pt x="8219706" y="662686"/>
                  </a:lnTo>
                  <a:lnTo>
                    <a:pt x="8204593" y="685038"/>
                  </a:lnTo>
                  <a:lnTo>
                    <a:pt x="8182241" y="700151"/>
                  </a:lnTo>
                  <a:lnTo>
                    <a:pt x="8154809" y="705738"/>
                  </a:lnTo>
                  <a:lnTo>
                    <a:pt x="70561" y="705738"/>
                  </a:lnTo>
                  <a:lnTo>
                    <a:pt x="43103" y="700151"/>
                  </a:lnTo>
                  <a:lnTo>
                    <a:pt x="20662" y="685038"/>
                  </a:lnTo>
                  <a:lnTo>
                    <a:pt x="5537" y="662686"/>
                  </a:lnTo>
                  <a:lnTo>
                    <a:pt x="0" y="635126"/>
                  </a:lnTo>
                  <a:lnTo>
                    <a:pt x="0" y="706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85883" y="1698120"/>
            <a:ext cx="8784167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Присутствующим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>
                <a:solidFill>
                  <a:srgbClr val="FFFFFF"/>
                </a:solidFill>
                <a:latin typeface="Times New Roman"/>
                <a:cs typeface="Times New Roman"/>
              </a:rPr>
              <a:t>ППЭ</a:t>
            </a:r>
            <a:r>
              <a:rPr lang="ru-RU"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>
                <a:solidFill>
                  <a:srgbClr val="FFFFFF"/>
                </a:solidFill>
                <a:latin typeface="Times New Roman"/>
                <a:cs typeface="Times New Roman"/>
              </a:rPr>
              <a:t>запрещается</a:t>
            </a:r>
            <a:r>
              <a:rPr lang="ru-RU"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6713" y="2521839"/>
            <a:ext cx="5296747" cy="1692910"/>
            <a:chOff x="447535" y="2521839"/>
            <a:chExt cx="3972560" cy="1692910"/>
          </a:xfrm>
        </p:grpSpPr>
        <p:sp>
          <p:nvSpPr>
            <p:cNvPr id="8" name="object 8"/>
            <p:cNvSpPr/>
            <p:nvPr/>
          </p:nvSpPr>
          <p:spPr>
            <a:xfrm>
              <a:off x="460235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3780040" y="0"/>
                  </a:moveTo>
                  <a:lnTo>
                    <a:pt x="166738" y="0"/>
                  </a:lnTo>
                  <a:lnTo>
                    <a:pt x="139687" y="2159"/>
                  </a:lnTo>
                  <a:lnTo>
                    <a:pt x="90106" y="18669"/>
                  </a:lnTo>
                  <a:lnTo>
                    <a:pt x="48831" y="48768"/>
                  </a:lnTo>
                  <a:lnTo>
                    <a:pt x="18605" y="90170"/>
                  </a:lnTo>
                  <a:lnTo>
                    <a:pt x="2171" y="139700"/>
                  </a:lnTo>
                  <a:lnTo>
                    <a:pt x="0" y="166750"/>
                  </a:lnTo>
                  <a:lnTo>
                    <a:pt x="0" y="1500632"/>
                  </a:lnTo>
                  <a:lnTo>
                    <a:pt x="8496" y="1553337"/>
                  </a:lnTo>
                  <a:lnTo>
                    <a:pt x="32169" y="1599184"/>
                  </a:lnTo>
                  <a:lnTo>
                    <a:pt x="68262" y="1635252"/>
                  </a:lnTo>
                  <a:lnTo>
                    <a:pt x="114033" y="1659001"/>
                  </a:lnTo>
                  <a:lnTo>
                    <a:pt x="166738" y="1667510"/>
                  </a:lnTo>
                  <a:lnTo>
                    <a:pt x="3780040" y="1667510"/>
                  </a:lnTo>
                  <a:lnTo>
                    <a:pt x="3832745" y="1659001"/>
                  </a:lnTo>
                  <a:lnTo>
                    <a:pt x="3878592" y="1635252"/>
                  </a:lnTo>
                  <a:lnTo>
                    <a:pt x="3914660" y="1599184"/>
                  </a:lnTo>
                  <a:lnTo>
                    <a:pt x="3938409" y="1553337"/>
                  </a:lnTo>
                  <a:lnTo>
                    <a:pt x="3946918" y="1500632"/>
                  </a:lnTo>
                  <a:lnTo>
                    <a:pt x="3946918" y="166750"/>
                  </a:lnTo>
                  <a:lnTo>
                    <a:pt x="3938409" y="114046"/>
                  </a:lnTo>
                  <a:lnTo>
                    <a:pt x="3914660" y="68199"/>
                  </a:lnTo>
                  <a:lnTo>
                    <a:pt x="3878592" y="32131"/>
                  </a:lnTo>
                  <a:lnTo>
                    <a:pt x="3832745" y="8509"/>
                  </a:lnTo>
                  <a:lnTo>
                    <a:pt x="3780040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235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0" y="166750"/>
                  </a:moveTo>
                  <a:lnTo>
                    <a:pt x="8496" y="114046"/>
                  </a:lnTo>
                  <a:lnTo>
                    <a:pt x="32169" y="68199"/>
                  </a:lnTo>
                  <a:lnTo>
                    <a:pt x="68262" y="32131"/>
                  </a:lnTo>
                  <a:lnTo>
                    <a:pt x="114033" y="8509"/>
                  </a:lnTo>
                  <a:lnTo>
                    <a:pt x="166738" y="0"/>
                  </a:lnTo>
                  <a:lnTo>
                    <a:pt x="3780040" y="0"/>
                  </a:lnTo>
                  <a:lnTo>
                    <a:pt x="3832745" y="8509"/>
                  </a:lnTo>
                  <a:lnTo>
                    <a:pt x="3878592" y="32131"/>
                  </a:lnTo>
                  <a:lnTo>
                    <a:pt x="3914660" y="68199"/>
                  </a:lnTo>
                  <a:lnTo>
                    <a:pt x="3938409" y="114046"/>
                  </a:lnTo>
                  <a:lnTo>
                    <a:pt x="3946918" y="166750"/>
                  </a:lnTo>
                  <a:lnTo>
                    <a:pt x="3946918" y="1500632"/>
                  </a:lnTo>
                  <a:lnTo>
                    <a:pt x="3938409" y="1553337"/>
                  </a:lnTo>
                  <a:lnTo>
                    <a:pt x="3914660" y="1599184"/>
                  </a:lnTo>
                  <a:lnTo>
                    <a:pt x="3878592" y="1635252"/>
                  </a:lnTo>
                  <a:lnTo>
                    <a:pt x="3832745" y="1659001"/>
                  </a:lnTo>
                  <a:lnTo>
                    <a:pt x="3780040" y="1667510"/>
                  </a:lnTo>
                  <a:lnTo>
                    <a:pt x="166738" y="1667510"/>
                  </a:lnTo>
                  <a:lnTo>
                    <a:pt x="114033" y="1659001"/>
                  </a:lnTo>
                  <a:lnTo>
                    <a:pt x="68262" y="1635252"/>
                  </a:lnTo>
                  <a:lnTo>
                    <a:pt x="32169" y="1599184"/>
                  </a:lnTo>
                  <a:lnTo>
                    <a:pt x="8496" y="1553337"/>
                  </a:lnTo>
                  <a:lnTo>
                    <a:pt x="0" y="1500632"/>
                  </a:lnTo>
                  <a:lnTo>
                    <a:pt x="0" y="1667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19388" y="3024965"/>
            <a:ext cx="4421293" cy="6280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8255" algn="ctr">
              <a:lnSpc>
                <a:spcPts val="2365"/>
              </a:lnSpc>
              <a:spcBef>
                <a:spcPts val="115"/>
              </a:spcBef>
            </a:pP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фотографировать</a:t>
            </a:r>
            <a:endParaRPr sz="2100" dirty="0">
              <a:latin typeface="Times New Roman"/>
              <a:cs typeface="Times New Roman"/>
            </a:endParaRPr>
          </a:p>
          <a:p>
            <a:pPr algn="ctr">
              <a:lnSpc>
                <a:spcPts val="2365"/>
              </a:lnSpc>
            </a:pP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экзаменационные</a:t>
            </a:r>
            <a:r>
              <a:rPr sz="21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материалы</a:t>
            </a:r>
            <a:endParaRPr sz="21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6712" y="4572008"/>
            <a:ext cx="5286412" cy="1571636"/>
            <a:chOff x="447535" y="4364101"/>
            <a:chExt cx="3972560" cy="1692910"/>
          </a:xfrm>
        </p:grpSpPr>
        <p:sp>
          <p:nvSpPr>
            <p:cNvPr id="12" name="object 12"/>
            <p:cNvSpPr/>
            <p:nvPr/>
          </p:nvSpPr>
          <p:spPr>
            <a:xfrm>
              <a:off x="460235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3780040" y="0"/>
                  </a:moveTo>
                  <a:lnTo>
                    <a:pt x="166738" y="0"/>
                  </a:lnTo>
                  <a:lnTo>
                    <a:pt x="139687" y="2159"/>
                  </a:lnTo>
                  <a:lnTo>
                    <a:pt x="90106" y="18668"/>
                  </a:lnTo>
                  <a:lnTo>
                    <a:pt x="48831" y="48894"/>
                  </a:lnTo>
                  <a:lnTo>
                    <a:pt x="18605" y="90169"/>
                  </a:lnTo>
                  <a:lnTo>
                    <a:pt x="2171" y="139700"/>
                  </a:lnTo>
                  <a:lnTo>
                    <a:pt x="0" y="166750"/>
                  </a:lnTo>
                  <a:lnTo>
                    <a:pt x="0" y="1500695"/>
                  </a:lnTo>
                  <a:lnTo>
                    <a:pt x="8496" y="1553362"/>
                  </a:lnTo>
                  <a:lnTo>
                    <a:pt x="32169" y="1599120"/>
                  </a:lnTo>
                  <a:lnTo>
                    <a:pt x="68262" y="1635213"/>
                  </a:lnTo>
                  <a:lnTo>
                    <a:pt x="114033" y="1658886"/>
                  </a:lnTo>
                  <a:lnTo>
                    <a:pt x="166738" y="1667395"/>
                  </a:lnTo>
                  <a:lnTo>
                    <a:pt x="3780040" y="1667395"/>
                  </a:lnTo>
                  <a:lnTo>
                    <a:pt x="3832745" y="1658886"/>
                  </a:lnTo>
                  <a:lnTo>
                    <a:pt x="3878592" y="1635213"/>
                  </a:lnTo>
                  <a:lnTo>
                    <a:pt x="3914660" y="1599120"/>
                  </a:lnTo>
                  <a:lnTo>
                    <a:pt x="3938409" y="1553362"/>
                  </a:lnTo>
                  <a:lnTo>
                    <a:pt x="3946918" y="1500695"/>
                  </a:lnTo>
                  <a:lnTo>
                    <a:pt x="3946918" y="166750"/>
                  </a:lnTo>
                  <a:lnTo>
                    <a:pt x="3938409" y="114046"/>
                  </a:lnTo>
                  <a:lnTo>
                    <a:pt x="3914660" y="68325"/>
                  </a:lnTo>
                  <a:lnTo>
                    <a:pt x="3878592" y="32131"/>
                  </a:lnTo>
                  <a:lnTo>
                    <a:pt x="3832745" y="8509"/>
                  </a:lnTo>
                  <a:lnTo>
                    <a:pt x="3780040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0235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0" y="166750"/>
                  </a:moveTo>
                  <a:lnTo>
                    <a:pt x="8496" y="114046"/>
                  </a:lnTo>
                  <a:lnTo>
                    <a:pt x="32169" y="68325"/>
                  </a:lnTo>
                  <a:lnTo>
                    <a:pt x="68262" y="32131"/>
                  </a:lnTo>
                  <a:lnTo>
                    <a:pt x="114033" y="8509"/>
                  </a:lnTo>
                  <a:lnTo>
                    <a:pt x="166738" y="0"/>
                  </a:lnTo>
                  <a:lnTo>
                    <a:pt x="3780040" y="0"/>
                  </a:lnTo>
                  <a:lnTo>
                    <a:pt x="3832745" y="8509"/>
                  </a:lnTo>
                  <a:lnTo>
                    <a:pt x="3878592" y="32131"/>
                  </a:lnTo>
                  <a:lnTo>
                    <a:pt x="3914660" y="68325"/>
                  </a:lnTo>
                  <a:lnTo>
                    <a:pt x="3938409" y="114046"/>
                  </a:lnTo>
                  <a:lnTo>
                    <a:pt x="3946918" y="166750"/>
                  </a:lnTo>
                  <a:lnTo>
                    <a:pt x="3946918" y="1500695"/>
                  </a:lnTo>
                  <a:lnTo>
                    <a:pt x="3938409" y="1553362"/>
                  </a:lnTo>
                  <a:lnTo>
                    <a:pt x="3914660" y="1599120"/>
                  </a:lnTo>
                  <a:lnTo>
                    <a:pt x="3878592" y="1635213"/>
                  </a:lnTo>
                  <a:lnTo>
                    <a:pt x="3832745" y="1658886"/>
                  </a:lnTo>
                  <a:lnTo>
                    <a:pt x="3780040" y="1667395"/>
                  </a:lnTo>
                  <a:lnTo>
                    <a:pt x="166738" y="1667395"/>
                  </a:lnTo>
                  <a:lnTo>
                    <a:pt x="114033" y="1658886"/>
                  </a:lnTo>
                  <a:lnTo>
                    <a:pt x="68262" y="1635213"/>
                  </a:lnTo>
                  <a:lnTo>
                    <a:pt x="32169" y="1599120"/>
                  </a:lnTo>
                  <a:lnTo>
                    <a:pt x="8496" y="1553362"/>
                  </a:lnTo>
                  <a:lnTo>
                    <a:pt x="0" y="1500695"/>
                  </a:lnTo>
                  <a:lnTo>
                    <a:pt x="0" y="16675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4997" y="4720165"/>
            <a:ext cx="4814993" cy="98078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-5080" algn="ctr">
              <a:lnSpc>
                <a:spcPct val="91400"/>
              </a:lnSpc>
              <a:spcBef>
                <a:spcPts val="380"/>
              </a:spcBef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передавать 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участникам 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средства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связи,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ru-RU" sz="2000" spc="-2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065" marR="5080" indent="-5080" algn="ctr">
              <a:lnSpc>
                <a:spcPct val="91400"/>
              </a:lnSpc>
              <a:spcBef>
                <a:spcPts val="380"/>
              </a:spcBef>
            </a:pPr>
            <a:r>
              <a:rPr sz="2000" spc="-15">
                <a:solidFill>
                  <a:srgbClr val="FFFFFF"/>
                </a:solidFill>
                <a:latin typeface="Times New Roman"/>
                <a:cs typeface="Times New Roman"/>
              </a:rPr>
              <a:t>электронно-</a:t>
            </a:r>
            <a:r>
              <a:rPr sz="2000" spc="15">
                <a:solidFill>
                  <a:srgbClr val="FFFFFF"/>
                </a:solidFill>
                <a:latin typeface="Times New Roman"/>
                <a:cs typeface="Times New Roman"/>
              </a:rPr>
              <a:t>вычислительную</a:t>
            </a:r>
            <a:r>
              <a:rPr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технику</a:t>
            </a:r>
            <a:endParaRPr sz="2000" dirty="0">
              <a:latin typeface="Times New Roman"/>
              <a:cs typeface="Times New Roman"/>
            </a:endParaRPr>
          </a:p>
          <a:p>
            <a:pPr marL="74930" algn="ctr">
              <a:lnSpc>
                <a:spcPts val="2495"/>
              </a:lnSpc>
            </a:pP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т.д.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96000" y="2500306"/>
            <a:ext cx="5501979" cy="1714511"/>
            <a:chOff x="4738623" y="2534539"/>
            <a:chExt cx="3947160" cy="1667510"/>
          </a:xfrm>
        </p:grpSpPr>
        <p:sp>
          <p:nvSpPr>
            <p:cNvPr id="16" name="object 16"/>
            <p:cNvSpPr/>
            <p:nvPr/>
          </p:nvSpPr>
          <p:spPr>
            <a:xfrm>
              <a:off x="4738623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3780154" y="0"/>
                  </a:moveTo>
                  <a:lnTo>
                    <a:pt x="166877" y="0"/>
                  </a:lnTo>
                  <a:lnTo>
                    <a:pt x="139826" y="2159"/>
                  </a:lnTo>
                  <a:lnTo>
                    <a:pt x="90170" y="18669"/>
                  </a:lnTo>
                  <a:lnTo>
                    <a:pt x="48895" y="48768"/>
                  </a:lnTo>
                  <a:lnTo>
                    <a:pt x="18668" y="90170"/>
                  </a:lnTo>
                  <a:lnTo>
                    <a:pt x="2159" y="139700"/>
                  </a:lnTo>
                  <a:lnTo>
                    <a:pt x="0" y="166750"/>
                  </a:lnTo>
                  <a:lnTo>
                    <a:pt x="0" y="1500632"/>
                  </a:lnTo>
                  <a:lnTo>
                    <a:pt x="8509" y="1553337"/>
                  </a:lnTo>
                  <a:lnTo>
                    <a:pt x="32130" y="1599184"/>
                  </a:lnTo>
                  <a:lnTo>
                    <a:pt x="68325" y="1635252"/>
                  </a:lnTo>
                  <a:lnTo>
                    <a:pt x="114173" y="1659001"/>
                  </a:lnTo>
                  <a:lnTo>
                    <a:pt x="166877" y="1667510"/>
                  </a:lnTo>
                  <a:lnTo>
                    <a:pt x="3780154" y="1667510"/>
                  </a:lnTo>
                  <a:lnTo>
                    <a:pt x="3832859" y="1659001"/>
                  </a:lnTo>
                  <a:lnTo>
                    <a:pt x="3878579" y="1635252"/>
                  </a:lnTo>
                  <a:lnTo>
                    <a:pt x="3914775" y="1599184"/>
                  </a:lnTo>
                  <a:lnTo>
                    <a:pt x="3938397" y="1553337"/>
                  </a:lnTo>
                  <a:lnTo>
                    <a:pt x="3946905" y="1500632"/>
                  </a:lnTo>
                  <a:lnTo>
                    <a:pt x="3946905" y="166750"/>
                  </a:lnTo>
                  <a:lnTo>
                    <a:pt x="3938397" y="114046"/>
                  </a:lnTo>
                  <a:lnTo>
                    <a:pt x="3914775" y="68199"/>
                  </a:lnTo>
                  <a:lnTo>
                    <a:pt x="3878579" y="32131"/>
                  </a:lnTo>
                  <a:lnTo>
                    <a:pt x="3832859" y="8509"/>
                  </a:lnTo>
                  <a:lnTo>
                    <a:pt x="3780154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8623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0" y="166750"/>
                  </a:moveTo>
                  <a:lnTo>
                    <a:pt x="8509" y="114046"/>
                  </a:lnTo>
                  <a:lnTo>
                    <a:pt x="32130" y="68199"/>
                  </a:lnTo>
                  <a:lnTo>
                    <a:pt x="68325" y="32131"/>
                  </a:lnTo>
                  <a:lnTo>
                    <a:pt x="114173" y="8509"/>
                  </a:lnTo>
                  <a:lnTo>
                    <a:pt x="166877" y="0"/>
                  </a:lnTo>
                  <a:lnTo>
                    <a:pt x="3780154" y="0"/>
                  </a:lnTo>
                  <a:lnTo>
                    <a:pt x="3832859" y="8509"/>
                  </a:lnTo>
                  <a:lnTo>
                    <a:pt x="3878579" y="32131"/>
                  </a:lnTo>
                  <a:lnTo>
                    <a:pt x="3914775" y="68199"/>
                  </a:lnTo>
                  <a:lnTo>
                    <a:pt x="3938397" y="114046"/>
                  </a:lnTo>
                  <a:lnTo>
                    <a:pt x="3946905" y="166750"/>
                  </a:lnTo>
                  <a:lnTo>
                    <a:pt x="3946905" y="1500632"/>
                  </a:lnTo>
                  <a:lnTo>
                    <a:pt x="3938397" y="1553337"/>
                  </a:lnTo>
                  <a:lnTo>
                    <a:pt x="3914775" y="1599184"/>
                  </a:lnTo>
                  <a:lnTo>
                    <a:pt x="3878579" y="1635252"/>
                  </a:lnTo>
                  <a:lnTo>
                    <a:pt x="3832859" y="1659001"/>
                  </a:lnTo>
                  <a:lnTo>
                    <a:pt x="3780154" y="1667510"/>
                  </a:lnTo>
                  <a:lnTo>
                    <a:pt x="166877" y="1667510"/>
                  </a:lnTo>
                  <a:lnTo>
                    <a:pt x="114173" y="1659001"/>
                  </a:lnTo>
                  <a:lnTo>
                    <a:pt x="68325" y="1635252"/>
                  </a:lnTo>
                  <a:lnTo>
                    <a:pt x="32130" y="1599184"/>
                  </a:lnTo>
                  <a:lnTo>
                    <a:pt x="8509" y="1553337"/>
                  </a:lnTo>
                  <a:lnTo>
                    <a:pt x="0" y="1500632"/>
                  </a:lnTo>
                  <a:lnTo>
                    <a:pt x="0" y="166750"/>
                  </a:lnTo>
                  <a:close/>
                </a:path>
              </a:pathLst>
            </a:custGeom>
            <a:ln w="253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87770" y="3024965"/>
            <a:ext cx="3285913" cy="6280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ts val="2365"/>
              </a:lnSpc>
              <a:spcBef>
                <a:spcPts val="115"/>
              </a:spcBef>
            </a:pP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100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100" spc="-7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1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100" spc="-7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2100">
              <a:latin typeface="Times New Roman"/>
              <a:cs typeface="Times New Roman"/>
            </a:endParaRPr>
          </a:p>
          <a:p>
            <a:pPr marL="19050" algn="ctr">
              <a:lnSpc>
                <a:spcPts val="2365"/>
              </a:lnSpc>
            </a:pP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участникам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96000" y="4500570"/>
            <a:ext cx="5501979" cy="1643074"/>
            <a:chOff x="4725923" y="4364101"/>
            <a:chExt cx="3972560" cy="1692910"/>
          </a:xfrm>
        </p:grpSpPr>
        <p:sp>
          <p:nvSpPr>
            <p:cNvPr id="20" name="object 20"/>
            <p:cNvSpPr/>
            <p:nvPr/>
          </p:nvSpPr>
          <p:spPr>
            <a:xfrm>
              <a:off x="4738623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3780154" y="0"/>
                  </a:moveTo>
                  <a:lnTo>
                    <a:pt x="166877" y="0"/>
                  </a:lnTo>
                  <a:lnTo>
                    <a:pt x="139826" y="2159"/>
                  </a:lnTo>
                  <a:lnTo>
                    <a:pt x="90170" y="18668"/>
                  </a:lnTo>
                  <a:lnTo>
                    <a:pt x="48895" y="48894"/>
                  </a:lnTo>
                  <a:lnTo>
                    <a:pt x="18668" y="90169"/>
                  </a:lnTo>
                  <a:lnTo>
                    <a:pt x="2159" y="139700"/>
                  </a:lnTo>
                  <a:lnTo>
                    <a:pt x="0" y="166750"/>
                  </a:lnTo>
                  <a:lnTo>
                    <a:pt x="0" y="1500695"/>
                  </a:lnTo>
                  <a:lnTo>
                    <a:pt x="8509" y="1553362"/>
                  </a:lnTo>
                  <a:lnTo>
                    <a:pt x="32130" y="1599120"/>
                  </a:lnTo>
                  <a:lnTo>
                    <a:pt x="68325" y="1635213"/>
                  </a:lnTo>
                  <a:lnTo>
                    <a:pt x="114173" y="1658886"/>
                  </a:lnTo>
                  <a:lnTo>
                    <a:pt x="166877" y="1667395"/>
                  </a:lnTo>
                  <a:lnTo>
                    <a:pt x="3780154" y="1667395"/>
                  </a:lnTo>
                  <a:lnTo>
                    <a:pt x="3832859" y="1658886"/>
                  </a:lnTo>
                  <a:lnTo>
                    <a:pt x="3878579" y="1635213"/>
                  </a:lnTo>
                  <a:lnTo>
                    <a:pt x="3914775" y="1599120"/>
                  </a:lnTo>
                  <a:lnTo>
                    <a:pt x="3938397" y="1553362"/>
                  </a:lnTo>
                  <a:lnTo>
                    <a:pt x="3946905" y="1500695"/>
                  </a:lnTo>
                  <a:lnTo>
                    <a:pt x="3946905" y="166750"/>
                  </a:lnTo>
                  <a:lnTo>
                    <a:pt x="3938397" y="114046"/>
                  </a:lnTo>
                  <a:lnTo>
                    <a:pt x="3914775" y="68325"/>
                  </a:lnTo>
                  <a:lnTo>
                    <a:pt x="3878579" y="32131"/>
                  </a:lnTo>
                  <a:lnTo>
                    <a:pt x="3832859" y="8509"/>
                  </a:lnTo>
                  <a:lnTo>
                    <a:pt x="3780154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38623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0" y="166750"/>
                  </a:moveTo>
                  <a:lnTo>
                    <a:pt x="8509" y="114046"/>
                  </a:lnTo>
                  <a:lnTo>
                    <a:pt x="32130" y="68325"/>
                  </a:lnTo>
                  <a:lnTo>
                    <a:pt x="68325" y="32131"/>
                  </a:lnTo>
                  <a:lnTo>
                    <a:pt x="114173" y="8509"/>
                  </a:lnTo>
                  <a:lnTo>
                    <a:pt x="166877" y="0"/>
                  </a:lnTo>
                  <a:lnTo>
                    <a:pt x="3780154" y="0"/>
                  </a:lnTo>
                  <a:lnTo>
                    <a:pt x="3832859" y="8509"/>
                  </a:lnTo>
                  <a:lnTo>
                    <a:pt x="3878579" y="32131"/>
                  </a:lnTo>
                  <a:lnTo>
                    <a:pt x="3914775" y="68325"/>
                  </a:lnTo>
                  <a:lnTo>
                    <a:pt x="3938397" y="114046"/>
                  </a:lnTo>
                  <a:lnTo>
                    <a:pt x="3946905" y="166750"/>
                  </a:lnTo>
                  <a:lnTo>
                    <a:pt x="3946905" y="1500695"/>
                  </a:lnTo>
                  <a:lnTo>
                    <a:pt x="3938397" y="1553362"/>
                  </a:lnTo>
                  <a:lnTo>
                    <a:pt x="3914775" y="1599120"/>
                  </a:lnTo>
                  <a:lnTo>
                    <a:pt x="3878579" y="1635213"/>
                  </a:lnTo>
                  <a:lnTo>
                    <a:pt x="3832859" y="1658886"/>
                  </a:lnTo>
                  <a:lnTo>
                    <a:pt x="3780154" y="1667395"/>
                  </a:lnTo>
                  <a:lnTo>
                    <a:pt x="166877" y="1667395"/>
                  </a:lnTo>
                  <a:lnTo>
                    <a:pt x="114173" y="1658886"/>
                  </a:lnTo>
                  <a:lnTo>
                    <a:pt x="68325" y="1635213"/>
                  </a:lnTo>
                  <a:lnTo>
                    <a:pt x="32130" y="1599120"/>
                  </a:lnTo>
                  <a:lnTo>
                    <a:pt x="8509" y="1553362"/>
                  </a:lnTo>
                  <a:lnTo>
                    <a:pt x="0" y="1500695"/>
                  </a:lnTo>
                  <a:lnTo>
                    <a:pt x="0" y="1667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453190" y="4643446"/>
            <a:ext cx="5001684" cy="122950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205740" indent="229870" algn="ctr">
              <a:lnSpc>
                <a:spcPct val="86700"/>
              </a:lnSpc>
              <a:spcBef>
                <a:spcPts val="509"/>
              </a:spcBef>
            </a:pPr>
            <a:r>
              <a:rPr sz="2100" spc="20" dirty="0">
                <a:solidFill>
                  <a:srgbClr val="FFFFFF"/>
                </a:solidFill>
                <a:latin typeface="Times New Roman"/>
                <a:cs typeface="Times New Roman"/>
              </a:rPr>
              <a:t>выносить </a:t>
            </a:r>
            <a:r>
              <a:rPr sz="2100" spc="15" dirty="0">
                <a:solidFill>
                  <a:srgbClr val="FFFFFF"/>
                </a:solidFill>
                <a:latin typeface="Times New Roman"/>
                <a:cs typeface="Times New Roman"/>
              </a:rPr>
              <a:t>из 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аудитории </a:t>
            </a:r>
            <a:r>
              <a:rPr sz="2100" spc="-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Times New Roman"/>
                <a:cs typeface="Times New Roman"/>
              </a:rPr>
              <a:t>ППЭ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Times New Roman"/>
                <a:cs typeface="Times New Roman"/>
              </a:rPr>
              <a:t>экзаменационные </a:t>
            </a:r>
            <a:r>
              <a:rPr sz="2100" spc="-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материалы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на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Times New Roman"/>
                <a:cs typeface="Times New Roman"/>
              </a:rPr>
              <a:t>бумажном</a:t>
            </a:r>
            <a:endParaRPr sz="2100" dirty="0">
              <a:latin typeface="Times New Roman"/>
              <a:cs typeface="Times New Roman"/>
            </a:endParaRPr>
          </a:p>
          <a:p>
            <a:pPr marL="12700" algn="ctr">
              <a:lnSpc>
                <a:spcPts val="2460"/>
              </a:lnSpc>
            </a:pPr>
            <a:r>
              <a:rPr lang="ru-RU" sz="21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100" spc="1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lang="ru-RU" sz="21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>
                <a:solidFill>
                  <a:srgbClr val="FFFFFF"/>
                </a:solidFill>
                <a:latin typeface="Times New Roman"/>
                <a:cs typeface="Times New Roman"/>
              </a:rPr>
              <a:t>электронном</a:t>
            </a:r>
            <a:r>
              <a:rPr sz="21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25">
                <a:solidFill>
                  <a:srgbClr val="FFFFFF"/>
                </a:solidFill>
                <a:latin typeface="Times New Roman"/>
                <a:cs typeface="Times New Roman"/>
              </a:rPr>
              <a:t>носител</a:t>
            </a:r>
            <a:r>
              <a:rPr lang="ru-RU" sz="2100" spc="25" dirty="0">
                <a:solidFill>
                  <a:srgbClr val="FFFFFF"/>
                </a:solidFill>
                <a:latin typeface="Times New Roman"/>
                <a:cs typeface="Times New Roman"/>
              </a:rPr>
              <a:t>ах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38151" y="428604"/>
            <a:ext cx="48577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aettenschweiler" pitchFamily="34" charset="0"/>
                <a:ea typeface="+mj-ea"/>
                <a:cs typeface="Times New Roman" pitchFamily="18" charset="0"/>
              </a:rPr>
              <a:t>Запрещается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Haettenschweiler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5810248" y="428604"/>
            <a:ext cx="521497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aettenschweiler" pitchFamily="34" charset="0"/>
                <a:ea typeface="+mj-ea"/>
                <a:cs typeface="Times New Roman" pitchFamily="18" charset="0"/>
              </a:rPr>
              <a:t>Ра</a:t>
            </a:r>
            <a:r>
              <a:rPr kumimoji="0" lang="ru-RU" sz="2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aettenschweiler" pitchFamily="34" charset="0"/>
                <a:ea typeface="+mj-ea"/>
                <a:cs typeface="Times New Roman" pitchFamily="18" charset="0"/>
              </a:rPr>
              <a:t>3</a:t>
            </a:r>
            <a:r>
              <a:rPr kumimoji="0" lang="ru-RU" sz="32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aettenschweiler" pitchFamily="34" charset="0"/>
                <a:ea typeface="+mj-ea"/>
                <a:cs typeface="Times New Roman" pitchFamily="18" charset="0"/>
              </a:rPr>
              <a:t>решается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Haettenschweiler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741853" y="1071546"/>
            <a:ext cx="4282577" cy="1643074"/>
          </a:xfrm>
          <a:custGeom>
            <a:avLst/>
            <a:gdLst/>
            <a:ahLst/>
            <a:cxnLst/>
            <a:rect l="l" t="t" r="r" b="b"/>
            <a:pathLst>
              <a:path w="6537325" h="1606550">
                <a:moveTo>
                  <a:pt x="0" y="267588"/>
                </a:moveTo>
                <a:lnTo>
                  <a:pt x="6794" y="201675"/>
                </a:lnTo>
                <a:lnTo>
                  <a:pt x="26034" y="141731"/>
                </a:lnTo>
                <a:lnTo>
                  <a:pt x="56083" y="89788"/>
                </a:lnTo>
                <a:lnTo>
                  <a:pt x="95250" y="47878"/>
                </a:lnTo>
                <a:lnTo>
                  <a:pt x="141884" y="17906"/>
                </a:lnTo>
                <a:lnTo>
                  <a:pt x="194297" y="2031"/>
                </a:lnTo>
                <a:lnTo>
                  <a:pt x="222161" y="0"/>
                </a:lnTo>
                <a:lnTo>
                  <a:pt x="6314947" y="0"/>
                </a:lnTo>
                <a:lnTo>
                  <a:pt x="6369685" y="8127"/>
                </a:lnTo>
                <a:lnTo>
                  <a:pt x="6419342" y="31241"/>
                </a:lnTo>
                <a:lnTo>
                  <a:pt x="6462521" y="67437"/>
                </a:lnTo>
                <a:lnTo>
                  <a:pt x="6497320" y="114553"/>
                </a:lnTo>
                <a:lnTo>
                  <a:pt x="6522084" y="170814"/>
                </a:lnTo>
                <a:lnTo>
                  <a:pt x="6535292" y="233934"/>
                </a:lnTo>
                <a:lnTo>
                  <a:pt x="6537071" y="267588"/>
                </a:lnTo>
                <a:lnTo>
                  <a:pt x="6537071" y="1338452"/>
                </a:lnTo>
                <a:lnTo>
                  <a:pt x="6530340" y="1404365"/>
                </a:lnTo>
                <a:lnTo>
                  <a:pt x="6511036" y="1464310"/>
                </a:lnTo>
                <a:lnTo>
                  <a:pt x="6481064" y="1516252"/>
                </a:lnTo>
                <a:lnTo>
                  <a:pt x="6441820" y="1558163"/>
                </a:lnTo>
                <a:lnTo>
                  <a:pt x="6395212" y="1588135"/>
                </a:lnTo>
                <a:lnTo>
                  <a:pt x="6342888" y="1604137"/>
                </a:lnTo>
                <a:lnTo>
                  <a:pt x="6314947" y="1606168"/>
                </a:lnTo>
                <a:lnTo>
                  <a:pt x="222161" y="1606168"/>
                </a:lnTo>
                <a:lnTo>
                  <a:pt x="167474" y="1598040"/>
                </a:lnTo>
                <a:lnTo>
                  <a:pt x="117741" y="1574800"/>
                </a:lnTo>
                <a:lnTo>
                  <a:pt x="74625" y="1538604"/>
                </a:lnTo>
                <a:lnTo>
                  <a:pt x="39814" y="1491488"/>
                </a:lnTo>
                <a:lnTo>
                  <a:pt x="14960" y="1435227"/>
                </a:lnTo>
                <a:lnTo>
                  <a:pt x="1739" y="1372108"/>
                </a:lnTo>
                <a:lnTo>
                  <a:pt x="0" y="1338452"/>
                </a:lnTo>
                <a:lnTo>
                  <a:pt x="0" y="267588"/>
                </a:lnTo>
                <a:close/>
              </a:path>
            </a:pathLst>
          </a:custGeom>
          <a:ln w="12699">
            <a:solidFill>
              <a:srgbClr val="4E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09588" y="128586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Ор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lang="ru-RU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lang="ru-RU" spc="-2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lang="ru-RU" spc="-6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lang="ru-RU" spc="-4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ра</a:t>
            </a:r>
            <a:r>
              <a:rPr lang="ru-RU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м , 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Медицинским работникам 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–</a:t>
            </a:r>
            <a:r>
              <a:rPr lang="ru-RU" spc="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иметь</a:t>
            </a:r>
            <a:r>
              <a:rPr lang="ru-RU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при 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себе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средства </a:t>
            </a:r>
            <a:r>
              <a:rPr lang="ru-RU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связи</a:t>
            </a:r>
            <a:r>
              <a:rPr lang="ru-RU" b="1" spc="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запрещается</a:t>
            </a:r>
            <a:endParaRPr lang="ru-RU" dirty="0"/>
          </a:p>
        </p:txBody>
      </p:sp>
      <p:sp>
        <p:nvSpPr>
          <p:cNvPr id="7" name="object 3"/>
          <p:cNvSpPr/>
          <p:nvPr/>
        </p:nvSpPr>
        <p:spPr>
          <a:xfrm>
            <a:off x="6024562" y="1071546"/>
            <a:ext cx="5072098" cy="2500330"/>
          </a:xfrm>
          <a:custGeom>
            <a:avLst/>
            <a:gdLst/>
            <a:ahLst/>
            <a:cxnLst/>
            <a:rect l="l" t="t" r="r" b="b"/>
            <a:pathLst>
              <a:path w="6537325" h="1606550">
                <a:moveTo>
                  <a:pt x="0" y="267588"/>
                </a:moveTo>
                <a:lnTo>
                  <a:pt x="6794" y="201675"/>
                </a:lnTo>
                <a:lnTo>
                  <a:pt x="26034" y="141731"/>
                </a:lnTo>
                <a:lnTo>
                  <a:pt x="56083" y="89788"/>
                </a:lnTo>
                <a:lnTo>
                  <a:pt x="95250" y="47878"/>
                </a:lnTo>
                <a:lnTo>
                  <a:pt x="141884" y="17906"/>
                </a:lnTo>
                <a:lnTo>
                  <a:pt x="194297" y="2031"/>
                </a:lnTo>
                <a:lnTo>
                  <a:pt x="222161" y="0"/>
                </a:lnTo>
                <a:lnTo>
                  <a:pt x="6314947" y="0"/>
                </a:lnTo>
                <a:lnTo>
                  <a:pt x="6369685" y="8127"/>
                </a:lnTo>
                <a:lnTo>
                  <a:pt x="6419342" y="31241"/>
                </a:lnTo>
                <a:lnTo>
                  <a:pt x="6462521" y="67437"/>
                </a:lnTo>
                <a:lnTo>
                  <a:pt x="6497320" y="114553"/>
                </a:lnTo>
                <a:lnTo>
                  <a:pt x="6522084" y="170814"/>
                </a:lnTo>
                <a:lnTo>
                  <a:pt x="6535292" y="233934"/>
                </a:lnTo>
                <a:lnTo>
                  <a:pt x="6537071" y="267588"/>
                </a:lnTo>
                <a:lnTo>
                  <a:pt x="6537071" y="1338452"/>
                </a:lnTo>
                <a:lnTo>
                  <a:pt x="6530340" y="1404365"/>
                </a:lnTo>
                <a:lnTo>
                  <a:pt x="6511036" y="1464310"/>
                </a:lnTo>
                <a:lnTo>
                  <a:pt x="6481064" y="1516252"/>
                </a:lnTo>
                <a:lnTo>
                  <a:pt x="6441820" y="1558163"/>
                </a:lnTo>
                <a:lnTo>
                  <a:pt x="6395212" y="1588135"/>
                </a:lnTo>
                <a:lnTo>
                  <a:pt x="6342888" y="1604137"/>
                </a:lnTo>
                <a:lnTo>
                  <a:pt x="6314947" y="1606168"/>
                </a:lnTo>
                <a:lnTo>
                  <a:pt x="222161" y="1606168"/>
                </a:lnTo>
                <a:lnTo>
                  <a:pt x="167474" y="1598040"/>
                </a:lnTo>
                <a:lnTo>
                  <a:pt x="117741" y="1574800"/>
                </a:lnTo>
                <a:lnTo>
                  <a:pt x="74625" y="1538604"/>
                </a:lnTo>
                <a:lnTo>
                  <a:pt x="39814" y="1491488"/>
                </a:lnTo>
                <a:lnTo>
                  <a:pt x="14960" y="1435227"/>
                </a:lnTo>
                <a:lnTo>
                  <a:pt x="1739" y="1372108"/>
                </a:lnTo>
                <a:lnTo>
                  <a:pt x="0" y="1338452"/>
                </a:lnTo>
                <a:lnTo>
                  <a:pt x="0" y="267588"/>
                </a:lnTo>
                <a:close/>
              </a:path>
            </a:pathLst>
          </a:custGeom>
          <a:ln w="12699">
            <a:solidFill>
              <a:srgbClr val="4E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6024562" y="1142984"/>
            <a:ext cx="4357718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3540" algn="just">
              <a:lnSpc>
                <a:spcPct val="100000"/>
              </a:lnSpc>
            </a:pPr>
            <a:r>
              <a:rPr lang="ru-RU" b="1" dirty="0" smtClean="0">
                <a:solidFill>
                  <a:srgbClr val="E00018"/>
                </a:solidFill>
                <a:latin typeface="Times New Roman"/>
                <a:cs typeface="Times New Roman"/>
              </a:rPr>
              <a:t>В</a:t>
            </a:r>
            <a:r>
              <a:rPr lang="ru-RU" b="1" spc="-15" dirty="0" smtClean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E00018"/>
                </a:solidFill>
                <a:latin typeface="Times New Roman"/>
                <a:cs typeface="Times New Roman"/>
              </a:rPr>
              <a:t>день</a:t>
            </a:r>
            <a:r>
              <a:rPr lang="ru-RU" b="1" spc="-30" dirty="0" smtClean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solidFill>
                  <a:srgbClr val="E00018"/>
                </a:solidFill>
                <a:latin typeface="Times New Roman"/>
                <a:cs typeface="Times New Roman"/>
              </a:rPr>
              <a:t>экзамена</a:t>
            </a:r>
            <a:r>
              <a:rPr lang="ru-RU" b="1" spc="-5" dirty="0" smtClean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E00018"/>
                </a:solidFill>
                <a:latin typeface="Times New Roman"/>
                <a:cs typeface="Times New Roman"/>
              </a:rPr>
              <a:t>иметь</a:t>
            </a:r>
            <a:r>
              <a:rPr lang="ru-RU" b="1" spc="15" dirty="0" smtClean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solidFill>
                  <a:srgbClr val="E00018"/>
                </a:solidFill>
                <a:latin typeface="Times New Roman"/>
                <a:cs typeface="Times New Roman"/>
              </a:rPr>
              <a:t>при</a:t>
            </a:r>
            <a:r>
              <a:rPr lang="ru-RU" b="1" spc="-10" dirty="0" smtClean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solidFill>
                  <a:srgbClr val="E00018"/>
                </a:solidFill>
                <a:latin typeface="Times New Roman"/>
                <a:cs typeface="Times New Roman"/>
              </a:rPr>
              <a:t>себе</a:t>
            </a:r>
            <a:r>
              <a:rPr lang="ru-RU" b="1" spc="-5" dirty="0" smtClean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solidFill>
                  <a:srgbClr val="E00018"/>
                </a:solidFill>
                <a:latin typeface="Times New Roman"/>
                <a:cs typeface="Times New Roman"/>
              </a:rPr>
              <a:t>средства</a:t>
            </a:r>
            <a:r>
              <a:rPr lang="ru-RU" b="1" spc="-25" dirty="0" smtClean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solidFill>
                  <a:srgbClr val="E00018"/>
                </a:solidFill>
                <a:latin typeface="Times New Roman"/>
                <a:cs typeface="Times New Roman"/>
              </a:rPr>
              <a:t>связи</a:t>
            </a:r>
            <a:r>
              <a:rPr lang="ru-RU" b="1" spc="60" dirty="0" smtClean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solidFill>
                  <a:srgbClr val="E00018"/>
                </a:solidFill>
                <a:latin typeface="Times New Roman"/>
                <a:cs typeface="Times New Roman"/>
              </a:rPr>
              <a:t>вправе:</a:t>
            </a:r>
          </a:p>
          <a:p>
            <a:pPr marL="297180" indent="-285115">
              <a:spcBef>
                <a:spcPts val="100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lang="ru-RU" spc="-4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lang="ru-RU" spc="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lang="ru-RU" spc="-1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pc="-3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lang="ru-RU" spc="-7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те</a:t>
            </a:r>
            <a:r>
              <a:rPr lang="ru-RU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ь 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ППЭ</a:t>
            </a:r>
          </a:p>
          <a:p>
            <a:pPr marL="297180" indent="-285115">
              <a:spcBef>
                <a:spcPts val="100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член</a:t>
            </a:r>
            <a:r>
              <a:rPr lang="ru-RU" spc="-3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ГЭК</a:t>
            </a:r>
            <a:endParaRPr lang="ru-RU" dirty="0" smtClean="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35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lang="ru-RU" spc="-4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lang="ru-RU" spc="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lang="ru-RU" spc="-1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pc="-3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lang="ru-RU" spc="-7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дите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ь</a:t>
            </a:r>
            <a:r>
              <a:rPr lang="ru-RU" spc="-7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ОО</a:t>
            </a:r>
            <a:endParaRPr lang="ru-RU" dirty="0" smtClean="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50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lang="ru-RU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lang="ru-RU" spc="-4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pc="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lang="ru-RU" spc="-4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lang="ru-RU" spc="-1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ник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lang="ru-RU" spc="-8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6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хр</a:t>
            </a:r>
            <a:r>
              <a:rPr lang="ru-RU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ы</a:t>
            </a:r>
            <a:r>
              <a:rPr lang="ru-RU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пр</a:t>
            </a:r>
            <a:r>
              <a:rPr lang="ru-RU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lang="ru-RU" spc="-2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опо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lang="ru-RU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lang="ru-RU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lang="ru-RU" spc="-3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endParaRPr lang="ru-RU" dirty="0" smtClean="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35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lang="ru-RU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Представители</a:t>
            </a:r>
            <a:r>
              <a:rPr lang="ru-RU" spc="-8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69B1"/>
                </a:solidFill>
                <a:latin typeface="Times New Roman"/>
                <a:cs typeface="Times New Roman"/>
              </a:rPr>
              <a:t>СМИ</a:t>
            </a:r>
          </a:p>
          <a:p>
            <a:pPr marL="297180" indent="-285115">
              <a:lnSpc>
                <a:spcPct val="100000"/>
              </a:lnSpc>
              <a:spcBef>
                <a:spcPts val="35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lang="ru-RU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технические специалисты</a:t>
            </a:r>
            <a:endParaRPr lang="ru-RU" spc="-20" dirty="0" smtClean="0">
              <a:solidFill>
                <a:srgbClr val="0069B1"/>
              </a:solidFill>
              <a:latin typeface="Times New Roman"/>
              <a:cs typeface="Times New Roman"/>
            </a:endParaRPr>
          </a:p>
          <a:p>
            <a:pPr marL="383540" algn="just">
              <a:lnSpc>
                <a:spcPct val="100000"/>
              </a:lnSpc>
            </a:pPr>
            <a:endParaRPr lang="ru-RU" b="1" spc="-15" dirty="0" smtClean="0">
              <a:solidFill>
                <a:srgbClr val="E00018"/>
              </a:solidFill>
              <a:latin typeface="Times New Roman"/>
              <a:cs typeface="Times New Roman"/>
            </a:endParaRPr>
          </a:p>
          <a:p>
            <a:pPr marL="383540" algn="just">
              <a:lnSpc>
                <a:spcPct val="100000"/>
              </a:lnSpc>
            </a:pP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11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720" y="2786058"/>
            <a:ext cx="2143140" cy="1584328"/>
          </a:xfrm>
          <a:prstGeom prst="rect">
            <a:avLst/>
          </a:prstGeom>
        </p:spPr>
      </p:pic>
      <p:sp>
        <p:nvSpPr>
          <p:cNvPr id="12" name="object 10"/>
          <p:cNvSpPr/>
          <p:nvPr/>
        </p:nvSpPr>
        <p:spPr>
          <a:xfrm>
            <a:off x="5881686" y="4001389"/>
            <a:ext cx="5564233" cy="1499313"/>
          </a:xfrm>
          <a:custGeom>
            <a:avLst/>
            <a:gdLst/>
            <a:ahLst/>
            <a:cxnLst/>
            <a:rect l="l" t="t" r="r" b="b"/>
            <a:pathLst>
              <a:path w="4594225" h="1567179">
                <a:moveTo>
                  <a:pt x="0" y="261238"/>
                </a:moveTo>
                <a:lnTo>
                  <a:pt x="4825" y="220725"/>
                </a:lnTo>
                <a:lnTo>
                  <a:pt x="18796" y="182372"/>
                </a:lnTo>
                <a:lnTo>
                  <a:pt x="41275" y="146304"/>
                </a:lnTo>
                <a:lnTo>
                  <a:pt x="71500" y="113156"/>
                </a:lnTo>
                <a:lnTo>
                  <a:pt x="108838" y="83312"/>
                </a:lnTo>
                <a:lnTo>
                  <a:pt x="152273" y="57404"/>
                </a:lnTo>
                <a:lnTo>
                  <a:pt x="201422" y="35687"/>
                </a:lnTo>
                <a:lnTo>
                  <a:pt x="255397" y="18668"/>
                </a:lnTo>
                <a:lnTo>
                  <a:pt x="313436" y="6985"/>
                </a:lnTo>
                <a:lnTo>
                  <a:pt x="374903" y="762"/>
                </a:lnTo>
                <a:lnTo>
                  <a:pt x="406653" y="0"/>
                </a:lnTo>
                <a:lnTo>
                  <a:pt x="4187063" y="0"/>
                </a:lnTo>
                <a:lnTo>
                  <a:pt x="4249928" y="3175"/>
                </a:lnTo>
                <a:lnTo>
                  <a:pt x="4309871" y="12192"/>
                </a:lnTo>
                <a:lnTo>
                  <a:pt x="4366006" y="26543"/>
                </a:lnTo>
                <a:lnTo>
                  <a:pt x="4417568" y="45974"/>
                </a:lnTo>
                <a:lnTo>
                  <a:pt x="4464050" y="69850"/>
                </a:lnTo>
                <a:lnTo>
                  <a:pt x="4504436" y="97790"/>
                </a:lnTo>
                <a:lnTo>
                  <a:pt x="4538345" y="129286"/>
                </a:lnTo>
                <a:lnTo>
                  <a:pt x="4564761" y="163956"/>
                </a:lnTo>
                <a:lnTo>
                  <a:pt x="4583176" y="201294"/>
                </a:lnTo>
                <a:lnTo>
                  <a:pt x="4592701" y="240792"/>
                </a:lnTo>
                <a:lnTo>
                  <a:pt x="4593844" y="261238"/>
                </a:lnTo>
                <a:lnTo>
                  <a:pt x="4593844" y="1305560"/>
                </a:lnTo>
                <a:lnTo>
                  <a:pt x="4589018" y="1345946"/>
                </a:lnTo>
                <a:lnTo>
                  <a:pt x="4575047" y="1384427"/>
                </a:lnTo>
                <a:lnTo>
                  <a:pt x="4552569" y="1420368"/>
                </a:lnTo>
                <a:lnTo>
                  <a:pt x="4522343" y="1453515"/>
                </a:lnTo>
                <a:lnTo>
                  <a:pt x="4485005" y="1483360"/>
                </a:lnTo>
                <a:lnTo>
                  <a:pt x="4441444" y="1509268"/>
                </a:lnTo>
                <a:lnTo>
                  <a:pt x="4392421" y="1530985"/>
                </a:lnTo>
                <a:lnTo>
                  <a:pt x="4338446" y="1548003"/>
                </a:lnTo>
                <a:lnTo>
                  <a:pt x="4280281" y="1559814"/>
                </a:lnTo>
                <a:lnTo>
                  <a:pt x="4218813" y="1565910"/>
                </a:lnTo>
                <a:lnTo>
                  <a:pt x="4187063" y="1566672"/>
                </a:lnTo>
                <a:lnTo>
                  <a:pt x="406653" y="1566672"/>
                </a:lnTo>
                <a:lnTo>
                  <a:pt x="343788" y="1563624"/>
                </a:lnTo>
                <a:lnTo>
                  <a:pt x="283972" y="1554607"/>
                </a:lnTo>
                <a:lnTo>
                  <a:pt x="227837" y="1540129"/>
                </a:lnTo>
                <a:lnTo>
                  <a:pt x="176275" y="1520698"/>
                </a:lnTo>
                <a:lnTo>
                  <a:pt x="129794" y="1496822"/>
                </a:lnTo>
                <a:lnTo>
                  <a:pt x="89281" y="1468882"/>
                </a:lnTo>
                <a:lnTo>
                  <a:pt x="55499" y="1437386"/>
                </a:lnTo>
                <a:lnTo>
                  <a:pt x="29083" y="1402715"/>
                </a:lnTo>
                <a:lnTo>
                  <a:pt x="10795" y="1365504"/>
                </a:lnTo>
                <a:lnTo>
                  <a:pt x="1270" y="1326007"/>
                </a:lnTo>
                <a:lnTo>
                  <a:pt x="0" y="1305560"/>
                </a:lnTo>
                <a:lnTo>
                  <a:pt x="0" y="261238"/>
                </a:lnTo>
                <a:close/>
              </a:path>
            </a:pathLst>
          </a:custGeom>
          <a:ln w="38098">
            <a:solidFill>
              <a:srgbClr val="E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53718" y="3714752"/>
            <a:ext cx="1503799" cy="17145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81752" y="4143380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lang="ru-RU" sz="2400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lang="ru-RU" sz="2400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п</a:t>
            </a:r>
            <a:r>
              <a:rPr lang="ru-RU" sz="2400" spc="-3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z="2400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ль</a:t>
            </a:r>
            <a:r>
              <a:rPr lang="ru-RU" sz="2400" spc="-2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lang="ru-RU" sz="240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z="2400" spc="-4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lang="ru-RU" sz="2400" spc="-6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lang="ru-RU" sz="2400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lang="ru-RU" sz="240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ь</a:t>
            </a:r>
            <a:r>
              <a:rPr lang="ru-RU" sz="2400" spc="-9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400" spc="-5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lang="ru-RU" sz="2400" spc="-4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z="2400" spc="-3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ль</a:t>
            </a:r>
            <a:r>
              <a:rPr lang="ru-RU" sz="2400" spc="-12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lang="ru-RU" sz="240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lang="ru-RU" sz="2400" spc="-9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lang="ru-RU" sz="2400" spc="2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400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Ш</a:t>
            </a:r>
            <a:r>
              <a:rPr lang="ru-RU" sz="2400" spc="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lang="ru-RU" sz="2400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lang="ru-RU" sz="2400" spc="-3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б</a:t>
            </a:r>
            <a:r>
              <a:rPr lang="ru-RU" sz="240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е в</a:t>
            </a:r>
            <a:r>
              <a:rPr lang="ru-RU" sz="2400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с</a:t>
            </a:r>
            <a:r>
              <a:rPr lang="ru-RU" sz="2400" spc="-3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lang="ru-RU" sz="2400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lang="ru-RU" sz="2400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lang="ru-RU" sz="240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lang="ru-RU" sz="2400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400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lang="ru-RU" sz="240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о  </a:t>
            </a:r>
            <a:r>
              <a:rPr lang="ru-RU" sz="2400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служебной</a:t>
            </a:r>
            <a:r>
              <a:rPr lang="ru-RU" sz="2400" spc="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400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необходимостью</a:t>
            </a:r>
            <a:endParaRPr lang="ru-RU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06504"/>
            <a:ext cx="10515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ДЕНЬ </a:t>
            </a:r>
            <a:r>
              <a:rPr sz="32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ПРОВЕДЕНИ</a:t>
            </a:r>
            <a:r>
              <a:rPr lang="ru-RU" sz="32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Я</a:t>
            </a:r>
            <a:r>
              <a:rPr sz="3200" spc="-1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ЭКЗАМЕНА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2" y="1028649"/>
            <a:ext cx="6675967" cy="500778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545"/>
              </a:spcBef>
            </a:pP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РУКОВОДИТЕЛЬ</a:t>
            </a:r>
            <a:r>
              <a:rPr sz="1400" spc="9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ППЭ,</a:t>
            </a:r>
            <a:r>
              <a:rPr sz="1400" spc="6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РУКОВОДИТЕЛЬ</a:t>
            </a:r>
            <a:r>
              <a:rPr sz="1400" spc="10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ОО,</a:t>
            </a:r>
            <a:r>
              <a:rPr sz="1400" spc="4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НА</a:t>
            </a:r>
            <a:r>
              <a:rPr sz="1400" spc="5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БАЗЕ </a:t>
            </a:r>
            <a:r>
              <a:rPr sz="1400" spc="-36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394454"/>
                </a:solidFill>
                <a:latin typeface="Microsoft Sans Serif"/>
                <a:cs typeface="Microsoft Sans Serif"/>
              </a:rPr>
              <a:t>КОТОРОЙ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ОРГАНИЗОВАН</a:t>
            </a:r>
            <a:r>
              <a:rPr sz="1400" spc="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ППЭ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2248" y="1028651"/>
            <a:ext cx="2633133" cy="400751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18135" algn="ctr">
              <a:lnSpc>
                <a:spcPct val="100000"/>
              </a:lnSpc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7:30</a:t>
            </a:r>
            <a:endParaRPr sz="1400" b="1" dirty="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0549" y="2317305"/>
            <a:ext cx="6714067" cy="496570"/>
            <a:chOff x="442912" y="2317305"/>
            <a:chExt cx="5035550" cy="496570"/>
          </a:xfrm>
        </p:grpSpPr>
        <p:sp>
          <p:nvSpPr>
            <p:cNvPr id="6" name="object 6"/>
            <p:cNvSpPr/>
            <p:nvPr/>
          </p:nvSpPr>
          <p:spPr>
            <a:xfrm>
              <a:off x="457200" y="2331592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5006975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5006975" y="467995"/>
                  </a:lnTo>
                  <a:lnTo>
                    <a:pt x="5006975" y="0"/>
                  </a:lnTo>
                  <a:close/>
                </a:path>
              </a:pathLst>
            </a:custGeom>
            <a:solidFill>
              <a:srgbClr val="F8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2331592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0" y="467995"/>
                  </a:moveTo>
                  <a:lnTo>
                    <a:pt x="5006975" y="467995"/>
                  </a:lnTo>
                  <a:lnTo>
                    <a:pt x="5006975" y="0"/>
                  </a:lnTo>
                  <a:lnTo>
                    <a:pt x="0" y="0"/>
                  </a:lnTo>
                  <a:lnTo>
                    <a:pt x="0" y="467995"/>
                  </a:lnTo>
                  <a:close/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4589" y="2440689"/>
            <a:ext cx="13910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ЧЛЕНЫ</a:t>
            </a:r>
            <a:r>
              <a:rPr sz="1400" spc="-8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394454"/>
                </a:solidFill>
                <a:latin typeface="Microsoft Sans Serif"/>
                <a:cs typeface="Microsoft Sans Serif"/>
              </a:rPr>
              <a:t>ГЭК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2248" y="2331593"/>
            <a:ext cx="2633133" cy="338554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18135" algn="ctr">
              <a:lnSpc>
                <a:spcPct val="100000"/>
              </a:lnSpc>
              <a:spcBef>
                <a:spcPts val="960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7:30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2" y="2929004"/>
            <a:ext cx="6675967" cy="467995"/>
          </a:xfrm>
          <a:custGeom>
            <a:avLst/>
            <a:gdLst/>
            <a:ahLst/>
            <a:cxnLst/>
            <a:rect l="l" t="t" r="r" b="b"/>
            <a:pathLst>
              <a:path w="5006975" h="467995">
                <a:moveTo>
                  <a:pt x="5006975" y="0"/>
                </a:moveTo>
                <a:lnTo>
                  <a:pt x="0" y="0"/>
                </a:lnTo>
                <a:lnTo>
                  <a:pt x="0" y="467995"/>
                </a:lnTo>
                <a:lnTo>
                  <a:pt x="5006975" y="467995"/>
                </a:lnTo>
                <a:lnTo>
                  <a:pt x="5006975" y="0"/>
                </a:lnTo>
                <a:close/>
              </a:path>
            </a:pathLst>
          </a:custGeom>
          <a:solidFill>
            <a:srgbClr val="F8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602" y="2929004"/>
            <a:ext cx="6675967" cy="339195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5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ОРГАНИЗАТОРЫ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АУДИТОРИИ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 ППЭ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2248" y="2929004"/>
            <a:ext cx="2633133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318135" algn="ctr">
              <a:lnSpc>
                <a:spcPct val="100000"/>
              </a:lnSpc>
              <a:spcBef>
                <a:spcPts val="965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8:00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2" y="3526412"/>
            <a:ext cx="6675967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5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ОРГАНИЗАТОРЫ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ВНЕ</a:t>
            </a:r>
            <a:r>
              <a:rPr sz="1400" spc="1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АУДИТОРИИ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 ППЭ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2247" y="3526412"/>
            <a:ext cx="2615352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318135" algn="ctr">
              <a:lnSpc>
                <a:spcPct val="100000"/>
              </a:lnSpc>
              <a:spcBef>
                <a:spcPts val="965"/>
              </a:spcBef>
            </a:pPr>
            <a:r>
              <a:rPr lang="ru-RU" sz="1400" b="1" dirty="0">
                <a:solidFill>
                  <a:srgbClr val="394454"/>
                </a:solidFill>
                <a:latin typeface="Microsoft Sans Serif"/>
                <a:cs typeface="Microsoft Sans Serif"/>
              </a:rPr>
              <a:t>  </a:t>
            </a:r>
            <a:r>
              <a:rPr lang="ru-RU"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lang="ru-RU"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lang="ru-RU"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8:00</a:t>
            </a:r>
            <a:endParaRPr lang="ru-RU" sz="1400" b="1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602" y="4123817"/>
            <a:ext cx="6675967" cy="375744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58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0"/>
              </a:spcBef>
            </a:pP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ОБЩЕСТВЕННЫЕ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394454"/>
                </a:solidFill>
                <a:latin typeface="Microsoft Sans Serif"/>
                <a:cs typeface="Microsoft Sans Serif"/>
              </a:rPr>
              <a:t>НАБЛЮДАТЕЛИ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72249" y="4123819"/>
            <a:ext cx="2595717" cy="545020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461645" marR="452755" indent="10160" algn="ctr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 </a:t>
            </a:r>
            <a:r>
              <a:rPr sz="16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позднее, </a:t>
            </a:r>
            <a:r>
              <a:rPr sz="1600" spc="-36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600" spc="-20">
                <a:solidFill>
                  <a:srgbClr val="394454"/>
                </a:solidFill>
                <a:latin typeface="Microsoft Sans Serif"/>
                <a:cs typeface="Microsoft Sans Serif"/>
              </a:rPr>
              <a:t>чем</a:t>
            </a:r>
            <a:r>
              <a:rPr sz="1600" spc="-45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4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600" spc="-30">
                <a:solidFill>
                  <a:srgbClr val="394454"/>
                </a:solidFill>
                <a:latin typeface="Microsoft Sans Serif"/>
                <a:cs typeface="Microsoft Sans Serif"/>
              </a:rPr>
              <a:t>за </a:t>
            </a:r>
            <a:r>
              <a:rPr sz="1600" b="1">
                <a:solidFill>
                  <a:srgbClr val="394454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b="1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>
                <a:solidFill>
                  <a:srgbClr val="394454"/>
                </a:solidFill>
                <a:latin typeface="Microsoft Sans Serif"/>
                <a:cs typeface="Microsoft Sans Serif"/>
              </a:rPr>
              <a:t>час</a:t>
            </a:r>
            <a:endParaRPr sz="1600" b="1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602" y="4793237"/>
            <a:ext cx="6675967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5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МЕДИЦИНСКИЕ</a:t>
            </a:r>
            <a:r>
              <a:rPr sz="1400" spc="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РАБОТНИКИ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72247" y="4793237"/>
            <a:ext cx="2615352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5"/>
              </a:spcBef>
            </a:pPr>
            <a:r>
              <a:rPr sz="1400" b="1" dirty="0">
                <a:solidFill>
                  <a:srgbClr val="394454"/>
                </a:solidFill>
                <a:latin typeface="Microsoft Sans Serif"/>
                <a:cs typeface="Microsoft Sans Serif"/>
              </a:rPr>
              <a:t>8:30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602" y="5390644"/>
            <a:ext cx="6675967" cy="339837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70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УЧАСТНИКИ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ЭКЗАМЕНОВ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72247" y="5390644"/>
            <a:ext cx="2615352" cy="339837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70"/>
              </a:spcBef>
            </a:pP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9:00</a:t>
            </a:r>
            <a:endParaRPr sz="1400" b="1" dirty="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0549" y="1719897"/>
            <a:ext cx="6714067" cy="496570"/>
            <a:chOff x="442912" y="1719897"/>
            <a:chExt cx="5035550" cy="496570"/>
          </a:xfrm>
        </p:grpSpPr>
        <p:sp>
          <p:nvSpPr>
            <p:cNvPr id="22" name="object 22"/>
            <p:cNvSpPr/>
            <p:nvPr/>
          </p:nvSpPr>
          <p:spPr>
            <a:xfrm>
              <a:off x="457200" y="1734185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5006975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5006975" y="467995"/>
                  </a:lnTo>
                  <a:lnTo>
                    <a:pt x="5006975" y="0"/>
                  </a:lnTo>
                  <a:close/>
                </a:path>
              </a:pathLst>
            </a:custGeom>
            <a:solidFill>
              <a:srgbClr val="F8F9FA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1734185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0" y="467995"/>
                  </a:moveTo>
                  <a:lnTo>
                    <a:pt x="5006975" y="467995"/>
                  </a:lnTo>
                  <a:lnTo>
                    <a:pt x="5006975" y="0"/>
                  </a:lnTo>
                  <a:lnTo>
                    <a:pt x="0" y="0"/>
                  </a:lnTo>
                  <a:lnTo>
                    <a:pt x="0" y="467995"/>
                  </a:lnTo>
                  <a:close/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4588" y="1843278"/>
            <a:ext cx="37151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ТЕХНИЧЕСКИЕ</a:t>
            </a:r>
            <a:r>
              <a:rPr sz="1400" spc="-5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СПЕЦИАЛИСТЫ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72248" y="1734186"/>
            <a:ext cx="2633133" cy="338554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18135" algn="ctr">
              <a:lnSpc>
                <a:spcPct val="100000"/>
              </a:lnSpc>
              <a:spcBef>
                <a:spcPts val="960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7</a:t>
            </a:r>
            <a:r>
              <a:rPr sz="1400" b="1" spc="-5">
                <a:solidFill>
                  <a:srgbClr val="394454"/>
                </a:solidFill>
                <a:latin typeface="Microsoft Sans Serif"/>
                <a:cs typeface="Microsoft Sans Serif"/>
              </a:rPr>
              <a:t>:</a:t>
            </a:r>
            <a:r>
              <a:rPr lang="ru-RU"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3</a:t>
            </a:r>
            <a:r>
              <a:rPr sz="1400" b="1" spc="-5">
                <a:solidFill>
                  <a:srgbClr val="394454"/>
                </a:solidFill>
                <a:latin typeface="Microsoft Sans Serif"/>
                <a:cs typeface="Microsoft Sans Serif"/>
              </a:rPr>
              <a:t>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9602" y="5988051"/>
            <a:ext cx="6675967" cy="484106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4"/>
              </a:spcBef>
            </a:pP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ВСЕ</a:t>
            </a:r>
            <a:r>
              <a:rPr sz="1400" spc="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СПЕЦИАЛИСТЫ</a:t>
            </a:r>
            <a:r>
              <a:rPr sz="1400" spc="3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СЛУЧАЕ</a:t>
            </a:r>
            <a:r>
              <a:rPr sz="1400" spc="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400" spc="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ППЭ</a:t>
            </a:r>
            <a:endParaRPr sz="1400">
              <a:latin typeface="Microsoft Sans Serif"/>
              <a:cs typeface="Microsoft Sans Serif"/>
            </a:endParaRPr>
          </a:p>
          <a:p>
            <a:pPr marL="91440">
              <a:lnSpc>
                <a:spcPct val="100000"/>
              </a:lnSpc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НА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ДОМУ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24760" y="5988053"/>
            <a:ext cx="2662839" cy="37638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1255"/>
              </a:spcBef>
            </a:pPr>
            <a:r>
              <a:rPr lang="ru-RU"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       </a:t>
            </a:r>
            <a:r>
              <a:rPr sz="1400" spc="-5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25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>
                <a:solidFill>
                  <a:srgbClr val="394454"/>
                </a:solidFill>
                <a:latin typeface="Microsoft Sans Serif"/>
                <a:cs typeface="Microsoft Sans Serif"/>
              </a:rPr>
              <a:t>ранее</a:t>
            </a:r>
            <a:r>
              <a:rPr sz="1400" spc="-4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>
                <a:solidFill>
                  <a:srgbClr val="394454"/>
                </a:solidFill>
                <a:latin typeface="Microsoft Sans Serif"/>
                <a:cs typeface="Microsoft Sans Serif"/>
              </a:rPr>
              <a:t>9:00</a:t>
            </a:r>
            <a:endParaRPr lang="ru-RU" sz="1400" b="1" spc="-5" dirty="0">
              <a:solidFill>
                <a:srgbClr val="394454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71438"/>
            <a:ext cx="12191999" cy="7000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2871" y="3931922"/>
            <a:ext cx="2319528" cy="22357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9349" y="29974"/>
            <a:ext cx="864574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День</a:t>
            </a:r>
            <a:r>
              <a:rPr sz="2600" spc="-3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2600" spc="-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проведения</a:t>
            </a:r>
            <a:r>
              <a:rPr sz="2600" spc="-2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sz="2600" spc="-5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экзамена</a:t>
            </a:r>
            <a:endParaRPr sz="260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118" y="391606"/>
            <a:ext cx="11682095" cy="3681095"/>
            <a:chOff x="297116" y="391604"/>
            <a:chExt cx="11682095" cy="3681095"/>
          </a:xfrm>
        </p:grpSpPr>
        <p:sp>
          <p:nvSpPr>
            <p:cNvPr id="6" name="object 6"/>
            <p:cNvSpPr/>
            <p:nvPr/>
          </p:nvSpPr>
          <p:spPr>
            <a:xfrm>
              <a:off x="310134" y="40462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40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7972"/>
                  </a:lnTo>
                  <a:lnTo>
                    <a:pt x="289559" y="827531"/>
                  </a:lnTo>
                  <a:lnTo>
                    <a:pt x="579119" y="53797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134" y="40462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40">
                  <a:moveTo>
                    <a:pt x="579119" y="0"/>
                  </a:moveTo>
                  <a:lnTo>
                    <a:pt x="579119" y="537972"/>
                  </a:lnTo>
                  <a:lnTo>
                    <a:pt x="289559" y="827531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9254" y="40462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0986770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10986770" y="537972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10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9254" y="40462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1076432" y="89662"/>
                  </a:moveTo>
                  <a:lnTo>
                    <a:pt x="11076432" y="448310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134" y="1110233"/>
              <a:ext cx="579120" cy="829310"/>
            </a:xfrm>
            <a:custGeom>
              <a:avLst/>
              <a:gdLst/>
              <a:ahLst/>
              <a:cxnLst/>
              <a:rect l="l" t="t" r="r" b="b"/>
              <a:pathLst>
                <a:path w="579119" h="829310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9495"/>
                  </a:lnTo>
                  <a:lnTo>
                    <a:pt x="289559" y="829055"/>
                  </a:lnTo>
                  <a:lnTo>
                    <a:pt x="579119" y="539495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134" y="1110233"/>
              <a:ext cx="579120" cy="829310"/>
            </a:xfrm>
            <a:custGeom>
              <a:avLst/>
              <a:gdLst/>
              <a:ahLst/>
              <a:cxnLst/>
              <a:rect l="l" t="t" r="r" b="b"/>
              <a:pathLst>
                <a:path w="579119" h="829310">
                  <a:moveTo>
                    <a:pt x="579119" y="0"/>
                  </a:moveTo>
                  <a:lnTo>
                    <a:pt x="579119" y="539495"/>
                  </a:lnTo>
                  <a:lnTo>
                    <a:pt x="289559" y="829055"/>
                  </a:lnTo>
                  <a:lnTo>
                    <a:pt x="0" y="539495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9254" y="1110233"/>
              <a:ext cx="11076940" cy="539750"/>
            </a:xfrm>
            <a:custGeom>
              <a:avLst/>
              <a:gdLst/>
              <a:ahLst/>
              <a:cxnLst/>
              <a:rect l="l" t="t" r="r" b="b"/>
              <a:pathLst>
                <a:path w="11076940" h="539750">
                  <a:moveTo>
                    <a:pt x="10986516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10986516" y="539495"/>
                  </a:lnTo>
                  <a:lnTo>
                    <a:pt x="11021514" y="532429"/>
                  </a:lnTo>
                  <a:lnTo>
                    <a:pt x="11050095" y="513159"/>
                  </a:lnTo>
                  <a:lnTo>
                    <a:pt x="11069365" y="484578"/>
                  </a:lnTo>
                  <a:lnTo>
                    <a:pt x="11076432" y="449579"/>
                  </a:lnTo>
                  <a:lnTo>
                    <a:pt x="11076432" y="89915"/>
                  </a:lnTo>
                  <a:lnTo>
                    <a:pt x="11069365" y="54917"/>
                  </a:lnTo>
                  <a:lnTo>
                    <a:pt x="11050095" y="26336"/>
                  </a:lnTo>
                  <a:lnTo>
                    <a:pt x="11021514" y="7066"/>
                  </a:lnTo>
                  <a:lnTo>
                    <a:pt x="109865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9254" y="1110233"/>
              <a:ext cx="11076940" cy="539750"/>
            </a:xfrm>
            <a:custGeom>
              <a:avLst/>
              <a:gdLst/>
              <a:ahLst/>
              <a:cxnLst/>
              <a:rect l="l" t="t" r="r" b="b"/>
              <a:pathLst>
                <a:path w="11076940" h="539750">
                  <a:moveTo>
                    <a:pt x="11076432" y="89915"/>
                  </a:moveTo>
                  <a:lnTo>
                    <a:pt x="11076432" y="449579"/>
                  </a:lnTo>
                  <a:lnTo>
                    <a:pt x="11069365" y="484578"/>
                  </a:lnTo>
                  <a:lnTo>
                    <a:pt x="11050095" y="513159"/>
                  </a:lnTo>
                  <a:lnTo>
                    <a:pt x="11021514" y="532429"/>
                  </a:lnTo>
                  <a:lnTo>
                    <a:pt x="10986516" y="539495"/>
                  </a:lnTo>
                  <a:lnTo>
                    <a:pt x="0" y="539495"/>
                  </a:lnTo>
                  <a:lnTo>
                    <a:pt x="0" y="0"/>
                  </a:lnTo>
                  <a:lnTo>
                    <a:pt x="10986516" y="0"/>
                  </a:lnTo>
                  <a:lnTo>
                    <a:pt x="11021514" y="7066"/>
                  </a:lnTo>
                  <a:lnTo>
                    <a:pt x="11050095" y="26336"/>
                  </a:lnTo>
                  <a:lnTo>
                    <a:pt x="11069365" y="54917"/>
                  </a:lnTo>
                  <a:lnTo>
                    <a:pt x="11076432" y="8991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134" y="1817369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289559" y="289559"/>
                  </a:lnTo>
                  <a:lnTo>
                    <a:pt x="0" y="0"/>
                  </a:lnTo>
                  <a:lnTo>
                    <a:pt x="0" y="537971"/>
                  </a:lnTo>
                  <a:lnTo>
                    <a:pt x="289559" y="827531"/>
                  </a:lnTo>
                  <a:lnTo>
                    <a:pt x="579119" y="537971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134" y="1817369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579119" y="537971"/>
                  </a:lnTo>
                  <a:lnTo>
                    <a:pt x="289559" y="827531"/>
                  </a:lnTo>
                  <a:lnTo>
                    <a:pt x="0" y="537971"/>
                  </a:lnTo>
                  <a:lnTo>
                    <a:pt x="0" y="0"/>
                  </a:lnTo>
                  <a:lnTo>
                    <a:pt x="289559" y="289559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9254" y="1817369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0986770" y="0"/>
                  </a:moveTo>
                  <a:lnTo>
                    <a:pt x="0" y="0"/>
                  </a:lnTo>
                  <a:lnTo>
                    <a:pt x="0" y="537971"/>
                  </a:lnTo>
                  <a:lnTo>
                    <a:pt x="10986770" y="537971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09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9254" y="1817369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1076432" y="89662"/>
                  </a:moveTo>
                  <a:lnTo>
                    <a:pt x="11076432" y="448309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1"/>
                  </a:lnTo>
                  <a:lnTo>
                    <a:pt x="0" y="537971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34" y="2524506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7972"/>
                  </a:lnTo>
                  <a:lnTo>
                    <a:pt x="289559" y="827532"/>
                  </a:lnTo>
                  <a:lnTo>
                    <a:pt x="579119" y="53797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0134" y="2524506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579119" y="537972"/>
                  </a:lnTo>
                  <a:lnTo>
                    <a:pt x="289559" y="82753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9254" y="2524506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0986770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10986770" y="537972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10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9254" y="2524506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1076432" y="89662"/>
                  </a:moveTo>
                  <a:lnTo>
                    <a:pt x="11076432" y="448310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0134" y="323164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7972"/>
                  </a:lnTo>
                  <a:lnTo>
                    <a:pt x="289559" y="827532"/>
                  </a:lnTo>
                  <a:lnTo>
                    <a:pt x="579119" y="53797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0134" y="323164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579119" y="537972"/>
                  </a:lnTo>
                  <a:lnTo>
                    <a:pt x="289559" y="82753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9254" y="323164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79">
                  <a:moveTo>
                    <a:pt x="10986770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10986770" y="537972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10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9254" y="323164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79">
                  <a:moveTo>
                    <a:pt x="11076432" y="89662"/>
                  </a:moveTo>
                  <a:lnTo>
                    <a:pt x="11076432" y="448310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04418" y="496317"/>
            <a:ext cx="10882783" cy="32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sz="1800" b="1" spc="-10" dirty="0">
                <a:latin typeface="Times New Roman"/>
                <a:cs typeface="Times New Roman"/>
              </a:rPr>
              <a:t>Член ГЭК </a:t>
            </a:r>
            <a:r>
              <a:rPr lang="ru-RU" sz="1800" spc="-10" dirty="0">
                <a:latin typeface="Times New Roman"/>
                <a:cs typeface="Times New Roman"/>
              </a:rPr>
              <a:t>не позднее </a:t>
            </a:r>
            <a:r>
              <a:rPr lang="ru-RU" sz="1800" b="1" spc="-10" dirty="0">
                <a:latin typeface="Times New Roman"/>
                <a:cs typeface="Times New Roman"/>
              </a:rPr>
              <a:t>07.30 </a:t>
            </a:r>
            <a:r>
              <a:rPr lang="ru-RU" sz="1800" spc="-10" dirty="0">
                <a:latin typeface="Times New Roman"/>
                <a:cs typeface="Times New Roman"/>
              </a:rPr>
              <a:t>обеспечивает доставку ЭМ в ППЭ. 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2350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b="1" spc="-10" dirty="0">
                <a:latin typeface="Times New Roman"/>
                <a:cs typeface="Times New Roman"/>
              </a:rPr>
              <a:t>Не позднее 08.15 </a:t>
            </a:r>
            <a:r>
              <a:rPr lang="ru-RU" spc="-10" dirty="0">
                <a:latin typeface="Times New Roman"/>
                <a:cs typeface="Times New Roman"/>
              </a:rPr>
              <a:t>передает формы</a:t>
            </a:r>
            <a:r>
              <a:rPr lang="ru-RU" b="1" spc="-10" dirty="0">
                <a:latin typeface="Times New Roman"/>
                <a:cs typeface="Times New Roman"/>
              </a:rPr>
              <a:t> Руководителю ППЭ </a:t>
            </a:r>
            <a:r>
              <a:rPr lang="ru-RU" spc="-10" dirty="0">
                <a:latin typeface="Times New Roman"/>
                <a:cs typeface="Times New Roman"/>
              </a:rPr>
              <a:t>в Штабе ППЭ</a:t>
            </a:r>
            <a:endParaRPr lang="ru-RU" spc="-15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endParaRPr lang="ru-RU" b="1" spc="-15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endParaRPr lang="ru-RU" b="1" spc="-15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b="1" spc="-15" dirty="0">
                <a:latin typeface="Times New Roman"/>
                <a:cs typeface="Times New Roman"/>
              </a:rPr>
              <a:t>Руководитель</a:t>
            </a:r>
            <a:r>
              <a:rPr lang="ru-RU" b="1" spc="-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ППЭ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b="1" dirty="0">
                <a:latin typeface="Times New Roman"/>
                <a:cs typeface="Times New Roman"/>
              </a:rPr>
              <a:t> член</a:t>
            </a:r>
            <a:r>
              <a:rPr lang="ru-RU" b="1" spc="-5" dirty="0">
                <a:latin typeface="Times New Roman"/>
                <a:cs typeface="Times New Roman"/>
              </a:rPr>
              <a:t> ГЭК</a:t>
            </a:r>
            <a:r>
              <a:rPr lang="ru-RU" b="1" spc="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заполняют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форму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ППЭ-14-01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«Акт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приема-передачи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экзаменационных </a:t>
            </a:r>
            <a:r>
              <a:rPr lang="ru-RU" spc="-434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материалов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5" dirty="0">
                <a:latin typeface="Times New Roman"/>
                <a:cs typeface="Times New Roman"/>
              </a:rPr>
              <a:t> ППЭ»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расписываются</a:t>
            </a:r>
            <a:endParaRPr sz="21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5420" algn="l"/>
              </a:tabLst>
            </a:pPr>
            <a:endParaRPr lang="ru-RU" b="1" spc="-15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b="1" spc="-15" dirty="0">
                <a:latin typeface="Times New Roman"/>
                <a:cs typeface="Times New Roman"/>
              </a:rPr>
              <a:t>Руководитель</a:t>
            </a:r>
            <a:r>
              <a:rPr lang="ru-RU" b="1" spc="-1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ППЭ </a:t>
            </a:r>
            <a:r>
              <a:rPr lang="ru-RU" spc="-15" dirty="0">
                <a:latin typeface="Times New Roman"/>
                <a:cs typeface="Times New Roman"/>
              </a:rPr>
              <a:t>организует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хранение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ЭМ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до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передачи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ответственным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организаторам</a:t>
            </a:r>
            <a:r>
              <a:rPr lang="ru-RU" spc="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аудиториях</a:t>
            </a:r>
            <a:endParaRPr lang="ru-RU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2100" dirty="0">
              <a:latin typeface="Times New Roman"/>
              <a:cs typeface="Times New Roman"/>
            </a:endParaRPr>
          </a:p>
          <a:p>
            <a:pPr marL="184785" indent="-172720">
              <a:lnSpc>
                <a:spcPts val="202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ППЭ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назначает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ответственного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регистрацию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лиц,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привлекаемых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endParaRPr sz="1800" dirty="0">
              <a:latin typeface="Times New Roman"/>
              <a:cs typeface="Times New Roman"/>
            </a:endParaRPr>
          </a:p>
          <a:p>
            <a:pPr marL="184785">
              <a:lnSpc>
                <a:spcPts val="2020"/>
              </a:lnSpc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ППЭ,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формой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ППЭ-07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работников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ППЭ»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числа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организаторов</a:t>
            </a:r>
            <a:r>
              <a:rPr sz="180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вне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sz="1800" spc="-25">
                <a:latin typeface="Times New Roman"/>
                <a:cs typeface="Times New Roman"/>
              </a:rPr>
              <a:t>аудитории</a:t>
            </a:r>
            <a:endParaRPr sz="1550" dirty="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746504" y="3893822"/>
            <a:ext cx="7000240" cy="1998345"/>
            <a:chOff x="1746504" y="3893820"/>
            <a:chExt cx="7000240" cy="199834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5648" y="3902964"/>
              <a:ext cx="6981444" cy="19796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51076" y="3898392"/>
              <a:ext cx="6990715" cy="1988820"/>
            </a:xfrm>
            <a:custGeom>
              <a:avLst/>
              <a:gdLst/>
              <a:ahLst/>
              <a:cxnLst/>
              <a:rect l="l" t="t" r="r" b="b"/>
              <a:pathLst>
                <a:path w="6990715" h="1988820">
                  <a:moveTo>
                    <a:pt x="0" y="1988819"/>
                  </a:moveTo>
                  <a:lnTo>
                    <a:pt x="6990588" y="1988819"/>
                  </a:lnTo>
                  <a:lnTo>
                    <a:pt x="6990588" y="0"/>
                  </a:lnTo>
                  <a:lnTo>
                    <a:pt x="0" y="0"/>
                  </a:lnTo>
                  <a:lnTo>
                    <a:pt x="0" y="198881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257" y="4532376"/>
            <a:ext cx="1482852" cy="11887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6032" y="4700016"/>
            <a:ext cx="454659" cy="207108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latin typeface="Calibri"/>
                <a:cs typeface="Calibri"/>
              </a:rPr>
              <a:t>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5407" y="4892168"/>
            <a:ext cx="965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5208" y="142852"/>
            <a:ext cx="11945112" cy="6579866"/>
            <a:chOff x="115061" y="183642"/>
            <a:chExt cx="11945112" cy="6579866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236" y="4568950"/>
              <a:ext cx="2561844" cy="21945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5061" y="183642"/>
              <a:ext cx="591820" cy="1035558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5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5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061" y="183642"/>
              <a:ext cx="591820" cy="1035558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5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5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6373" y="183642"/>
              <a:ext cx="11352530" cy="548640"/>
            </a:xfrm>
            <a:custGeom>
              <a:avLst/>
              <a:gdLst/>
              <a:ahLst/>
              <a:cxnLst/>
              <a:rect l="l" t="t" r="r" b="b"/>
              <a:pathLst>
                <a:path w="11352530" h="548640">
                  <a:moveTo>
                    <a:pt x="11260836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1260836" y="548639"/>
                  </a:lnTo>
                  <a:lnTo>
                    <a:pt x="11296447" y="541460"/>
                  </a:lnTo>
                  <a:lnTo>
                    <a:pt x="11325510" y="521874"/>
                  </a:lnTo>
                  <a:lnTo>
                    <a:pt x="11345096" y="492811"/>
                  </a:lnTo>
                  <a:lnTo>
                    <a:pt x="11352276" y="457199"/>
                  </a:lnTo>
                  <a:lnTo>
                    <a:pt x="11352276" y="91439"/>
                  </a:lnTo>
                  <a:lnTo>
                    <a:pt x="11345096" y="55828"/>
                  </a:lnTo>
                  <a:lnTo>
                    <a:pt x="11325510" y="26765"/>
                  </a:lnTo>
                  <a:lnTo>
                    <a:pt x="11296447" y="7179"/>
                  </a:lnTo>
                  <a:lnTo>
                    <a:pt x="112608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6373" y="183642"/>
              <a:ext cx="11352530" cy="654558"/>
            </a:xfrm>
            <a:custGeom>
              <a:avLst/>
              <a:gdLst/>
              <a:ahLst/>
              <a:cxnLst/>
              <a:rect l="l" t="t" r="r" b="b"/>
              <a:pathLst>
                <a:path w="11352530" h="548640">
                  <a:moveTo>
                    <a:pt x="11352276" y="91439"/>
                  </a:moveTo>
                  <a:lnTo>
                    <a:pt x="11352276" y="457199"/>
                  </a:lnTo>
                  <a:lnTo>
                    <a:pt x="11345096" y="492811"/>
                  </a:lnTo>
                  <a:lnTo>
                    <a:pt x="11325510" y="521874"/>
                  </a:lnTo>
                  <a:lnTo>
                    <a:pt x="11296447" y="541460"/>
                  </a:lnTo>
                  <a:lnTo>
                    <a:pt x="11260836" y="548639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11260836" y="0"/>
                  </a:lnTo>
                  <a:lnTo>
                    <a:pt x="11296447" y="7179"/>
                  </a:lnTo>
                  <a:lnTo>
                    <a:pt x="11325510" y="26765"/>
                  </a:lnTo>
                  <a:lnTo>
                    <a:pt x="11345096" y="55828"/>
                  </a:lnTo>
                  <a:lnTo>
                    <a:pt x="11352276" y="9143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061" y="1295400"/>
              <a:ext cx="591820" cy="1230884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5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5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61" y="1295400"/>
              <a:ext cx="591820" cy="1230884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5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5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6373" y="1681734"/>
              <a:ext cx="11352530" cy="548640"/>
            </a:xfrm>
            <a:custGeom>
              <a:avLst/>
              <a:gdLst/>
              <a:ahLst/>
              <a:cxnLst/>
              <a:rect l="l" t="t" r="r" b="b"/>
              <a:pathLst>
                <a:path w="11352530" h="548639">
                  <a:moveTo>
                    <a:pt x="11260836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1260836" y="548639"/>
                  </a:lnTo>
                  <a:lnTo>
                    <a:pt x="11296447" y="541460"/>
                  </a:lnTo>
                  <a:lnTo>
                    <a:pt x="11325510" y="521874"/>
                  </a:lnTo>
                  <a:lnTo>
                    <a:pt x="11345096" y="492811"/>
                  </a:lnTo>
                  <a:lnTo>
                    <a:pt x="11352276" y="457200"/>
                  </a:lnTo>
                  <a:lnTo>
                    <a:pt x="11352276" y="91439"/>
                  </a:lnTo>
                  <a:lnTo>
                    <a:pt x="11345096" y="55828"/>
                  </a:lnTo>
                  <a:lnTo>
                    <a:pt x="11325510" y="26765"/>
                  </a:lnTo>
                  <a:lnTo>
                    <a:pt x="11296447" y="7179"/>
                  </a:lnTo>
                  <a:lnTo>
                    <a:pt x="112608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5800" y="1295400"/>
              <a:ext cx="11352530" cy="914400"/>
            </a:xfrm>
            <a:custGeom>
              <a:avLst/>
              <a:gdLst/>
              <a:ahLst/>
              <a:cxnLst/>
              <a:rect l="l" t="t" r="r" b="b"/>
              <a:pathLst>
                <a:path w="11352530" h="548639">
                  <a:moveTo>
                    <a:pt x="11352276" y="91439"/>
                  </a:moveTo>
                  <a:lnTo>
                    <a:pt x="11352276" y="457200"/>
                  </a:lnTo>
                  <a:lnTo>
                    <a:pt x="11345096" y="492811"/>
                  </a:lnTo>
                  <a:lnTo>
                    <a:pt x="11325510" y="521874"/>
                  </a:lnTo>
                  <a:lnTo>
                    <a:pt x="11296447" y="541460"/>
                  </a:lnTo>
                  <a:lnTo>
                    <a:pt x="11260836" y="548639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11260836" y="0"/>
                  </a:lnTo>
                  <a:lnTo>
                    <a:pt x="11296447" y="7179"/>
                  </a:lnTo>
                  <a:lnTo>
                    <a:pt x="11325510" y="26765"/>
                  </a:lnTo>
                  <a:lnTo>
                    <a:pt x="11345096" y="55828"/>
                  </a:lnTo>
                  <a:lnTo>
                    <a:pt x="11352276" y="9143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061" y="2553462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5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6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061" y="2553462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6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5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999" y="2590800"/>
              <a:ext cx="11298173" cy="635126"/>
            </a:xfrm>
            <a:custGeom>
              <a:avLst/>
              <a:gdLst/>
              <a:ahLst/>
              <a:cxnLst/>
              <a:rect l="l" t="t" r="r" b="b"/>
              <a:pathLst>
                <a:path w="11353800" h="794385">
                  <a:moveTo>
                    <a:pt x="11221466" y="0"/>
                  </a:moveTo>
                  <a:lnTo>
                    <a:pt x="0" y="0"/>
                  </a:lnTo>
                  <a:lnTo>
                    <a:pt x="0" y="794004"/>
                  </a:lnTo>
                  <a:lnTo>
                    <a:pt x="11221466" y="794004"/>
                  </a:lnTo>
                  <a:lnTo>
                    <a:pt x="11263270" y="787251"/>
                  </a:lnTo>
                  <a:lnTo>
                    <a:pt x="11299594" y="768453"/>
                  </a:lnTo>
                  <a:lnTo>
                    <a:pt x="11328249" y="739798"/>
                  </a:lnTo>
                  <a:lnTo>
                    <a:pt x="11347047" y="703474"/>
                  </a:lnTo>
                  <a:lnTo>
                    <a:pt x="11353800" y="661670"/>
                  </a:lnTo>
                  <a:lnTo>
                    <a:pt x="11353800" y="132334"/>
                  </a:lnTo>
                  <a:lnTo>
                    <a:pt x="11347047" y="90529"/>
                  </a:lnTo>
                  <a:lnTo>
                    <a:pt x="11328249" y="54205"/>
                  </a:lnTo>
                  <a:lnTo>
                    <a:pt x="11299594" y="25550"/>
                  </a:lnTo>
                  <a:lnTo>
                    <a:pt x="11263270" y="6752"/>
                  </a:lnTo>
                  <a:lnTo>
                    <a:pt x="112214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6373" y="2514600"/>
              <a:ext cx="11353800" cy="711326"/>
            </a:xfrm>
            <a:custGeom>
              <a:avLst/>
              <a:gdLst/>
              <a:ahLst/>
              <a:cxnLst/>
              <a:rect l="l" t="t" r="r" b="b"/>
              <a:pathLst>
                <a:path w="11353800" h="794385">
                  <a:moveTo>
                    <a:pt x="11353800" y="132334"/>
                  </a:moveTo>
                  <a:lnTo>
                    <a:pt x="11353800" y="661670"/>
                  </a:lnTo>
                  <a:lnTo>
                    <a:pt x="11347047" y="703474"/>
                  </a:lnTo>
                  <a:lnTo>
                    <a:pt x="11328249" y="739798"/>
                  </a:lnTo>
                  <a:lnTo>
                    <a:pt x="11299594" y="768453"/>
                  </a:lnTo>
                  <a:lnTo>
                    <a:pt x="11263270" y="787251"/>
                  </a:lnTo>
                  <a:lnTo>
                    <a:pt x="11221466" y="794004"/>
                  </a:lnTo>
                  <a:lnTo>
                    <a:pt x="0" y="794004"/>
                  </a:lnTo>
                  <a:lnTo>
                    <a:pt x="0" y="0"/>
                  </a:lnTo>
                  <a:lnTo>
                    <a:pt x="11221466" y="0"/>
                  </a:lnTo>
                  <a:lnTo>
                    <a:pt x="11263270" y="6752"/>
                  </a:lnTo>
                  <a:lnTo>
                    <a:pt x="11299594" y="25550"/>
                  </a:lnTo>
                  <a:lnTo>
                    <a:pt x="11328249" y="54205"/>
                  </a:lnTo>
                  <a:lnTo>
                    <a:pt x="11347047" y="90529"/>
                  </a:lnTo>
                  <a:lnTo>
                    <a:pt x="11353800" y="132334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061" y="3356610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6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5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061" y="3356610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5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6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6373" y="3303269"/>
              <a:ext cx="11352530" cy="657225"/>
            </a:xfrm>
            <a:custGeom>
              <a:avLst/>
              <a:gdLst/>
              <a:ahLst/>
              <a:cxnLst/>
              <a:rect l="l" t="t" r="r" b="b"/>
              <a:pathLst>
                <a:path w="11352530" h="657225">
                  <a:moveTo>
                    <a:pt x="11242802" y="0"/>
                  </a:moveTo>
                  <a:lnTo>
                    <a:pt x="0" y="0"/>
                  </a:lnTo>
                  <a:lnTo>
                    <a:pt x="0" y="656843"/>
                  </a:lnTo>
                  <a:lnTo>
                    <a:pt x="11242802" y="656843"/>
                  </a:lnTo>
                  <a:lnTo>
                    <a:pt x="11285410" y="648239"/>
                  </a:lnTo>
                  <a:lnTo>
                    <a:pt x="11320208" y="624776"/>
                  </a:lnTo>
                  <a:lnTo>
                    <a:pt x="11343671" y="589978"/>
                  </a:lnTo>
                  <a:lnTo>
                    <a:pt x="11352276" y="547369"/>
                  </a:lnTo>
                  <a:lnTo>
                    <a:pt x="11352276" y="109474"/>
                  </a:lnTo>
                  <a:lnTo>
                    <a:pt x="11343671" y="66865"/>
                  </a:lnTo>
                  <a:lnTo>
                    <a:pt x="11320208" y="32067"/>
                  </a:lnTo>
                  <a:lnTo>
                    <a:pt x="11285410" y="8604"/>
                  </a:lnTo>
                  <a:lnTo>
                    <a:pt x="112428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6373" y="3303269"/>
              <a:ext cx="11352530" cy="657225"/>
            </a:xfrm>
            <a:custGeom>
              <a:avLst/>
              <a:gdLst/>
              <a:ahLst/>
              <a:cxnLst/>
              <a:rect l="l" t="t" r="r" b="b"/>
              <a:pathLst>
                <a:path w="11352530" h="657225">
                  <a:moveTo>
                    <a:pt x="11352276" y="109474"/>
                  </a:moveTo>
                  <a:lnTo>
                    <a:pt x="11352276" y="547369"/>
                  </a:lnTo>
                  <a:lnTo>
                    <a:pt x="11343671" y="589978"/>
                  </a:lnTo>
                  <a:lnTo>
                    <a:pt x="11320208" y="624776"/>
                  </a:lnTo>
                  <a:lnTo>
                    <a:pt x="11285410" y="648239"/>
                  </a:lnTo>
                  <a:lnTo>
                    <a:pt x="11242802" y="656843"/>
                  </a:lnTo>
                  <a:lnTo>
                    <a:pt x="0" y="656843"/>
                  </a:lnTo>
                  <a:lnTo>
                    <a:pt x="0" y="0"/>
                  </a:lnTo>
                  <a:lnTo>
                    <a:pt x="11242802" y="0"/>
                  </a:lnTo>
                  <a:lnTo>
                    <a:pt x="11285410" y="8604"/>
                  </a:lnTo>
                  <a:lnTo>
                    <a:pt x="11320208" y="32067"/>
                  </a:lnTo>
                  <a:lnTo>
                    <a:pt x="11343671" y="66865"/>
                  </a:lnTo>
                  <a:lnTo>
                    <a:pt x="11352276" y="109474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09588" y="214290"/>
            <a:ext cx="11143551" cy="3711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440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15">
                <a:latin typeface="Times New Roman"/>
                <a:cs typeface="Times New Roman"/>
              </a:rPr>
              <a:t>Руководитель</a:t>
            </a:r>
            <a:r>
              <a:rPr sz="1800" b="1" spc="-5">
                <a:latin typeface="Times New Roman"/>
                <a:cs typeface="Times New Roman"/>
              </a:rPr>
              <a:t> </a:t>
            </a:r>
            <a:r>
              <a:rPr sz="1800" b="1">
                <a:latin typeface="Times New Roman"/>
                <a:cs typeface="Times New Roman"/>
              </a:rPr>
              <a:t>ППЭ</a:t>
            </a:r>
            <a:r>
              <a:rPr sz="1800" b="1" spc="5">
                <a:latin typeface="Times New Roman"/>
                <a:cs typeface="Times New Roman"/>
              </a:rPr>
              <a:t> </a:t>
            </a:r>
            <a:r>
              <a:rPr lang="ru-RU" sz="1800" b="1" spc="5" dirty="0">
                <a:latin typeface="Times New Roman"/>
                <a:cs typeface="Times New Roman"/>
              </a:rPr>
              <a:t>не позднее 08.30  в присутствии Члена ГЭК </a:t>
            </a:r>
            <a:r>
              <a:rPr sz="1800" b="1" spc="-20">
                <a:latin typeface="Times New Roman"/>
                <a:cs typeface="Times New Roman"/>
              </a:rPr>
              <a:t>проводит</a:t>
            </a:r>
            <a:r>
              <a:rPr sz="1800" b="1" spc="25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краткий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инструктаж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процедуре</a:t>
            </a:r>
            <a:r>
              <a:rPr sz="1800" spc="-10" dirty="0">
                <a:latin typeface="Times New Roman"/>
                <a:cs typeface="Times New Roman"/>
              </a:rPr>
              <a:t> проведения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>
                <a:latin typeface="Times New Roman"/>
                <a:cs typeface="Times New Roman"/>
              </a:rPr>
              <a:t>работников</a:t>
            </a:r>
            <a:r>
              <a:rPr sz="1800" spc="1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ППЭ</a:t>
            </a:r>
            <a:endParaRPr lang="ru-RU" spc="-5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440"/>
              </a:spcBef>
              <a:tabLst>
                <a:tab pos="185420" algn="l"/>
              </a:tabLst>
            </a:pP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ts val="201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ППЭ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назначает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выдаёт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ответственному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организатору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вне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аудитории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формы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ППЭ-06-01</a:t>
            </a:r>
            <a:endParaRPr sz="1800" b="1">
              <a:latin typeface="Times New Roman"/>
              <a:cs typeface="Times New Roman"/>
            </a:endParaRPr>
          </a:p>
          <a:p>
            <a:pPr marL="184785" marR="739140">
              <a:lnSpc>
                <a:spcPts val="1880"/>
              </a:lnSpc>
              <a:spcBef>
                <a:spcPts val="150"/>
              </a:spcBef>
            </a:pP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участников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организации»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ППЭ-06-02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участников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ППЭ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алфавиту»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5" dirty="0">
                <a:latin typeface="Times New Roman"/>
                <a:cs typeface="Times New Roman"/>
              </a:rPr>
              <a:t>размещения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информационном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стенде </a:t>
            </a:r>
            <a:r>
              <a:rPr sz="1800" spc="-5" dirty="0">
                <a:latin typeface="Times New Roman"/>
                <a:cs typeface="Times New Roman"/>
              </a:rPr>
              <a:t>при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входе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в</a:t>
            </a:r>
            <a:r>
              <a:rPr sz="1800" spc="-5">
                <a:latin typeface="Times New Roman"/>
                <a:cs typeface="Times New Roman"/>
              </a:rPr>
              <a:t> ППЭ</a:t>
            </a:r>
            <a:endParaRPr lang="ru-RU" sz="1800" spc="-5" dirty="0">
              <a:latin typeface="Times New Roman"/>
              <a:cs typeface="Times New Roman"/>
            </a:endParaRPr>
          </a:p>
          <a:p>
            <a:pPr marL="184785" marR="739140">
              <a:lnSpc>
                <a:spcPts val="1880"/>
              </a:lnSpc>
              <a:spcBef>
                <a:spcPts val="150"/>
              </a:spcBef>
            </a:pPr>
            <a:endParaRPr sz="1800">
              <a:latin typeface="Times New Roman"/>
              <a:cs typeface="Times New Roman"/>
            </a:endParaRPr>
          </a:p>
          <a:p>
            <a:pPr marL="184785" marR="756920" indent="-172720">
              <a:lnSpc>
                <a:spcPts val="1860"/>
              </a:lnSpc>
              <a:spcBef>
                <a:spcPts val="1705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dirty="0">
                <a:latin typeface="Times New Roman"/>
                <a:cs typeface="Times New Roman"/>
              </a:rPr>
              <a:t> ППЭ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назначает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ответственного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организатора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каждой </a:t>
            </a:r>
            <a:r>
              <a:rPr sz="1800" spc="-25" dirty="0">
                <a:latin typeface="Times New Roman"/>
                <a:cs typeface="Times New Roman"/>
              </a:rPr>
              <a:t>аудитории,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выдает </a:t>
            </a:r>
            <a:r>
              <a:rPr sz="1800" spc="-10" dirty="0">
                <a:latin typeface="Times New Roman"/>
                <a:cs typeface="Times New Roman"/>
              </a:rPr>
              <a:t>материалы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подготовки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проведению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соответствующие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 spc="-25">
                <a:latin typeface="Times New Roman"/>
                <a:cs typeface="Times New Roman"/>
              </a:rPr>
              <a:t>аудитории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186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ППЭ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направляет организаторов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всех</a:t>
            </a:r>
            <a:r>
              <a:rPr sz="1800" spc="-15" dirty="0">
                <a:latin typeface="Times New Roman"/>
                <a:cs typeface="Times New Roman"/>
              </a:rPr>
              <a:t> категорий</a:t>
            </a:r>
            <a:r>
              <a:rPr sz="1800" spc="-5" dirty="0">
                <a:latin typeface="Times New Roman"/>
                <a:cs typeface="Times New Roman"/>
              </a:rPr>
              <a:t> 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рабочие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места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формой </a:t>
            </a:r>
            <a:r>
              <a:rPr lang="ru-RU" sz="1800" spc="-5" dirty="0">
                <a:latin typeface="Times New Roman"/>
                <a:cs typeface="Times New Roman"/>
              </a:rPr>
              <a:t> </a:t>
            </a:r>
          </a:p>
          <a:p>
            <a:pPr marL="184785" marR="5080" indent="-172720">
              <a:lnSpc>
                <a:spcPts val="1860"/>
              </a:lnSpc>
              <a:tabLst>
                <a:tab pos="185420" algn="l"/>
              </a:tabLst>
            </a:pPr>
            <a:r>
              <a:rPr lang="ru-RU" b="1" spc="-5" dirty="0">
                <a:latin typeface="Times New Roman"/>
                <a:cs typeface="Times New Roman"/>
              </a:rPr>
              <a:t>   </a:t>
            </a:r>
            <a:r>
              <a:rPr sz="1800" b="1" spc="-5" smtClean="0">
                <a:latin typeface="Times New Roman"/>
                <a:cs typeface="Times New Roman"/>
              </a:rPr>
              <a:t>ППЭ- </a:t>
            </a:r>
            <a:r>
              <a:rPr sz="1800" b="1" spc="-434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07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работников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ППЭ»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38480" y="4539615"/>
            <a:ext cx="8498205" cy="2318385"/>
            <a:chOff x="3258311" y="4539994"/>
            <a:chExt cx="8498205" cy="2318385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6995" y="4539994"/>
              <a:ext cx="2474976" cy="231800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48861" y="5202173"/>
              <a:ext cx="1609725" cy="955675"/>
            </a:xfrm>
            <a:custGeom>
              <a:avLst/>
              <a:gdLst/>
              <a:ahLst/>
              <a:cxnLst/>
              <a:rect l="l" t="t" r="r" b="b"/>
              <a:pathLst>
                <a:path w="1609725" h="955675">
                  <a:moveTo>
                    <a:pt x="1609343" y="0"/>
                  </a:moveTo>
                  <a:lnTo>
                    <a:pt x="0" y="0"/>
                  </a:lnTo>
                  <a:lnTo>
                    <a:pt x="0" y="955547"/>
                  </a:lnTo>
                  <a:lnTo>
                    <a:pt x="1609343" y="955547"/>
                  </a:lnTo>
                  <a:lnTo>
                    <a:pt x="1609343" y="0"/>
                  </a:lnTo>
                  <a:close/>
                </a:path>
              </a:pathLst>
            </a:custGeom>
            <a:solidFill>
              <a:srgbClr val="CFD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48861" y="5202173"/>
              <a:ext cx="1609725" cy="955675"/>
            </a:xfrm>
            <a:custGeom>
              <a:avLst/>
              <a:gdLst/>
              <a:ahLst/>
              <a:cxnLst/>
              <a:rect l="l" t="t" r="r" b="b"/>
              <a:pathLst>
                <a:path w="1609725" h="955675">
                  <a:moveTo>
                    <a:pt x="0" y="955547"/>
                  </a:moveTo>
                  <a:lnTo>
                    <a:pt x="1609343" y="955547"/>
                  </a:lnTo>
                  <a:lnTo>
                    <a:pt x="1609343" y="0"/>
                  </a:lnTo>
                  <a:lnTo>
                    <a:pt x="0" y="0"/>
                  </a:lnTo>
                  <a:lnTo>
                    <a:pt x="0" y="955547"/>
                  </a:lnTo>
                  <a:close/>
                </a:path>
              </a:pathLst>
            </a:custGeom>
            <a:ln w="25907">
              <a:solidFill>
                <a:srgbClr val="CFD7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1731" y="5163311"/>
              <a:ext cx="563879" cy="8915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8311" y="5583935"/>
              <a:ext cx="899160" cy="10058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9536" y="5163311"/>
              <a:ext cx="614172" cy="8382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5035" y="4952999"/>
              <a:ext cx="1181100" cy="6339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9735" y="4864607"/>
              <a:ext cx="492251" cy="7223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5035" y="5999987"/>
              <a:ext cx="1181100" cy="6339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82783" y="5891783"/>
              <a:ext cx="492251" cy="72237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4204" y="5189219"/>
              <a:ext cx="1386840" cy="108204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321551" y="5250179"/>
              <a:ext cx="475615" cy="224154"/>
            </a:xfrm>
            <a:custGeom>
              <a:avLst/>
              <a:gdLst/>
              <a:ahLst/>
              <a:cxnLst/>
              <a:rect l="l" t="t" r="r" b="b"/>
              <a:pathLst>
                <a:path w="475615" h="224154">
                  <a:moveTo>
                    <a:pt x="0" y="224028"/>
                  </a:moveTo>
                  <a:lnTo>
                    <a:pt x="475488" y="224028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240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401181" y="5275327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837931" y="5775959"/>
            <a:ext cx="1333500" cy="1082040"/>
            <a:chOff x="7837931" y="5775959"/>
            <a:chExt cx="1333500" cy="1082040"/>
          </a:xfrm>
        </p:grpSpPr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37931" y="5775959"/>
              <a:ext cx="1333500" cy="108203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940039" y="5836919"/>
              <a:ext cx="498475" cy="222885"/>
            </a:xfrm>
            <a:custGeom>
              <a:avLst/>
              <a:gdLst/>
              <a:ahLst/>
              <a:cxnLst/>
              <a:rect l="l" t="t" r="r" b="b"/>
              <a:pathLst>
                <a:path w="498475" h="222885">
                  <a:moveTo>
                    <a:pt x="0" y="222503"/>
                  </a:moveTo>
                  <a:lnTo>
                    <a:pt x="498348" y="222503"/>
                  </a:lnTo>
                  <a:lnTo>
                    <a:pt x="49834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019415" y="5862016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0003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</TotalTime>
  <Words>1346</Words>
  <Application>Microsoft Office PowerPoint</Application>
  <PresentationFormat>Произвольный</PresentationFormat>
  <Paragraphs>249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Формы проведения ГИА</vt:lpstr>
      <vt:lpstr>Слайд 2</vt:lpstr>
      <vt:lpstr>Лица, привлекаемые к проведению ГИА-9</vt:lpstr>
      <vt:lpstr>Лица, имеющие право  присутствовать в ППЭ</vt:lpstr>
      <vt:lpstr>Нарушение Порядка</vt:lpstr>
      <vt:lpstr>Слайд 6</vt:lpstr>
      <vt:lpstr> ДЕНЬ ПРОВЕДЕНИЯ ЭКЗАМЕНА</vt:lpstr>
      <vt:lpstr>День проведения экзамена</vt:lpstr>
      <vt:lpstr>Слайд 9</vt:lpstr>
      <vt:lpstr>Слайд 10</vt:lpstr>
      <vt:lpstr>С 09.00</vt:lpstr>
      <vt:lpstr>Если у участника ГИА нет документа удостоверяющего личность</vt:lpstr>
      <vt:lpstr>Если участник ГИА опоздал</vt:lpstr>
      <vt:lpstr>День проведения экзамена: Руководитель ППЭ Не позднее 09.45</vt:lpstr>
      <vt:lpstr>День проведения экзамена:</vt:lpstr>
      <vt:lpstr>Индивидуальный комплект:</vt:lpstr>
      <vt:lpstr>Проведение экзамена в аудитории:</vt:lpstr>
      <vt:lpstr>Действия Члена ГЭК в различных ситуациях:</vt:lpstr>
      <vt:lpstr>Действия Член ГЭК в различных ситуациях:</vt:lpstr>
      <vt:lpstr>Действия члена ГЭК в различных ситуациях:</vt:lpstr>
      <vt:lpstr>Действия члена ГЭК в различных ситуациях:</vt:lpstr>
      <vt:lpstr> После завершения экзамена в аудиториях:  Руководитель ППЭ в Штабе ППЭ</vt:lpstr>
      <vt:lpstr>Упаковка материалов аудитории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Пилипенко Алена Александровна</dc:creator>
  <cp:lastModifiedBy>Пользователь</cp:lastModifiedBy>
  <cp:revision>210</cp:revision>
  <cp:lastPrinted>2023-05-18T16:53:33Z</cp:lastPrinted>
  <dcterms:created xsi:type="dcterms:W3CDTF">2023-05-09T18:51:33Z</dcterms:created>
  <dcterms:modified xsi:type="dcterms:W3CDTF">2024-05-16T08:19:41Z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2023-05-09T00:00:00Z</vt:filetime>
  </property>
</Properties>
</file>