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91" r:id="rId4"/>
    <p:sldId id="292" r:id="rId5"/>
    <p:sldId id="293" r:id="rId6"/>
    <p:sldId id="295" r:id="rId7"/>
    <p:sldId id="258" r:id="rId8"/>
    <p:sldId id="283" r:id="rId9"/>
    <p:sldId id="284" r:id="rId10"/>
    <p:sldId id="287" r:id="rId11"/>
    <p:sldId id="285" r:id="rId12"/>
    <p:sldId id="286" r:id="rId13"/>
    <p:sldId id="281" r:id="rId14"/>
    <p:sldId id="270" r:id="rId15"/>
    <p:sldId id="267" r:id="rId16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95D82"/>
    <a:srgbClr val="BDD7EE"/>
    <a:srgbClr val="FF5050"/>
    <a:srgbClr val="403767"/>
    <a:srgbClr val="594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2300" b="1" dirty="0">
                <a:solidFill>
                  <a:schemeClr val="tx1"/>
                </a:solidFill>
              </a:rPr>
              <a:t>Выборность предметов ГИА-9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участников, выбравших предмет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история</c:v>
                </c:pt>
                <c:pt idx="1">
                  <c:v>физика</c:v>
                </c:pt>
                <c:pt idx="2">
                  <c:v>информатика и ИКТ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литература</c:v>
                </c:pt>
                <c:pt idx="6">
                  <c:v>химия</c:v>
                </c:pt>
                <c:pt idx="7">
                  <c:v>русский язык</c:v>
                </c:pt>
                <c:pt idx="8">
                  <c:v>английский язык</c:v>
                </c:pt>
                <c:pt idx="9">
                  <c:v>математика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432</c:v>
                </c:pt>
                <c:pt idx="1">
                  <c:v>263</c:v>
                </c:pt>
                <c:pt idx="2">
                  <c:v>881</c:v>
                </c:pt>
                <c:pt idx="3">
                  <c:v>915</c:v>
                </c:pt>
                <c:pt idx="4">
                  <c:v>1087</c:v>
                </c:pt>
                <c:pt idx="5">
                  <c:v>59</c:v>
                </c:pt>
                <c:pt idx="6">
                  <c:v>380</c:v>
                </c:pt>
                <c:pt idx="7">
                  <c:v>3199</c:v>
                </c:pt>
                <c:pt idx="8">
                  <c:v>260</c:v>
                </c:pt>
                <c:pt idx="9">
                  <c:v>3199</c:v>
                </c:pt>
                <c:pt idx="10">
                  <c:v>2084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2-4AB5-AD5C-DE17B0909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4729728"/>
        <c:axId val="134731264"/>
      </c:barChart>
      <c:catAx>
        <c:axId val="1347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4731264"/>
        <c:crosses val="autoZero"/>
        <c:auto val="1"/>
        <c:lblAlgn val="ctr"/>
        <c:lblOffset val="100"/>
        <c:noMultiLvlLbl val="0"/>
      </c:catAx>
      <c:valAx>
        <c:axId val="134731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4729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D163-6673-4B01-A1B3-39C983268A8F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1983-4854-4B50-82E3-0B07263DE1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1983-4854-4B50-82E3-0B07263DE1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3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31983-4854-4B50-82E3-0B07263DE1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3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854F6-0772-4A82-8E5A-AE581C88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47E8F-AA34-4072-BD5C-E2C1C297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8994A-B2AF-4936-9FAB-C9C8C2CD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F48B-6364-45C1-826F-9767AC40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659E77-7D6F-4D32-AC9F-E1947124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4A095-D287-4981-8A20-2DC7CB09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2E0C89-B8F5-4CBF-A348-309D8253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7C4B2D-C3F9-4EFB-8D8E-92974D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79F23-B5F5-43D5-8A84-CB8FEDBB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6B9E0-D079-4518-AB2D-B9CD90A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6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7A8DA-4C85-44C9-9207-F9F18345D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612DFA-76F6-4077-B432-F2F1B614E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4DA12-487E-4869-B2F3-73B0708F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3ADF4-A03B-44FB-8DEE-5AEB1AA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54C37-67D8-469A-B410-1E68FA22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20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F049-60B9-427F-BCD5-89A4C281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6F6A2-479F-4277-8CF3-E71165C1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BFBC-B4AE-4CBC-8968-6680E5E5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44D85-7CDF-4044-950E-D1FF77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90E174-1E8F-403A-A97A-4E10387F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1AF7A-CEAD-4679-9081-3FC56C1E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2E3DD-101B-48DF-BE76-B674434F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742C0-3859-4D03-812B-EC50958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9C9D0-4A9F-49F2-BF88-ABC5ED2B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81B11-71FB-4D05-83F5-666C1990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8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7F58-1904-44BF-94C9-0419A0A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6DFC-30DE-4FEB-A7DE-846253FB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16E90E-D023-4E0E-ACFD-68120DD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5AE70-BA75-453E-9570-588FD0D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B42174-65F3-42F7-91F8-7B4CB4D7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3C6BD-0538-4506-B8D6-717B4DEC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2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AC5A0-4A3A-4D80-BFF8-667F5F7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FCDD2-2712-4E66-8B40-89355B6A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665BC0-BF09-4E70-AC64-748F0B761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FBA65D-10B5-4E7E-BD49-B32821BD2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A8ABA2-4640-46B4-98FC-EADD9F81C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987526-A282-44AA-8A7B-129C6C9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3B0CA5-DD32-41C2-9177-0DEFA9E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C0838C-823D-41B0-9450-9F53287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CBCD-BF63-4D23-B77B-366825C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04CB0A-C9B6-4EC7-B270-9085037A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A9CF21-F501-4318-A4B8-F0B00D6F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30C5-CDA6-4E59-B805-E562B92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5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FE490B-3301-47B2-8A0E-DD3B207B9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648FF5-D11A-4CE6-9EB9-38E7B9DF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595BCB-5F07-4468-BB4A-226007D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0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05C7-F202-4678-A206-4880E58C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C674B-A5F8-43A3-9279-1B4C91CE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3EDA56-A250-4F30-B608-97D9A0549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73F83-17BF-4975-9524-0E0BD19D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FA327-C553-4A7F-BB5D-9FBC1FDA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2F685-C293-4ACA-A3A0-DEB898C8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7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7D4A6-A7DB-40DA-9C23-C5891157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3BC285-FF02-44E4-822A-CE0207E30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19C0AA-B431-484A-9F17-862088639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0D1235-F093-4027-B4EE-D1741487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93B7C-727F-4595-82DB-3030C5C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B3BC9-34F6-4144-9AD4-649A770D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5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BE002-C003-456F-8B2B-DB330B54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9BF49-DDE1-42AD-B934-D90CC123C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81EB3-99A1-42AF-B52E-DD328D43A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2C80-8002-4DFC-B6C8-4DEBB294F3B0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1508F-6B78-46B2-B51F-D19EEC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9B709-E90A-4D99-9EAD-10CC80128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429E-CF48-41ED-BAD1-8803C36D6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-ppe@rustest.ru" TargetMode="Externa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sv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54616-C4FF-4886-9F8B-516FBCE9D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A5330-6B4A-41AC-8E0F-5B3DE0EEF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A4A9E0-BA43-49E6-A983-7DE973202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32" y="45499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37617-2264-4F40-80FC-FC00D0D68E06}"/>
              </a:ext>
            </a:extLst>
          </p:cNvPr>
          <p:cNvSpPr txBox="1"/>
          <p:nvPr/>
        </p:nvSpPr>
        <p:spPr>
          <a:xfrm>
            <a:off x="256056" y="2650825"/>
            <a:ext cx="11538673" cy="160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ОСОБЕННОСТИ ПРОВЕДЕНИЯ ГИА- 9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2024 ГОДУ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(ОСНОВНОЙ ПЕРИОД)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70968-0EF4-4535-99A6-309A146994A9}"/>
              </a:ext>
            </a:extLst>
          </p:cNvPr>
          <p:cNvSpPr txBox="1"/>
          <p:nvPr/>
        </p:nvSpPr>
        <p:spPr>
          <a:xfrm>
            <a:off x="5097677" y="5873234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г. Элиста,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D969C-7200-41F9-8AC2-9509273BDFE8}"/>
              </a:ext>
            </a:extLst>
          </p:cNvPr>
          <p:cNvSpPr txBox="1"/>
          <p:nvPr/>
        </p:nvSpPr>
        <p:spPr>
          <a:xfrm>
            <a:off x="2901579" y="304708"/>
            <a:ext cx="781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ОБРАЗОВАНИЯ И НАУКИ РЕСПУБЛИКИ КАЛМЫКИЯ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ЦЕНТР ОЦЕНКИ И КАЧЕСТВА ОБРАЗОВАНИЯ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РЕСПУБЛИКА КАЛМЫКИЯ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5721F8-1A3B-49E4-9598-776953E0A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00" y="129921"/>
            <a:ext cx="1209137" cy="1195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DB18F2-16D9-448A-97E6-650393CAB9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t="1043" r="1736" b="45265"/>
          <a:stretch/>
        </p:blipFill>
        <p:spPr>
          <a:xfrm rot="10800000">
            <a:off x="4876800" y="3714405"/>
            <a:ext cx="7315200" cy="31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8388BF-C949-46C8-8510-2C9106E5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4" name="Рисунок 7" descr="Маленький логотип.png">
            <a:extLst>
              <a:ext uri="{FF2B5EF4-FFF2-40B4-BE49-F238E27FC236}">
                <a16:creationId xmlns:a16="http://schemas.microsoft.com/office/drawing/2014/main" id="{2CA5A46A-3A9B-4798-AF43-F41EB66FA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192" y="5529967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CC934-BE6D-4CC9-9B55-DA4374DA6C93}"/>
              </a:ext>
            </a:extLst>
          </p:cNvPr>
          <p:cNvSpPr txBox="1"/>
          <p:nvPr/>
        </p:nvSpPr>
        <p:spPr>
          <a:xfrm>
            <a:off x="1520982" y="318012"/>
            <a:ext cx="10551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ОСОБЕННОСТИ ОРГАНИЗАЦИИ И ПРОВЕДЕНИЯ </a:t>
            </a:r>
          </a:p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ОГЭ</a:t>
            </a:r>
            <a:r>
              <a:rPr lang="ru-RU" sz="2800" b="1" i="1" dirty="0">
                <a:solidFill>
                  <a:srgbClr val="002060"/>
                </a:solidFill>
                <a:latin typeface="Raleway-Regular"/>
              </a:rPr>
              <a:t> </a:t>
            </a:r>
            <a:r>
              <a:rPr lang="ru-RU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-Regular"/>
              </a:rPr>
              <a:t>ПО ЛИТЕРАТУРЕ</a:t>
            </a:r>
          </a:p>
        </p:txBody>
      </p:sp>
      <p:pic>
        <p:nvPicPr>
          <p:cNvPr id="3" name="Рисунок 2" descr="Открытая книга со сплошной заливкой">
            <a:extLst>
              <a:ext uri="{FF2B5EF4-FFF2-40B4-BE49-F238E27FC236}">
                <a16:creationId xmlns:a16="http://schemas.microsoft.com/office/drawing/2014/main" id="{B3422816-F43E-47CF-9A8D-BEA45DEBD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786" y="395668"/>
            <a:ext cx="954107" cy="954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7DA99-EFAC-49FD-A680-99D19EE05E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48" y="999880"/>
            <a:ext cx="3936896" cy="56004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4CDFFA-DEB2-4502-87C8-9F7D8A2C34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2" y="1486812"/>
            <a:ext cx="3653797" cy="51066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2BD3E9-E4AD-4473-A463-ED96FAC727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7" r="15663" b="44180"/>
          <a:stretch/>
        </p:blipFill>
        <p:spPr>
          <a:xfrm>
            <a:off x="5256650" y="2686035"/>
            <a:ext cx="5044035" cy="1561758"/>
          </a:xfrm>
          <a:prstGeom prst="rect">
            <a:avLst/>
          </a:prstGeom>
          <a:ln w="12700">
            <a:solidFill>
              <a:srgbClr val="A5002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8FFF382-D175-4454-A314-A4EEF328BC7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995785" y="3466914"/>
            <a:ext cx="1260865" cy="333199"/>
          </a:xfrm>
          <a:prstGeom prst="line">
            <a:avLst/>
          </a:prstGeom>
          <a:ln w="12700">
            <a:solidFill>
              <a:srgbClr val="A5002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0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8388BF-C949-46C8-8510-2C9106E5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4" name="Рисунок 7" descr="Маленький логотип.png">
            <a:extLst>
              <a:ext uri="{FF2B5EF4-FFF2-40B4-BE49-F238E27FC236}">
                <a16:creationId xmlns:a16="http://schemas.microsoft.com/office/drawing/2014/main" id="{2CA5A46A-3A9B-4798-AF43-F41EB66FA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B5970-5E51-47AE-A056-C1641908528E}"/>
              </a:ext>
            </a:extLst>
          </p:cNvPr>
          <p:cNvSpPr txBox="1"/>
          <p:nvPr/>
        </p:nvSpPr>
        <p:spPr>
          <a:xfrm>
            <a:off x="1326613" y="265210"/>
            <a:ext cx="10737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ОСОБЕННОСТИ ОРГАНИЗАЦИИ И ПРОВЕДЕНИЯ ОГЭ </a:t>
            </a: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/>
                <a:latin typeface="Raleway-Regular"/>
              </a:rPr>
              <a:t>ПО ХИМИИ</a:t>
            </a:r>
          </a:p>
        </p:txBody>
      </p:sp>
      <p:pic>
        <p:nvPicPr>
          <p:cNvPr id="3" name="Рисунок 2" descr="Мензурка со сплошной заливкой">
            <a:extLst>
              <a:ext uri="{FF2B5EF4-FFF2-40B4-BE49-F238E27FC236}">
                <a16:creationId xmlns:a16="http://schemas.microsoft.com/office/drawing/2014/main" id="{651B0295-75F4-478B-B68E-04A2E0A85E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584" y="20613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720781-FFD0-4134-8E07-ACF4F4904D29}"/>
              </a:ext>
            </a:extLst>
          </p:cNvPr>
          <p:cNvSpPr txBox="1"/>
          <p:nvPr/>
        </p:nvSpPr>
        <p:spPr>
          <a:xfrm>
            <a:off x="1195984" y="3267574"/>
            <a:ext cx="10737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ОСОБЕННОСТИ ОРГАНИЗАЦИИ И ПРОВЕДЕНИЯ ОГЭ </a:t>
            </a:r>
          </a:p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effectLst/>
                <a:latin typeface="Raleway-Regular"/>
              </a:rPr>
              <a:t>ПО ФИЗИКЕ </a:t>
            </a:r>
          </a:p>
        </p:txBody>
      </p:sp>
      <p:pic>
        <p:nvPicPr>
          <p:cNvPr id="11" name="Рисунок 10" descr="Атом со сплошной заливкой">
            <a:extLst>
              <a:ext uri="{FF2B5EF4-FFF2-40B4-BE49-F238E27FC236}">
                <a16:creationId xmlns:a16="http://schemas.microsoft.com/office/drawing/2014/main" id="{D6D7D0AF-882A-472C-934E-7A480E5A8F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295" y="3267574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599C3E-7DED-4BE4-BC99-91038B9E7DF7}"/>
              </a:ext>
            </a:extLst>
          </p:cNvPr>
          <p:cNvSpPr txBox="1"/>
          <p:nvPr/>
        </p:nvSpPr>
        <p:spPr>
          <a:xfrm>
            <a:off x="667066" y="4465489"/>
            <a:ext cx="395151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АУДИТОРИИ</a:t>
            </a:r>
            <a:br>
              <a:rPr lang="ru-RU" sz="2800" b="1" i="0" dirty="0">
                <a:solidFill>
                  <a:srgbClr val="000000"/>
                </a:solidFill>
                <a:effectLst/>
                <a:latin typeface="Evolventa-Bold"/>
              </a:rPr>
            </a:br>
            <a:r>
              <a:rPr lang="ru-RU" sz="1400" b="0" i="1" dirty="0">
                <a:solidFill>
                  <a:srgbClr val="000000"/>
                </a:solidFill>
                <a:effectLst/>
                <a:latin typeface="RobotoCondensed-Regular"/>
              </a:rPr>
              <a:t>- 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RobotoCondensed-Regular"/>
              </a:rPr>
              <a:t>кабинет физики/кабинет, отвечающий требованиям безопасности труда</a:t>
            </a:r>
            <a:r>
              <a:rPr lang="ru-RU" sz="2000" i="1" dirty="0"/>
              <a:t>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A7BEE-A771-4607-9028-52F94BEC2C21}"/>
              </a:ext>
            </a:extLst>
          </p:cNvPr>
          <p:cNvSpPr txBox="1"/>
          <p:nvPr/>
        </p:nvSpPr>
        <p:spPr>
          <a:xfrm>
            <a:off x="815582" y="1328769"/>
            <a:ext cx="64312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Century Gothic" panose="020B0502020202020204" pitchFamily="34" charset="0"/>
              </a:rPr>
              <a:t>РАБОТНИКИ</a:t>
            </a:r>
            <a:br>
              <a:rPr lang="ru-RU" sz="2800" b="1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- 1 специалист по инструктажу и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лаб. работ/эксперт;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- 1 эксперт по оцениванию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лаб. работ;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- организаторы в аудитории;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89F61C-54DA-47A3-821E-2E9B53943E6A}"/>
              </a:ext>
            </a:extLst>
          </p:cNvPr>
          <p:cNvSpPr txBox="1"/>
          <p:nvPr/>
        </p:nvSpPr>
        <p:spPr>
          <a:xfrm>
            <a:off x="4505240" y="1326674"/>
            <a:ext cx="410475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Century Gothic" panose="020B0502020202020204" pitchFamily="34" charset="0"/>
              </a:rPr>
              <a:t>КОМПЛЕКТЫ </a:t>
            </a:r>
          </a:p>
          <a:p>
            <a:r>
              <a:rPr lang="ru-RU" sz="2800" b="1" i="0" dirty="0">
                <a:effectLst/>
                <a:latin typeface="Century Gothic" panose="020B0502020202020204" pitchFamily="34" charset="0"/>
              </a:rPr>
              <a:t>ЛАБ. ОБОРУДОВАНИЯ</a:t>
            </a:r>
            <a:br>
              <a:rPr lang="ru-RU" sz="1800" b="0" i="0" dirty="0"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effectLst/>
                <a:latin typeface="Century Gothic" panose="020B0502020202020204" pitchFamily="34" charset="0"/>
              </a:rPr>
              <a:t>- РЦОИ за 1-2 дня сообщают</a:t>
            </a:r>
            <a:br>
              <a:rPr lang="ru-RU" sz="1800" b="0" i="0" dirty="0"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effectLst/>
                <a:latin typeface="Century Gothic" panose="020B0502020202020204" pitchFamily="34" charset="0"/>
              </a:rPr>
              <a:t>номера комплектов </a:t>
            </a:r>
            <a:br>
              <a:rPr lang="ru-RU" sz="1800" b="0" i="0" dirty="0">
                <a:solidFill>
                  <a:srgbClr val="FFFFFF"/>
                </a:solidFill>
                <a:effectLst/>
                <a:latin typeface="RobotoCondensed-Regular"/>
              </a:rPr>
            </a:b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36C424-8983-4E78-8B8F-427B9A4CDDF2}"/>
              </a:ext>
            </a:extLst>
          </p:cNvPr>
          <p:cNvSpPr txBox="1"/>
          <p:nvPr/>
        </p:nvSpPr>
        <p:spPr>
          <a:xfrm>
            <a:off x="8727078" y="1241475"/>
            <a:ext cx="333725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effectLst/>
                <a:latin typeface="Century Gothic" panose="020B0502020202020204" pitchFamily="34" charset="0"/>
              </a:rPr>
              <a:t>МЕСТО</a:t>
            </a:r>
            <a:br>
              <a:rPr lang="ru-RU" sz="2800" b="1" i="0" dirty="0">
                <a:effectLst/>
                <a:latin typeface="Century Gothic" panose="020B0502020202020204" pitchFamily="34" charset="0"/>
              </a:rPr>
            </a:br>
            <a:r>
              <a:rPr lang="ru-RU" sz="2800" b="1" i="0" dirty="0">
                <a:effectLst/>
                <a:latin typeface="Century Gothic" panose="020B0502020202020204" pitchFamily="34" charset="0"/>
              </a:rPr>
              <a:t>ПРОВЕДЕНИЯ</a:t>
            </a:r>
            <a:br>
              <a:rPr lang="ru-RU" sz="2800" b="1" i="0" dirty="0">
                <a:effectLst/>
                <a:latin typeface="Century Gothic" panose="020B0502020202020204" pitchFamily="34" charset="0"/>
              </a:rPr>
            </a:br>
            <a:r>
              <a:rPr lang="ru-RU" sz="2800" b="1" i="0" dirty="0">
                <a:effectLst/>
                <a:latin typeface="Century Gothic" panose="020B0502020202020204" pitchFamily="34" charset="0"/>
              </a:rPr>
              <a:t>ЭКСПЕРИМЕНТА</a:t>
            </a:r>
            <a:br>
              <a:rPr lang="ru-RU" sz="2800" b="1" i="0" dirty="0"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effectLst/>
                <a:latin typeface="Century Gothic" panose="020B0502020202020204" pitchFamily="34" charset="0"/>
              </a:rPr>
              <a:t>- стол с комплектами;</a:t>
            </a:r>
            <a:br>
              <a:rPr lang="ru-RU" sz="1800" b="0" i="0" dirty="0"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effectLst/>
                <a:latin typeface="Century Gothic" panose="020B0502020202020204" pitchFamily="34" charset="0"/>
              </a:rPr>
              <a:t>- оценивают 2 эксперта ;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6E27C7-F5A9-4B2F-98B9-7F61BA5988C3}"/>
              </a:ext>
            </a:extLst>
          </p:cNvPr>
          <p:cNvSpPr txBox="1"/>
          <p:nvPr/>
        </p:nvSpPr>
        <p:spPr>
          <a:xfrm>
            <a:off x="4389264" y="4575236"/>
            <a:ext cx="6496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B269D6-2083-42E3-AE81-11FCF94E4A1E}"/>
              </a:ext>
            </a:extLst>
          </p:cNvPr>
          <p:cNvSpPr txBox="1"/>
          <p:nvPr/>
        </p:nvSpPr>
        <p:spPr>
          <a:xfrm>
            <a:off x="7532914" y="4127688"/>
            <a:ext cx="6496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EFFAF7-B046-49CF-BA4A-9B3E4674FDCD}"/>
              </a:ext>
            </a:extLst>
          </p:cNvPr>
          <p:cNvSpPr txBox="1"/>
          <p:nvPr/>
        </p:nvSpPr>
        <p:spPr>
          <a:xfrm>
            <a:off x="7757231" y="3939456"/>
            <a:ext cx="4104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effectLst/>
                <a:latin typeface="Century Gothic" panose="020B0502020202020204" pitchFamily="34" charset="0"/>
              </a:rPr>
              <a:t>КОМПЛЕКТЫ ДЛЯ ЭКСПЕРИМЕНТА</a:t>
            </a:r>
            <a:br>
              <a:rPr lang="ru-RU" sz="2400" b="1" i="0" dirty="0">
                <a:effectLst/>
                <a:latin typeface="Century Gothic" panose="020B0502020202020204" pitchFamily="34" charset="0"/>
              </a:rPr>
            </a:br>
            <a:r>
              <a:rPr lang="ru-RU" sz="2400" b="1" i="0" dirty="0">
                <a:effectLst/>
                <a:latin typeface="Century Gothic" panose="020B0502020202020204" pitchFamily="34" charset="0"/>
              </a:rPr>
              <a:t>ЗАДАНИЯ №17</a:t>
            </a:r>
          </a:p>
          <a:p>
            <a:br>
              <a:rPr lang="ru-RU" sz="1800" b="0" i="0" dirty="0"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effectLst/>
                <a:latin typeface="Century Gothic" panose="020B0502020202020204" pitchFamily="34" charset="0"/>
              </a:rPr>
              <a:t>- РЦОИ за 1-2 дня сообщают</a:t>
            </a:r>
            <a:br>
              <a:rPr lang="ru-RU" sz="1800" b="0" i="0" dirty="0"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effectLst/>
                <a:latin typeface="Century Gothic" panose="020B0502020202020204" pitchFamily="34" charset="0"/>
              </a:rPr>
              <a:t>номера комплектов </a:t>
            </a:r>
            <a:br>
              <a:rPr lang="ru-RU" sz="1800" b="0" i="0" dirty="0">
                <a:solidFill>
                  <a:srgbClr val="FFFFFF"/>
                </a:solidFill>
                <a:effectLst/>
                <a:latin typeface="RobotoCondensed-Regular"/>
              </a:rPr>
            </a:b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9D4788-1726-4385-BC62-F5B887D2B9F1}"/>
              </a:ext>
            </a:extLst>
          </p:cNvPr>
          <p:cNvSpPr txBox="1"/>
          <p:nvPr/>
        </p:nvSpPr>
        <p:spPr>
          <a:xfrm>
            <a:off x="4235946" y="4332002"/>
            <a:ext cx="64312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Century Gothic" panose="020B0502020202020204" pitchFamily="34" charset="0"/>
              </a:rPr>
              <a:t>РАБОТНИКИ</a:t>
            </a:r>
            <a:br>
              <a:rPr lang="ru-RU" sz="2800" b="1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- 1 специалист по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инструктажу и обеспечению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лабораторных работ </a:t>
            </a:r>
            <a:br>
              <a:rPr lang="ru-RU" sz="1600" b="0" dirty="0">
                <a:effectLst/>
                <a:latin typeface="Century Gothic" panose="020B0502020202020204" pitchFamily="34" charset="0"/>
              </a:rPr>
            </a:br>
            <a:r>
              <a:rPr lang="ru-RU" sz="1600" b="0" dirty="0">
                <a:effectLst/>
                <a:latin typeface="Century Gothic" panose="020B0502020202020204" pitchFamily="34" charset="0"/>
              </a:rPr>
              <a:t>- организаторы в аудитории; </a:t>
            </a:r>
          </a:p>
        </p:txBody>
      </p:sp>
    </p:spTree>
    <p:extLst>
      <p:ext uri="{BB962C8B-B14F-4D97-AF65-F5344CB8AC3E}">
        <p14:creationId xmlns:p14="http://schemas.microsoft.com/office/powerpoint/2010/main" val="61836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8388BF-C949-46C8-8510-2C9106E5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4" name="Рисунок 7" descr="Маленький логотип.png">
            <a:extLst>
              <a:ext uri="{FF2B5EF4-FFF2-40B4-BE49-F238E27FC236}">
                <a16:creationId xmlns:a16="http://schemas.microsoft.com/office/drawing/2014/main" id="{2CA5A46A-3A9B-4798-AF43-F41EB66FA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F3C273-910F-4EEC-A40D-7A026C9CF2EB}"/>
              </a:ext>
            </a:extLst>
          </p:cNvPr>
          <p:cNvSpPr txBox="1"/>
          <p:nvPr/>
        </p:nvSpPr>
        <p:spPr>
          <a:xfrm>
            <a:off x="579344" y="1888642"/>
            <a:ext cx="11033312" cy="1328023"/>
          </a:xfrm>
          <a:prstGeom prst="flowChartAlternate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Решением каждого задания части 2 является отдельный файл, подготовленный в соответствующей программе (текстовом редакторе или электронной таблице).</a:t>
            </a:r>
          </a:p>
          <a:p>
            <a:r>
              <a:rPr lang="ru-RU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Участники экзамена сохраняют данные файлы в каталог </a:t>
            </a:r>
            <a:r>
              <a:rPr lang="ru-RU" b="1" i="1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под именами, указанными организатором в аудитории.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8D149-CD2C-4623-BBCD-80DAF022731B}"/>
              </a:ext>
            </a:extLst>
          </p:cNvPr>
          <p:cNvSpPr txBox="1"/>
          <p:nvPr/>
        </p:nvSpPr>
        <p:spPr>
          <a:xfrm>
            <a:off x="579345" y="3419720"/>
            <a:ext cx="11098849" cy="715089"/>
          </a:xfrm>
          <a:prstGeom prst="flowChartAlternate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бланки ответов (после выполнения работы на компьютере) </a:t>
            </a:r>
            <a:r>
              <a:rPr lang="ru-RU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вписываются наименования файлов с выполненными заданиями, включающие в себя уникальный номер (номер КИМ).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3E950-77A9-4532-ABCD-973868011747}"/>
              </a:ext>
            </a:extLst>
          </p:cNvPr>
          <p:cNvSpPr txBox="1"/>
          <p:nvPr/>
        </p:nvSpPr>
        <p:spPr>
          <a:xfrm>
            <a:off x="579344" y="4327829"/>
            <a:ext cx="11177227" cy="1021556"/>
          </a:xfrm>
          <a:prstGeom prst="flowChartAlternateProcess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 окончании сдачи экзамена всеми участниками ответы (файлы) собираются техническим специалистом в каталоги </a:t>
            </a:r>
            <a:r>
              <a:rPr lang="ru-RU" b="1" i="0" dirty="0" err="1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поаудиторно</a:t>
            </a: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 и направляются в РЦОИ </a:t>
            </a:r>
            <a:r>
              <a:rPr lang="ru-RU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для проведения экспертизы ответов на </a:t>
            </a:r>
            <a:r>
              <a:rPr lang="ru-RU" b="1" i="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съемном электронном носителе.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18668-E7AC-4409-9564-153A34457F7C}"/>
              </a:ext>
            </a:extLst>
          </p:cNvPr>
          <p:cNvSpPr txBox="1"/>
          <p:nvPr/>
        </p:nvSpPr>
        <p:spPr>
          <a:xfrm>
            <a:off x="1331479" y="581695"/>
            <a:ext cx="11663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ОСОБЕННОСТИ ОРГАНИЗАЦИИ И ПРОВЕДЕНИЯ ОГЭ</a:t>
            </a:r>
          </a:p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-Regular"/>
              </a:rPr>
              <a:t> ПО ИНФОРМАТИКЕ И ИКТ</a:t>
            </a:r>
          </a:p>
        </p:txBody>
      </p:sp>
      <p:pic>
        <p:nvPicPr>
          <p:cNvPr id="3" name="Рисунок 2" descr="Монитор со сплошной заливкой">
            <a:extLst>
              <a:ext uri="{FF2B5EF4-FFF2-40B4-BE49-F238E27FC236}">
                <a16:creationId xmlns:a16="http://schemas.microsoft.com/office/drawing/2014/main" id="{4F5DFF4B-DE06-425B-82A7-94E31D57B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489" y="600038"/>
            <a:ext cx="917419" cy="917419"/>
          </a:xfrm>
          <a:prstGeom prst="rect">
            <a:avLst/>
          </a:prstGeom>
        </p:spPr>
      </p:pic>
      <p:pic>
        <p:nvPicPr>
          <p:cNvPr id="5" name="Рисунок 4" descr="Атом со сплошной заливкой">
            <a:extLst>
              <a:ext uri="{FF2B5EF4-FFF2-40B4-BE49-F238E27FC236}">
                <a16:creationId xmlns:a16="http://schemas.microsoft.com/office/drawing/2014/main" id="{F54BC8F1-ED4A-47A9-919D-EA3A4B8CB3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2018" y="721418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7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E9A4C-1DF2-4F44-B97F-11C5A80E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A4A107-6B19-42B1-B77B-52553B91C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6FDDF5-136A-4FEB-B9FE-1FF2CEC02172}"/>
              </a:ext>
            </a:extLst>
          </p:cNvPr>
          <p:cNvSpPr txBox="1"/>
          <p:nvPr/>
        </p:nvSpPr>
        <p:spPr>
          <a:xfrm>
            <a:off x="1806729" y="258465"/>
            <a:ext cx="9296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ОСОБЕННОСТИ ОРГАНИЗАЦИИ ППЭ ДЛЯ </a:t>
            </a:r>
            <a:r>
              <a:rPr lang="ru-RU" sz="2200" b="1" i="1" dirty="0">
                <a:solidFill>
                  <a:srgbClr val="A50021"/>
                </a:solidFill>
                <a:latin typeface="Century Gothic" panose="020B0502020202020204" pitchFamily="34" charset="0"/>
              </a:rPr>
              <a:t>УЧАСТНИКОВ С ОВЗ, ДЕТЕЙ-ИНВАЛИДОВ И ИНВАЛИДОВ</a:t>
            </a:r>
          </a:p>
        </p:txBody>
      </p:sp>
      <p:pic>
        <p:nvPicPr>
          <p:cNvPr id="13" name="Рисунок 12" descr="Маленький логотип.png">
            <a:extLst>
              <a:ext uri="{FF2B5EF4-FFF2-40B4-BE49-F238E27FC236}">
                <a16:creationId xmlns:a16="http://schemas.microsoft.com/office/drawing/2014/main" id="{BA2E95DC-A2FA-4A19-A6D5-00F69A2FC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3" y="120323"/>
            <a:ext cx="1884332" cy="11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7EBB93-063D-461E-8EC5-AC7D54B2ADAF}"/>
              </a:ext>
            </a:extLst>
          </p:cNvPr>
          <p:cNvSpPr txBox="1"/>
          <p:nvPr/>
        </p:nvSpPr>
        <p:spPr>
          <a:xfrm>
            <a:off x="418012" y="5510460"/>
            <a:ext cx="7758400" cy="1191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entury Gothic" panose="020B0502020202020204" pitchFamily="34" charset="0"/>
              </a:rPr>
              <a:t>Оказывает помощь </a:t>
            </a:r>
            <a:r>
              <a:rPr lang="ru-RU" sz="1600" i="1" dirty="0">
                <a:latin typeface="Century Gothic" panose="020B0502020202020204" pitchFamily="34" charset="0"/>
              </a:rPr>
              <a:t>в передвижении и расположении участника экзамена на рабочем месте, заполнении регистрационных полей бланков ОГЭ переносе ответов из листов бумаги для черновиков в бланки ОГЭ, а также (при необходимости) в прочтении задания КИМ.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89372D-7A24-40B7-AC18-4C1446EAA3E7}"/>
              </a:ext>
            </a:extLst>
          </p:cNvPr>
          <p:cNvSpPr txBox="1"/>
          <p:nvPr/>
        </p:nvSpPr>
        <p:spPr>
          <a:xfrm>
            <a:off x="136288" y="1863928"/>
            <a:ext cx="4987985" cy="34732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Разные аудитории для проведения осложненного списывания,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сжатого изложения с творческим заданием (разные аудитории: аудитории, в которых изложение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читается организатором; аудитории, в которых текст изложения выдается для прочтения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участникам ГВЭ; аудитории, в которых осуществляется сурдоперевод текста), диктанта.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CDEC28-CCFF-4441-90B6-18D7DA016B20}"/>
              </a:ext>
            </a:extLst>
          </p:cNvPr>
          <p:cNvSpPr txBox="1"/>
          <p:nvPr/>
        </p:nvSpPr>
        <p:spPr>
          <a:xfrm>
            <a:off x="746042" y="1374759"/>
            <a:ext cx="54776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0" i="1" dirty="0">
                <a:solidFill>
                  <a:srgbClr val="000000"/>
                </a:solidFill>
                <a:effectLst/>
                <a:latin typeface="Raleway-Regular"/>
              </a:rPr>
              <a:t>В зависимости от выбора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Raleway-Regular"/>
              </a:rPr>
              <a:t>формата ГВЭ 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Raleway-Regular"/>
              </a:rPr>
              <a:t>по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Raleway-Regular"/>
              </a:rPr>
              <a:t>русскому языку </a:t>
            </a:r>
            <a:r>
              <a:rPr lang="ru-RU" sz="1800" b="0" i="1" dirty="0">
                <a:solidFill>
                  <a:srgbClr val="000000"/>
                </a:solidFill>
                <a:effectLst/>
                <a:latin typeface="Raleway-Regular"/>
              </a:rPr>
              <a:t>должны быть предусмотрены:</a:t>
            </a:r>
            <a:r>
              <a:rPr lang="ru-RU" i="1" dirty="0">
                <a:latin typeface="Raleway-Regular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5F3625-EF97-4061-AB42-0C9C254487CC}"/>
              </a:ext>
            </a:extLst>
          </p:cNvPr>
          <p:cNvSpPr txBox="1"/>
          <p:nvPr/>
        </p:nvSpPr>
        <p:spPr>
          <a:xfrm>
            <a:off x="5654561" y="5161786"/>
            <a:ext cx="188655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>
                <a:latin typeface="Raleway-Regular"/>
              </a:rPr>
              <a:t>Ассистент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A57A2F-F781-42C4-A0D1-22D30D2A924A}"/>
              </a:ext>
            </a:extLst>
          </p:cNvPr>
          <p:cNvSpPr txBox="1"/>
          <p:nvPr/>
        </p:nvSpPr>
        <p:spPr>
          <a:xfrm>
            <a:off x="5260561" y="2400852"/>
            <a:ext cx="4014839" cy="25538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anose="020B0502020202020204" pitchFamily="34" charset="0"/>
              </a:rPr>
              <a:t>В случае если участники ГВЭ с ОВЗ имеют сопутствующие формы заболеваний (нарушения слуха, зрения и (или) речи) выбор варианта ГВЭ по математике определяется, в том числе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с </a:t>
            </a:r>
            <a:r>
              <a:rPr lang="ru-RU" b="1" i="1" dirty="0">
                <a:latin typeface="Century Gothic" panose="020B0502020202020204" pitchFamily="34" charset="0"/>
              </a:rPr>
              <a:t>учетом характеристики ЭМ: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277F4D-8F33-4040-BA90-18DE7C977355}"/>
              </a:ext>
            </a:extLst>
          </p:cNvPr>
          <p:cNvSpPr txBox="1"/>
          <p:nvPr/>
        </p:nvSpPr>
        <p:spPr>
          <a:xfrm>
            <a:off x="9275400" y="2725093"/>
            <a:ext cx="2970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  <a:latin typeface="Raleway-Regular"/>
              </a:rPr>
              <a:t>ЭМ </a:t>
            </a:r>
            <a:r>
              <a:rPr lang="ru-RU" b="1" i="1" dirty="0">
                <a:solidFill>
                  <a:srgbClr val="C00000"/>
                </a:solidFill>
                <a:latin typeface="Raleway-Regular"/>
              </a:rPr>
              <a:t>с кратким и развернутым ответом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  <a:latin typeface="Raleway-Regular"/>
              </a:rPr>
              <a:t> ЭМ «</a:t>
            </a:r>
            <a:r>
              <a:rPr lang="ru-RU" b="1" i="1" dirty="0">
                <a:solidFill>
                  <a:srgbClr val="C00000"/>
                </a:solidFill>
                <a:latin typeface="Raleway-Regular"/>
              </a:rPr>
              <a:t>шрифт Брайля» для слабовидящих;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C00000"/>
                </a:solidFill>
                <a:latin typeface="Raleway-Regular"/>
              </a:rPr>
              <a:t> ЭМ </a:t>
            </a:r>
            <a:r>
              <a:rPr lang="ru-RU" b="1" i="1" dirty="0">
                <a:solidFill>
                  <a:srgbClr val="C00000"/>
                </a:solidFill>
                <a:latin typeface="Raleway-Regular"/>
              </a:rPr>
              <a:t>без заданий с развернутым ответом </a:t>
            </a:r>
            <a:r>
              <a:rPr lang="ru-RU" i="1" dirty="0">
                <a:solidFill>
                  <a:srgbClr val="C00000"/>
                </a:solidFill>
                <a:latin typeface="Raleway-Regular"/>
              </a:rPr>
              <a:t>для участников ГВЭ,            </a:t>
            </a:r>
            <a:r>
              <a:rPr lang="ru-RU" b="1" i="1" dirty="0">
                <a:solidFill>
                  <a:srgbClr val="C00000"/>
                </a:solidFill>
                <a:latin typeface="Raleway-Regular"/>
              </a:rPr>
              <a:t>с задержкой  психического развития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8AB06D-D51C-47E6-B1C5-4D77F4C5E6CC}"/>
              </a:ext>
            </a:extLst>
          </p:cNvPr>
          <p:cNvSpPr txBox="1"/>
          <p:nvPr/>
        </p:nvSpPr>
        <p:spPr>
          <a:xfrm>
            <a:off x="6286059" y="1870643"/>
            <a:ext cx="44476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0" i="1" dirty="0">
                <a:solidFill>
                  <a:srgbClr val="000000"/>
                </a:solidFill>
                <a:effectLst/>
                <a:latin typeface="Raleway-Regular"/>
              </a:rPr>
              <a:t>Особенности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Raleway-Regular"/>
              </a:rPr>
              <a:t>ГВЭ по математике в письменной форме:</a:t>
            </a:r>
            <a:r>
              <a:rPr lang="ru-RU" b="1" i="1" dirty="0">
                <a:latin typeface="Raleway-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09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3B07B3B-34A0-47D8-ABB4-EBE245C3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4" y="1010820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DA5E3D0A-FCA6-4258-AC17-63C06F92E078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8A46A2A-49B9-4834-89EA-D0B5A50C8F29}"/>
              </a:ext>
            </a:extLst>
          </p:cNvPr>
          <p:cNvSpPr txBox="1"/>
          <p:nvPr/>
        </p:nvSpPr>
        <p:spPr>
          <a:xfrm>
            <a:off x="5323542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53E31DC3-30E1-463F-8CD4-B1F696F5EF0C}"/>
              </a:ext>
            </a:extLst>
          </p:cNvPr>
          <p:cNvSpPr txBox="1"/>
          <p:nvPr/>
        </p:nvSpPr>
        <p:spPr>
          <a:xfrm>
            <a:off x="5323542" y="2644941"/>
            <a:ext cx="6462703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8(84722)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3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r>
              <a:rPr lang="ru-RU"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-</a:t>
            </a:r>
            <a:r>
              <a:rPr sz="3600" b="1" spc="419" dirty="0">
                <a:solidFill>
                  <a:srgbClr val="C00000"/>
                </a:solidFill>
                <a:latin typeface="Century Gothic" panose="020B0502020202020204" pitchFamily="34" charset="0"/>
                <a:cs typeface="ICSILK+Evolventa Bold"/>
              </a:rPr>
              <a:t>90</a:t>
            </a:r>
            <a:endParaRPr lang="ru-RU" sz="3600" b="1" spc="419" dirty="0">
              <a:solidFill>
                <a:srgbClr val="C0000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8-999-259-90-00</a:t>
            </a: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177340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BC24877-978E-4756-B259-1C6C5612C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C546AA-8E4A-47DD-9830-0817F9F3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70BA3B-9821-4CD9-AE9C-266B7FD08D4D}"/>
              </a:ext>
            </a:extLst>
          </p:cNvPr>
          <p:cNvSpPr/>
          <p:nvPr/>
        </p:nvSpPr>
        <p:spPr>
          <a:xfrm>
            <a:off x="1436921" y="626002"/>
            <a:ext cx="8891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Консультационная и техническая поддержка ППЭ ФЦТ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2077A72-CDBF-4404-B038-939223828380}"/>
              </a:ext>
            </a:extLst>
          </p:cNvPr>
          <p:cNvSpPr/>
          <p:nvPr/>
        </p:nvSpPr>
        <p:spPr>
          <a:xfrm>
            <a:off x="541725" y="2550379"/>
            <a:ext cx="71762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Контакты: 8-800-302-31-56 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8-499-302-31-56</a:t>
            </a:r>
          </a:p>
          <a:p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Эл. почта: </a:t>
            </a:r>
            <a:r>
              <a:rPr lang="ru-RU" sz="3400" b="1" u="sng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help-ppe@rustest.ru</a:t>
            </a:r>
            <a:r>
              <a:rPr lang="ru-RU" sz="3400" b="1" dirty="0">
                <a:solidFill>
                  <a:srgbClr val="002060"/>
                </a:solidFill>
                <a:latin typeface="Century Gothic" panose="020B0502020202020204" pitchFamily="34" charset="0"/>
                <a:hlinkClick r:id="rId6"/>
              </a:rPr>
              <a:t>.</a:t>
            </a:r>
            <a:endParaRPr lang="ru-RU" sz="3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87E790C-E497-498B-8E33-3ED64EE98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87" y="1690688"/>
            <a:ext cx="4351338" cy="435133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58C6-882D-4CD0-8F43-525A36F89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7" name="Рисунок 7" descr="Маленький логотип.png">
            <a:extLst>
              <a:ext uri="{FF2B5EF4-FFF2-40B4-BE49-F238E27FC236}">
                <a16:creationId xmlns:a16="http://schemas.microsoft.com/office/drawing/2014/main" id="{513695A3-C501-4099-AEE8-C24BFBE6A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3B9E80-CCD6-4845-B6D1-DAC653D01A27}"/>
              </a:ext>
            </a:extLst>
          </p:cNvPr>
          <p:cNvSpPr txBox="1"/>
          <p:nvPr/>
        </p:nvSpPr>
        <p:spPr>
          <a:xfrm>
            <a:off x="2124519" y="151618"/>
            <a:ext cx="838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И ПРОВЕДЕНИЮ ГИА-9 В ППЭ В 2024 ГОДУ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6C42428-B08B-46E8-8A79-0DC38249B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817" y="859504"/>
            <a:ext cx="3355299" cy="484244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0E55BE-36BF-4825-9320-326251408B90}"/>
              </a:ext>
            </a:extLst>
          </p:cNvPr>
          <p:cNvSpPr txBox="1"/>
          <p:nvPr/>
        </p:nvSpPr>
        <p:spPr>
          <a:xfrm>
            <a:off x="643825" y="5778015"/>
            <a:ext cx="446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Franklin Gothic Medium" panose="020B0603020102020204" pitchFamily="34" charset="0"/>
              </a:rPr>
              <a:t>Приказ Министерства Просвещения РФ  №232/551 от 4 апреля 2023 г. </a:t>
            </a:r>
            <a:r>
              <a:rPr lang="ru-RU" sz="1400" b="1" dirty="0">
                <a:latin typeface="Franklin Gothic Medium" panose="020B0603020102020204" pitchFamily="34" charset="0"/>
              </a:rPr>
              <a:t>«Об утверждении Порядка проведения ГИА по образовательным программам  основного общего образования»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id="{B1298531-2C6E-4C44-80A5-B99D771B2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625"/>
          <a:stretch/>
        </p:blipFill>
        <p:spPr>
          <a:xfrm>
            <a:off x="5878287" y="971057"/>
            <a:ext cx="3896322" cy="5523869"/>
          </a:xfrm>
          <a:prstGeom prst="foldedCorner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53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58C6-882D-4CD0-8F43-525A36F89E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EA97AD3-3510-4A50-94C4-CF116A981AB8}"/>
              </a:ext>
            </a:extLst>
          </p:cNvPr>
          <p:cNvSpPr txBox="1"/>
          <p:nvPr/>
        </p:nvSpPr>
        <p:spPr>
          <a:xfrm>
            <a:off x="1581982" y="278739"/>
            <a:ext cx="885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Проведение ГИА-9 2024 г в основной период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 территории Республики Калмыкия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CED38A-B509-4ABF-BF4E-8704C68EEBA9}"/>
              </a:ext>
            </a:extLst>
          </p:cNvPr>
          <p:cNvSpPr txBox="1"/>
          <p:nvPr/>
        </p:nvSpPr>
        <p:spPr>
          <a:xfrm>
            <a:off x="388327" y="5354332"/>
            <a:ext cx="4405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Приказ </a:t>
            </a:r>
            <a:r>
              <a:rPr lang="ru-RU" sz="1400" dirty="0" err="1">
                <a:latin typeface="Century Gothic" panose="020B0502020202020204" pitchFamily="34" charset="0"/>
              </a:rPr>
              <a:t>МОиН</a:t>
            </a:r>
            <a:r>
              <a:rPr lang="ru-RU" sz="1400">
                <a:latin typeface="Century Gothic" panose="020B0502020202020204" pitchFamily="34" charset="0"/>
              </a:rPr>
              <a:t> № 106 от 29.01.2024 г. </a:t>
            </a:r>
            <a:r>
              <a:rPr lang="ru-RU" sz="1400" b="1" dirty="0">
                <a:latin typeface="Century Gothic" panose="020B0502020202020204" pitchFamily="34" charset="0"/>
              </a:rPr>
              <a:t>«О проведении ГИА-11, ГИА-9 в Республике Калмыкия в 2024 году» </a:t>
            </a:r>
          </a:p>
          <a:p>
            <a:pPr algn="ctr"/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4FCC60-2F3E-4847-AF0F-1DEE677A560E}"/>
              </a:ext>
            </a:extLst>
          </p:cNvPr>
          <p:cNvSpPr txBox="1"/>
          <p:nvPr/>
        </p:nvSpPr>
        <p:spPr>
          <a:xfrm>
            <a:off x="5188361" y="2264239"/>
            <a:ext cx="92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BC7D85-8099-422E-B023-17D17BDB7440}"/>
              </a:ext>
            </a:extLst>
          </p:cNvPr>
          <p:cNvSpPr txBox="1"/>
          <p:nvPr/>
        </p:nvSpPr>
        <p:spPr>
          <a:xfrm>
            <a:off x="5221362" y="3892727"/>
            <a:ext cx="114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295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799264-9154-4DEB-B172-DCF5D364AFB1}"/>
              </a:ext>
            </a:extLst>
          </p:cNvPr>
          <p:cNvSpPr txBox="1"/>
          <p:nvPr/>
        </p:nvSpPr>
        <p:spPr>
          <a:xfrm>
            <a:off x="5089293" y="3105834"/>
            <a:ext cx="167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3265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A7E091-954A-4BC9-A19E-D2067D5D9924}"/>
              </a:ext>
            </a:extLst>
          </p:cNvPr>
          <p:cNvSpPr txBox="1"/>
          <p:nvPr/>
        </p:nvSpPr>
        <p:spPr>
          <a:xfrm>
            <a:off x="5145162" y="1107014"/>
            <a:ext cx="4190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21.05-02.07.2024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87867-6349-47C5-9FAD-91EC925CBCFF}"/>
              </a:ext>
            </a:extLst>
          </p:cNvPr>
          <p:cNvSpPr txBox="1"/>
          <p:nvPr/>
        </p:nvSpPr>
        <p:spPr>
          <a:xfrm>
            <a:off x="5251085" y="4693845"/>
            <a:ext cx="214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21F2B5-8EFB-49A6-870D-2B2D3A2DC044}"/>
              </a:ext>
            </a:extLst>
          </p:cNvPr>
          <p:cNvSpPr txBox="1"/>
          <p:nvPr/>
        </p:nvSpPr>
        <p:spPr>
          <a:xfrm>
            <a:off x="8568213" y="1056120"/>
            <a:ext cx="3131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сроки проведения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основного периода </a:t>
            </a:r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63B4DB-A87B-43DD-8BCC-95FEEFD2AED1}"/>
              </a:ext>
            </a:extLst>
          </p:cNvPr>
          <p:cNvSpPr txBox="1"/>
          <p:nvPr/>
        </p:nvSpPr>
        <p:spPr>
          <a:xfrm>
            <a:off x="5816601" y="2287353"/>
            <a:ext cx="2485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Пункта проведения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экзаменов ГИА-9</a:t>
            </a: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75F005-708E-4683-BB62-F344A544B517}"/>
              </a:ext>
            </a:extLst>
          </p:cNvPr>
          <p:cNvSpPr txBox="1"/>
          <p:nvPr/>
        </p:nvSpPr>
        <p:spPr>
          <a:xfrm>
            <a:off x="6259627" y="3861950"/>
            <a:ext cx="4048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назначенных аудиторий</a:t>
            </a:r>
            <a:endParaRPr lang="ru-RU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DF58B6-42BE-41E2-A44C-DC877CADBE83}"/>
              </a:ext>
            </a:extLst>
          </p:cNvPr>
          <p:cNvSpPr txBox="1"/>
          <p:nvPr/>
        </p:nvSpPr>
        <p:spPr>
          <a:xfrm>
            <a:off x="6335278" y="3243907"/>
            <a:ext cx="4263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участников   </a:t>
            </a:r>
            <a:endParaRPr lang="ru-RU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72DB17-5384-4587-A48A-EBAE8C227D2A}"/>
              </a:ext>
            </a:extLst>
          </p:cNvPr>
          <p:cNvSpPr txBox="1"/>
          <p:nvPr/>
        </p:nvSpPr>
        <p:spPr>
          <a:xfrm>
            <a:off x="6132342" y="4724515"/>
            <a:ext cx="4615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участники со специализированной рассадкой, с ОВЗ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36F853-BB22-445D-8EB0-BE91E22037CC}"/>
              </a:ext>
            </a:extLst>
          </p:cNvPr>
          <p:cNvSpPr txBox="1"/>
          <p:nvPr/>
        </p:nvSpPr>
        <p:spPr>
          <a:xfrm>
            <a:off x="6097253" y="5615617"/>
            <a:ext cx="4175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работников ППЭ, привлекаемых к проведению основного периода</a:t>
            </a:r>
            <a:endParaRPr lang="ru-RU" dirty="0"/>
          </a:p>
        </p:txBody>
      </p:sp>
      <p:pic>
        <p:nvPicPr>
          <p:cNvPr id="48" name="Рисунок 7" descr="Маленький логотип.png">
            <a:extLst>
              <a:ext uri="{FF2B5EF4-FFF2-40B4-BE49-F238E27FC236}">
                <a16:creationId xmlns:a16="http://schemas.microsoft.com/office/drawing/2014/main" id="{DE205E4D-C78A-4D69-A338-EB8C82503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60" y="5569842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FBAAA36-3AD0-4B7B-8AB5-74C9765BE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128" y="3317588"/>
            <a:ext cx="2240175" cy="199375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F010A86-0DAB-4BF3-BBD7-DE34C487F2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" b="1841"/>
          <a:stretch/>
        </p:blipFill>
        <p:spPr>
          <a:xfrm>
            <a:off x="229448" y="1121689"/>
            <a:ext cx="4699186" cy="41261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BF5A8AA-D109-467C-AE6E-C6D8AAE5E11C}"/>
              </a:ext>
            </a:extLst>
          </p:cNvPr>
          <p:cNvSpPr txBox="1"/>
          <p:nvPr/>
        </p:nvSpPr>
        <p:spPr>
          <a:xfrm>
            <a:off x="4844659" y="5682905"/>
            <a:ext cx="184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1743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6209A-9A30-45A0-9134-71AB574D7C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476" y="111977"/>
            <a:ext cx="956908" cy="9569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7CED2A-7CC0-49B2-A409-05B1E9EFAB4D}"/>
              </a:ext>
            </a:extLst>
          </p:cNvPr>
          <p:cNvSpPr txBox="1"/>
          <p:nvPr/>
        </p:nvSpPr>
        <p:spPr>
          <a:xfrm>
            <a:off x="8166226" y="2734147"/>
            <a:ext cx="3763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ППЭ на дому 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ОГЭ,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17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ГВЭ)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43570F-1F30-472F-A402-476F5481903A}"/>
              </a:ext>
            </a:extLst>
          </p:cNvPr>
          <p:cNvSpPr txBox="1"/>
          <p:nvPr/>
        </p:nvSpPr>
        <p:spPr>
          <a:xfrm>
            <a:off x="8130012" y="2133601"/>
            <a:ext cx="406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ППЭ на базе ОО в форме ОГЭ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958" y="2421467"/>
            <a:ext cx="407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11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ППЭ на базе ОО в форме ГВЭ</a:t>
            </a:r>
          </a:p>
        </p:txBody>
      </p:sp>
    </p:spTree>
    <p:extLst>
      <p:ext uri="{BB962C8B-B14F-4D97-AF65-F5344CB8AC3E}">
        <p14:creationId xmlns:p14="http://schemas.microsoft.com/office/powerpoint/2010/main" val="18327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1058C6-882D-4CD0-8F43-525A36F89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2BE769C6-623F-4C92-81D2-247ED16D5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6E0A05-07CA-42BA-B32E-BA3539046F57}"/>
              </a:ext>
            </a:extLst>
          </p:cNvPr>
          <p:cNvSpPr txBox="1"/>
          <p:nvPr/>
        </p:nvSpPr>
        <p:spPr>
          <a:xfrm>
            <a:off x="6748852" y="1137027"/>
            <a:ext cx="4910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entury Gothic" panose="020B0502020202020204" pitchFamily="34" charset="0"/>
              </a:rPr>
              <a:t>количество работников ППЭ, привлекаемых к проведению основного периода</a:t>
            </a:r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E0FB2-ADEE-41D9-8CA4-BEF25777201A}"/>
              </a:ext>
            </a:extLst>
          </p:cNvPr>
          <p:cNvSpPr txBox="1"/>
          <p:nvPr/>
        </p:nvSpPr>
        <p:spPr>
          <a:xfrm>
            <a:off x="4364791" y="238896"/>
            <a:ext cx="629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РАБОТНИКИ ППЭ ГИА-9 2024</a:t>
            </a:r>
          </a:p>
        </p:txBody>
      </p:sp>
      <p:pic>
        <p:nvPicPr>
          <p:cNvPr id="8" name="Рисунок 7" descr="XsyPKsDh0bs.jpg">
            <a:extLst>
              <a:ext uri="{FF2B5EF4-FFF2-40B4-BE49-F238E27FC236}">
                <a16:creationId xmlns:a16="http://schemas.microsoft.com/office/drawing/2014/main" id="{3F5B200F-FFE6-4231-8996-43F92CE348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8678" r="30428" b="19272"/>
          <a:stretch/>
        </p:blipFill>
        <p:spPr>
          <a:xfrm rot="10800000" flipH="1" flipV="1">
            <a:off x="0" y="3540"/>
            <a:ext cx="5123692" cy="3427412"/>
          </a:xfrm>
          <a:prstGeom prst="homePlate">
            <a:avLst>
              <a:gd name="adj" fmla="val 8876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20DF8-5881-4291-B41A-C66785E08F3B}"/>
              </a:ext>
            </a:extLst>
          </p:cNvPr>
          <p:cNvSpPr txBox="1"/>
          <p:nvPr/>
        </p:nvSpPr>
        <p:spPr>
          <a:xfrm>
            <a:off x="281068" y="3580432"/>
            <a:ext cx="6290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101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члены ГЭК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67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руководители ППЭ 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49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технические специалисты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93CC7-48A4-4294-B0F2-DFBC9C1743BE}"/>
              </a:ext>
            </a:extLst>
          </p:cNvPr>
          <p:cNvSpPr txBox="1"/>
          <p:nvPr/>
        </p:nvSpPr>
        <p:spPr>
          <a:xfrm>
            <a:off x="7116725" y="3640089"/>
            <a:ext cx="48614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организаторы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вне  аудитории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медицинские работники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645CD-1C79-4AE2-8060-C6FB1F779D04}"/>
              </a:ext>
            </a:extLst>
          </p:cNvPr>
          <p:cNvSpPr txBox="1"/>
          <p:nvPr/>
        </p:nvSpPr>
        <p:spPr>
          <a:xfrm>
            <a:off x="6027037" y="3710512"/>
            <a:ext cx="1270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50971-F310-4EA9-AC6F-520EF93866C2}"/>
              </a:ext>
            </a:extLst>
          </p:cNvPr>
          <p:cNvSpPr txBox="1"/>
          <p:nvPr/>
        </p:nvSpPr>
        <p:spPr>
          <a:xfrm>
            <a:off x="6248447" y="4619579"/>
            <a:ext cx="100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79633-00D3-46E2-BC7A-D90064E43BEB}"/>
              </a:ext>
            </a:extLst>
          </p:cNvPr>
          <p:cNvSpPr txBox="1"/>
          <p:nvPr/>
        </p:nvSpPr>
        <p:spPr>
          <a:xfrm>
            <a:off x="5121117" y="1296314"/>
            <a:ext cx="1845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CD21B3-DE6B-45FF-94DC-F683850BE4EE}"/>
              </a:ext>
            </a:extLst>
          </p:cNvPr>
          <p:cNvSpPr txBox="1"/>
          <p:nvPr/>
        </p:nvSpPr>
        <p:spPr>
          <a:xfrm>
            <a:off x="5909805" y="2760680"/>
            <a:ext cx="16780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725</a:t>
            </a:r>
            <a:endParaRPr kumimoji="0" lang="ru-RU" sz="240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47DB4-2F80-438E-B0D7-A0998DC65FD4}"/>
              </a:ext>
            </a:extLst>
          </p:cNvPr>
          <p:cNvSpPr txBox="1"/>
          <p:nvPr/>
        </p:nvSpPr>
        <p:spPr>
          <a:xfrm>
            <a:off x="7022558" y="2870648"/>
            <a:ext cx="5049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организаторы в аудитории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C1974-73AE-489D-88F4-412CDBD12CE1}"/>
              </a:ext>
            </a:extLst>
          </p:cNvPr>
          <p:cNvSpPr txBox="1"/>
          <p:nvPr/>
        </p:nvSpPr>
        <p:spPr>
          <a:xfrm>
            <a:off x="402399" y="5439303"/>
            <a:ext cx="5624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около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400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общественных наблюдателей</a:t>
            </a:r>
          </a:p>
        </p:txBody>
      </p:sp>
    </p:spTree>
    <p:extLst>
      <p:ext uri="{BB962C8B-B14F-4D97-AF65-F5344CB8AC3E}">
        <p14:creationId xmlns:p14="http://schemas.microsoft.com/office/powerpoint/2010/main" val="45274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0EB81-EF01-483E-B715-162439AF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8F388-D37A-4D7D-BFEA-0CE1D1762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-77632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alpha val="96000"/>
                  <a:lumMod val="85000"/>
                  <a:lumOff val="1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659CD55-4810-483F-8234-3D2721E0D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B7F31B9-4912-4ED8-8DFE-27F3079DC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539640"/>
              </p:ext>
            </p:extLst>
          </p:nvPr>
        </p:nvGraphicFramePr>
        <p:xfrm>
          <a:off x="479483" y="539297"/>
          <a:ext cx="5477690" cy="60723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38903">
                  <a:extLst>
                    <a:ext uri="{9D8B030D-6E8A-4147-A177-3AD203B41FA5}">
                      <a16:colId xmlns:a16="http://schemas.microsoft.com/office/drawing/2014/main" val="500652443"/>
                    </a:ext>
                  </a:extLst>
                </a:gridCol>
                <a:gridCol w="2047464">
                  <a:extLst>
                    <a:ext uri="{9D8B030D-6E8A-4147-A177-3AD203B41FA5}">
                      <a16:colId xmlns:a16="http://schemas.microsoft.com/office/drawing/2014/main" val="3572326280"/>
                    </a:ext>
                  </a:extLst>
                </a:gridCol>
                <a:gridCol w="1791323">
                  <a:extLst>
                    <a:ext uri="{9D8B030D-6E8A-4147-A177-3AD203B41FA5}">
                      <a16:colId xmlns:a16="http://schemas.microsoft.com/office/drawing/2014/main" val="2787192973"/>
                    </a:ext>
                  </a:extLst>
                </a:gridCol>
              </a:tblGrid>
              <a:tr h="51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Дата экзамена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участников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001060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мая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Иностранные языки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930296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мая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96789"/>
                  </a:ext>
                </a:extLst>
              </a:tr>
              <a:tr h="2625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мая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Биология 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37038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41550"/>
                  </a:ext>
                </a:extLst>
              </a:tr>
              <a:tr h="313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и ИКТ  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29279"/>
                  </a:ext>
                </a:extLst>
              </a:tr>
              <a:tr h="2625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мая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Химия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55045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</a:rPr>
                        <a:t>Физика 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июня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329635"/>
                  </a:ext>
                </a:extLst>
              </a:tr>
              <a:tr h="2625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6 июня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3199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93374"/>
                  </a:ext>
                </a:extLst>
              </a:tr>
              <a:tr h="31365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июня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ИКТ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6338"/>
                  </a:ext>
                </a:extLst>
              </a:tr>
              <a:tr h="25144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5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июня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entury Gothic" pitchFamily="34" charset="0"/>
                        </a:rPr>
                        <a:t>Физика</a:t>
                      </a:r>
                      <a:r>
                        <a:rPr lang="ru-RU" b="1" dirty="0">
                          <a:latin typeface="Century Gothic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65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и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ИКТ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74922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02340"/>
                  </a:ext>
                </a:extLst>
              </a:tr>
              <a:tr h="2625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6362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1DA73B-73B6-4453-895D-C2C9BCA6EC68}"/>
              </a:ext>
            </a:extLst>
          </p:cNvPr>
          <p:cNvSpPr txBox="1"/>
          <p:nvPr/>
        </p:nvSpPr>
        <p:spPr>
          <a:xfrm>
            <a:off x="6468719" y="663222"/>
            <a:ext cx="5616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Количество зарегистрированных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участников ГИА-9 по экзаменам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77EDC-6457-4FF9-A94C-77F9E135D16C}"/>
              </a:ext>
            </a:extLst>
          </p:cNvPr>
          <p:cNvSpPr txBox="1"/>
          <p:nvPr/>
        </p:nvSpPr>
        <p:spPr>
          <a:xfrm>
            <a:off x="6947771" y="4058668"/>
            <a:ext cx="325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*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Основные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дни основного периода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A32A9-8268-4820-BD8D-1869CFD0F1D2}"/>
              </a:ext>
            </a:extLst>
          </p:cNvPr>
          <p:cNvSpPr txBox="1"/>
          <p:nvPr/>
        </p:nvSpPr>
        <p:spPr>
          <a:xfrm>
            <a:off x="6955040" y="4981280"/>
            <a:ext cx="3373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участника,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не прошедших ГИА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EE746B9-3A6F-4B90-B18E-9FC45DD9C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09309"/>
              </p:ext>
            </p:extLst>
          </p:nvPr>
        </p:nvGraphicFramePr>
        <p:xfrm>
          <a:off x="6662057" y="2916095"/>
          <a:ext cx="5208732" cy="69796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34120">
                  <a:extLst>
                    <a:ext uri="{9D8B030D-6E8A-4147-A177-3AD203B41FA5}">
                      <a16:colId xmlns:a16="http://schemas.microsoft.com/office/drawing/2014/main" val="4004854091"/>
                    </a:ext>
                  </a:extLst>
                </a:gridCol>
                <a:gridCol w="1801781">
                  <a:extLst>
                    <a:ext uri="{9D8B030D-6E8A-4147-A177-3AD203B41FA5}">
                      <a16:colId xmlns:a16="http://schemas.microsoft.com/office/drawing/2014/main" val="4128464475"/>
                    </a:ext>
                  </a:extLst>
                </a:gridCol>
                <a:gridCol w="1872831">
                  <a:extLst>
                    <a:ext uri="{9D8B030D-6E8A-4147-A177-3AD203B41FA5}">
                      <a16:colId xmlns:a16="http://schemas.microsoft.com/office/drawing/2014/main" val="2869313450"/>
                    </a:ext>
                  </a:extLst>
                </a:gridCol>
              </a:tblGrid>
              <a:tr h="342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июня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15847"/>
                  </a:ext>
                </a:extLst>
              </a:tr>
              <a:tr h="3551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6 июня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381825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059786F-EC64-47A8-8FB2-18B7614E4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50462"/>
              </p:ext>
            </p:extLst>
          </p:nvPr>
        </p:nvGraphicFramePr>
        <p:xfrm>
          <a:off x="6662057" y="2356795"/>
          <a:ext cx="5208732" cy="5605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34120">
                  <a:extLst>
                    <a:ext uri="{9D8B030D-6E8A-4147-A177-3AD203B41FA5}">
                      <a16:colId xmlns:a16="http://schemas.microsoft.com/office/drawing/2014/main" val="2411917614"/>
                    </a:ext>
                  </a:extLst>
                </a:gridCol>
                <a:gridCol w="1801781">
                  <a:extLst>
                    <a:ext uri="{9D8B030D-6E8A-4147-A177-3AD203B41FA5}">
                      <a16:colId xmlns:a16="http://schemas.microsoft.com/office/drawing/2014/main" val="4001083429"/>
                    </a:ext>
                  </a:extLst>
                </a:gridCol>
                <a:gridCol w="1872831">
                  <a:extLst>
                    <a:ext uri="{9D8B030D-6E8A-4147-A177-3AD203B41FA5}">
                      <a16:colId xmlns:a16="http://schemas.microsoft.com/office/drawing/2014/main" val="2715174654"/>
                    </a:ext>
                  </a:extLst>
                </a:gridCol>
              </a:tblGrid>
              <a:tr h="559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Дата экзамена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зарегистрированных участников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3396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50558E4-2D42-4A8B-B5D6-C40DE16735BF}"/>
              </a:ext>
            </a:extLst>
          </p:cNvPr>
          <p:cNvSpPr txBox="1"/>
          <p:nvPr/>
        </p:nvSpPr>
        <p:spPr>
          <a:xfrm>
            <a:off x="8843372" y="1819676"/>
            <a:ext cx="9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ГВЭ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EA487-4E78-462B-9915-C8478A0D6D46}"/>
              </a:ext>
            </a:extLst>
          </p:cNvPr>
          <p:cNvSpPr txBox="1"/>
          <p:nvPr/>
        </p:nvSpPr>
        <p:spPr>
          <a:xfrm>
            <a:off x="2886400" y="77632"/>
            <a:ext cx="9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333728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8F388-D37A-4D7D-BFEA-0CE1D17624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659CD55-4810-483F-8234-3D2721E0D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7">
            <a:extLst>
              <a:ext uri="{FF2B5EF4-FFF2-40B4-BE49-F238E27FC236}">
                <a16:creationId xmlns:a16="http://schemas.microsoft.com/office/drawing/2014/main" id="{024EAF3B-A8D4-496D-9751-37D78B86A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832952"/>
              </p:ext>
            </p:extLst>
          </p:nvPr>
        </p:nvGraphicFramePr>
        <p:xfrm>
          <a:off x="119670" y="731842"/>
          <a:ext cx="11826240" cy="510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457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8388BF-C949-46C8-8510-2C9106E5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4" name="Рисунок 7" descr="Маленький логотип.png">
            <a:extLst>
              <a:ext uri="{FF2B5EF4-FFF2-40B4-BE49-F238E27FC236}">
                <a16:creationId xmlns:a16="http://schemas.microsoft.com/office/drawing/2014/main" id="{2CA5A46A-3A9B-4798-AF43-F41EB66FA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C8143-5880-4280-A796-81973E234FFF}"/>
              </a:ext>
            </a:extLst>
          </p:cNvPr>
          <p:cNvSpPr txBox="1"/>
          <p:nvPr/>
        </p:nvSpPr>
        <p:spPr>
          <a:xfrm>
            <a:off x="1459512" y="447814"/>
            <a:ext cx="10705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ОСОБЕННОСТИ ОРГАНИЗАЦИИ И ПРОВЕДЕНИЯ ОГЭ </a:t>
            </a:r>
          </a:p>
          <a:p>
            <a:r>
              <a:rPr lang="ru-RU" sz="2800" b="1" i="1" dirty="0">
                <a:solidFill>
                  <a:schemeClr val="accent2"/>
                </a:solidFill>
                <a:effectLst/>
                <a:latin typeface="Raleway-Regular"/>
              </a:rPr>
              <a:t>ПО РУССКОМУ ЯЗЫКУ</a:t>
            </a:r>
            <a:endParaRPr lang="ru-RU" sz="2800" b="1" i="1" dirty="0">
              <a:solidFill>
                <a:schemeClr val="accent2"/>
              </a:solidFill>
              <a:latin typeface="Raleway-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29F5C-D8C3-4AD3-AB0F-46D0AFDCCFF0}"/>
              </a:ext>
            </a:extLst>
          </p:cNvPr>
          <p:cNvSpPr txBox="1"/>
          <p:nvPr/>
        </p:nvSpPr>
        <p:spPr>
          <a:xfrm>
            <a:off x="859349" y="1857144"/>
            <a:ext cx="2934788" cy="2826306"/>
          </a:xfrm>
          <a:prstGeom prst="roundRect">
            <a:avLst/>
          </a:prstGeom>
          <a:ln>
            <a:solidFill>
              <a:srgbClr val="002060"/>
            </a:solidFill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Каждая аудитория для проведения ОГЭ по русскому языку должна быть оснащена средствами воспроизведения аудиозаписи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endParaRPr lang="ru-RU" sz="20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DEA553-0331-4655-B162-31BF4C0F1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12" y="4164283"/>
            <a:ext cx="1678497" cy="1678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AD8FE4D-F0C6-45C5-ABEA-003D330D90A1}"/>
              </a:ext>
            </a:extLst>
          </p:cNvPr>
          <p:cNvSpPr txBox="1"/>
          <p:nvPr/>
        </p:nvSpPr>
        <p:spPr>
          <a:xfrm>
            <a:off x="4074859" y="1666448"/>
            <a:ext cx="3598933" cy="3166824"/>
          </a:xfrm>
          <a:prstGeom prst="roundRect">
            <a:avLst/>
          </a:prstGeom>
          <a:ln>
            <a:solidFill>
              <a:srgbClr val="002060"/>
            </a:solidFill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Аудиозапись прослушивается участниками экзамена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дважды с перерывом в 5-6 минут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Во</a:t>
            </a:r>
            <a:r>
              <a:rPr lang="ru-RU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время прослушивания текста участникам ГИА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разрешается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делать записи на черновиках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C63B0C-9167-4EDE-B37E-1FDF7425C788}"/>
              </a:ext>
            </a:extLst>
          </p:cNvPr>
          <p:cNvSpPr txBox="1"/>
          <p:nvPr/>
        </p:nvSpPr>
        <p:spPr>
          <a:xfrm>
            <a:off x="7954514" y="1496189"/>
            <a:ext cx="3598933" cy="3507343"/>
          </a:xfrm>
          <a:prstGeom prst="roundRect">
            <a:avLst/>
          </a:prstGeom>
          <a:ln>
            <a:solidFill>
              <a:srgbClr val="002060"/>
            </a:solidFill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повторного прослушивания участники ГИА приступают к написанию изложения.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Организаторы в аудитории отключают средство воспроизведения аудиозаписи.</a:t>
            </a:r>
          </a:p>
        </p:txBody>
      </p:sp>
      <p:pic>
        <p:nvPicPr>
          <p:cNvPr id="3" name="Рисунок 2" descr="Документ со сплошной заливкой">
            <a:extLst>
              <a:ext uri="{FF2B5EF4-FFF2-40B4-BE49-F238E27FC236}">
                <a16:creationId xmlns:a16="http://schemas.microsoft.com/office/drawing/2014/main" id="{35B69251-EE85-40F7-91B3-4DFF1E6DBA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747" y="433715"/>
            <a:ext cx="818206" cy="818206"/>
          </a:xfrm>
          <a:prstGeom prst="rect">
            <a:avLst/>
          </a:prstGeom>
        </p:spPr>
      </p:pic>
      <p:pic>
        <p:nvPicPr>
          <p:cNvPr id="5" name="Рисунок 4" descr="Карандаш со сплошной заливкой">
            <a:extLst>
              <a:ext uri="{FF2B5EF4-FFF2-40B4-BE49-F238E27FC236}">
                <a16:creationId xmlns:a16="http://schemas.microsoft.com/office/drawing/2014/main" id="{26642F25-7105-4AF3-8EC6-B6BE0F5630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4747" y="583715"/>
            <a:ext cx="818206" cy="8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8388BF-C949-46C8-8510-2C9106E573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86000" sy="86000" algn="ctr" rotWithShape="0">
              <a:srgbClr val="000000"/>
            </a:outerShdw>
          </a:effectLst>
        </p:spPr>
      </p:pic>
      <p:pic>
        <p:nvPicPr>
          <p:cNvPr id="24" name="Рисунок 7" descr="Маленький логотип.png">
            <a:extLst>
              <a:ext uri="{FF2B5EF4-FFF2-40B4-BE49-F238E27FC236}">
                <a16:creationId xmlns:a16="http://schemas.microsoft.com/office/drawing/2014/main" id="{2CA5A46A-3A9B-4798-AF43-F41EB66FA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574" y="5810101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C92E9-9664-4892-9716-7FCE6A03D49C}"/>
              </a:ext>
            </a:extLst>
          </p:cNvPr>
          <p:cNvSpPr txBox="1"/>
          <p:nvPr/>
        </p:nvSpPr>
        <p:spPr>
          <a:xfrm>
            <a:off x="2383848" y="333315"/>
            <a:ext cx="11663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ОСОБЕННОСТИ ОРГАНИЗАЦИИ И ПРОВЕДЕНИЯ </a:t>
            </a:r>
            <a:endParaRPr lang="en-US" sz="2800" b="1" i="1" dirty="0">
              <a:solidFill>
                <a:srgbClr val="002060"/>
              </a:solidFill>
              <a:effectLst/>
              <a:latin typeface="Raleway-Regular"/>
            </a:endParaRPr>
          </a:p>
          <a:p>
            <a:r>
              <a:rPr lang="ru-RU" sz="2800" b="1" i="1" dirty="0">
                <a:solidFill>
                  <a:srgbClr val="002060"/>
                </a:solidFill>
                <a:effectLst/>
                <a:latin typeface="Raleway-Regular"/>
              </a:rPr>
              <a:t>ОГЭ </a:t>
            </a:r>
            <a:r>
              <a:rPr lang="ru-RU" sz="2800" b="1" i="1" dirty="0">
                <a:solidFill>
                  <a:srgbClr val="F95D82"/>
                </a:solidFill>
                <a:effectLst/>
                <a:latin typeface="Raleway-Regular"/>
              </a:rPr>
              <a:t>ПО ИНОСТРАННЫМ ЯЗЫКАМ</a:t>
            </a:r>
            <a:endParaRPr lang="ru-RU" sz="2800" b="1" i="1" dirty="0">
              <a:solidFill>
                <a:srgbClr val="F95D82"/>
              </a:solidFill>
              <a:latin typeface="Raleway-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701F1-6822-4ED9-AA61-3D7DA481245F}"/>
              </a:ext>
            </a:extLst>
          </p:cNvPr>
          <p:cNvSpPr txBox="1"/>
          <p:nvPr/>
        </p:nvSpPr>
        <p:spPr>
          <a:xfrm>
            <a:off x="665017" y="2810827"/>
            <a:ext cx="702425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42424"/>
                </a:solidFill>
                <a:effectLst/>
                <a:latin typeface="Raleway-Regular"/>
              </a:rPr>
              <a:t>проведение экзамена по иностранным языкам </a:t>
            </a:r>
            <a:r>
              <a:rPr lang="ru-RU" sz="2800" b="1" i="1" dirty="0">
                <a:solidFill>
                  <a:srgbClr val="242424"/>
                </a:solidFill>
                <a:effectLst/>
                <a:latin typeface="Raleway-Regular"/>
              </a:rPr>
              <a:t>(одновременно письменная часть и устная часть раздел «Говорение») </a:t>
            </a:r>
            <a:r>
              <a:rPr lang="ru-RU" sz="2800" b="0" i="0" dirty="0">
                <a:solidFill>
                  <a:srgbClr val="242424"/>
                </a:solidFill>
                <a:effectLst/>
                <a:latin typeface="Raleway-Regular"/>
              </a:rPr>
              <a:t>в </a:t>
            </a:r>
            <a:r>
              <a:rPr lang="ru-RU" sz="2800" b="1" i="0" dirty="0">
                <a:solidFill>
                  <a:srgbClr val="242424"/>
                </a:solidFill>
                <a:effectLst/>
                <a:latin typeface="Raleway-Regular"/>
              </a:rPr>
              <a:t>два дня</a:t>
            </a:r>
            <a:r>
              <a:rPr lang="ru-RU" sz="2800" b="0" i="0" dirty="0">
                <a:solidFill>
                  <a:srgbClr val="242424"/>
                </a:solidFill>
                <a:effectLst/>
                <a:latin typeface="Raleway-Regular"/>
              </a:rPr>
              <a:t>, предусмотренных расписанием;</a:t>
            </a:r>
            <a:r>
              <a:rPr lang="ru-RU" sz="2800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59010-FD35-4925-95E1-C76DD39DB60E}"/>
              </a:ext>
            </a:extLst>
          </p:cNvPr>
          <p:cNvSpPr txBox="1"/>
          <p:nvPr/>
        </p:nvSpPr>
        <p:spPr>
          <a:xfrm>
            <a:off x="665017" y="1881764"/>
            <a:ext cx="7550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1356E"/>
                </a:solidFill>
                <a:effectLst/>
                <a:latin typeface="Raleway-Regular"/>
              </a:rPr>
              <a:t>СМЕШАННАЯ ФОРМА ПРОВЕДЕНИЯ ЭКЗАМЕНА </a:t>
            </a:r>
          </a:p>
          <a:p>
            <a:r>
              <a:rPr lang="ru-RU" sz="2400" b="1" dirty="0">
                <a:solidFill>
                  <a:srgbClr val="31356E"/>
                </a:solidFill>
                <a:effectLst/>
                <a:latin typeface="Raleway-Regular"/>
              </a:rPr>
              <a:t>ПО "АНГЛИЙСКОМУ ЯЗЫКУ"</a:t>
            </a:r>
            <a:r>
              <a:rPr lang="ru-RU" sz="2400" b="1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C4C5A-C686-4003-91D4-02480AB10C5E}"/>
              </a:ext>
            </a:extLst>
          </p:cNvPr>
          <p:cNvSpPr txBox="1"/>
          <p:nvPr/>
        </p:nvSpPr>
        <p:spPr>
          <a:xfrm>
            <a:off x="356967" y="5334595"/>
            <a:ext cx="4101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95D82"/>
                </a:solidFill>
                <a:latin typeface="Century Gothic" panose="020B0502020202020204" pitchFamily="34" charset="0"/>
              </a:rPr>
              <a:t>21-22 мая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5B9FB-DC85-4547-8332-DCF53D9252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370" t="26395" r="15057" b="7544"/>
          <a:stretch/>
        </p:blipFill>
        <p:spPr>
          <a:xfrm flipH="1">
            <a:off x="7477261" y="1796983"/>
            <a:ext cx="4676504" cy="4128558"/>
          </a:xfrm>
          <a:prstGeom prst="ellipse">
            <a:avLst/>
          </a:prstGeom>
        </p:spPr>
      </p:pic>
      <p:pic>
        <p:nvPicPr>
          <p:cNvPr id="10" name="Рисунок 9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3F0FA9E3-C1C4-4FC7-9F71-473D695E67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9617" y="333315"/>
            <a:ext cx="915114" cy="915114"/>
          </a:xfrm>
          <a:prstGeom prst="rect">
            <a:avLst/>
          </a:prstGeom>
        </p:spPr>
      </p:pic>
      <p:pic>
        <p:nvPicPr>
          <p:cNvPr id="12" name="Рисунок 11" descr="Документ со сплошной заливкой">
            <a:extLst>
              <a:ext uri="{FF2B5EF4-FFF2-40B4-BE49-F238E27FC236}">
                <a16:creationId xmlns:a16="http://schemas.microsoft.com/office/drawing/2014/main" id="{01E22EBA-9746-4859-A703-A3D3B34E4F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981" y="383538"/>
            <a:ext cx="818206" cy="818206"/>
          </a:xfrm>
          <a:prstGeom prst="rect">
            <a:avLst/>
          </a:prstGeom>
        </p:spPr>
      </p:pic>
      <p:pic>
        <p:nvPicPr>
          <p:cNvPr id="13" name="Рисунок 12" descr="Карандаш со сплошной заливкой">
            <a:extLst>
              <a:ext uri="{FF2B5EF4-FFF2-40B4-BE49-F238E27FC236}">
                <a16:creationId xmlns:a16="http://schemas.microsoft.com/office/drawing/2014/main" id="{722F656A-1AA3-4B32-B35E-79B5087DE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6967" y="504851"/>
            <a:ext cx="818206" cy="818206"/>
          </a:xfrm>
          <a:prstGeom prst="rect">
            <a:avLst/>
          </a:prstGeom>
        </p:spPr>
      </p:pic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865261C4-344A-4711-8EBD-EDD9BFA728FA}"/>
              </a:ext>
            </a:extLst>
          </p:cNvPr>
          <p:cNvSpPr/>
          <p:nvPr/>
        </p:nvSpPr>
        <p:spPr>
          <a:xfrm>
            <a:off x="1114304" y="674667"/>
            <a:ext cx="356967" cy="340659"/>
          </a:xfrm>
          <a:prstGeom prst="mathPlus">
            <a:avLst/>
          </a:prstGeom>
          <a:solidFill>
            <a:srgbClr val="F95D8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6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8388BF-C949-46C8-8510-2C9106E57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816"/>
                    </a14:imgEffect>
                    <a14:imgEffect>
                      <a14:saturation sat="2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24" name="Рисунок 7" descr="Маленький логотип.png">
            <a:extLst>
              <a:ext uri="{FF2B5EF4-FFF2-40B4-BE49-F238E27FC236}">
                <a16:creationId xmlns:a16="http://schemas.microsoft.com/office/drawing/2014/main" id="{2CA5A46A-3A9B-4798-AF43-F41EB66FA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787" y="5584054"/>
            <a:ext cx="1743543" cy="10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0264A7-CDA8-4CCF-BA97-03E80F2BA32E}"/>
              </a:ext>
            </a:extLst>
          </p:cNvPr>
          <p:cNvSpPr txBox="1"/>
          <p:nvPr/>
        </p:nvSpPr>
        <p:spPr>
          <a:xfrm>
            <a:off x="872170" y="26850"/>
            <a:ext cx="96133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31356E"/>
                </a:solidFill>
                <a:latin typeface="Century Gothic" panose="020B0502020202020204" pitchFamily="34" charset="0"/>
              </a:rPr>
              <a:t>3</a:t>
            </a:r>
            <a:r>
              <a:rPr lang="ru-RU" sz="4400" b="1" i="1" dirty="0">
                <a:solidFill>
                  <a:srgbClr val="31356E"/>
                </a:solidFill>
                <a:latin typeface="Raleway-Regular"/>
              </a:rPr>
              <a:t> </a:t>
            </a:r>
            <a:r>
              <a:rPr lang="ru-RU" sz="4400" i="1" dirty="0">
                <a:solidFill>
                  <a:srgbClr val="31356E"/>
                </a:solidFill>
                <a:latin typeface="Raleway-Regular"/>
              </a:rPr>
              <a:t>а</a:t>
            </a:r>
            <a:r>
              <a:rPr lang="ru-RU" sz="4400" b="0" i="1" dirty="0">
                <a:solidFill>
                  <a:srgbClr val="31356E"/>
                </a:solidFill>
                <a:effectLst/>
                <a:latin typeface="Raleway-Regular"/>
              </a:rPr>
              <a:t>удитории для проведения</a:t>
            </a:r>
            <a:br>
              <a:rPr lang="ru-RU" sz="4400" b="0" i="1" dirty="0">
                <a:solidFill>
                  <a:srgbClr val="31356E"/>
                </a:solidFill>
                <a:effectLst/>
                <a:latin typeface="Raleway-Regular"/>
              </a:rPr>
            </a:br>
            <a:r>
              <a:rPr lang="ru-RU" sz="4400" b="1" i="1" dirty="0">
                <a:solidFill>
                  <a:srgbClr val="31356E"/>
                </a:solidFill>
                <a:effectLst/>
                <a:latin typeface="Raleway-Regular"/>
              </a:rPr>
              <a:t>«Английского языка»</a:t>
            </a:r>
            <a:br>
              <a:rPr lang="ru-RU" sz="6000" b="0" i="0" dirty="0">
                <a:solidFill>
                  <a:srgbClr val="31356E"/>
                </a:solidFill>
                <a:effectLst/>
                <a:latin typeface="Raleway-Regular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A1C12-D898-445F-B765-B04569E17DDB}"/>
              </a:ext>
            </a:extLst>
          </p:cNvPr>
          <p:cNvSpPr txBox="1"/>
          <p:nvPr/>
        </p:nvSpPr>
        <p:spPr>
          <a:xfrm>
            <a:off x="651613" y="1712780"/>
            <a:ext cx="3087403" cy="27582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проведения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письменной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части</a:t>
            </a:r>
          </a:p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(15 </a:t>
            </a:r>
            <a:r>
              <a:rPr lang="ru-RU" sz="2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уч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Ноутбук/ПК с CD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приводом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бумбокс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CED4F-365D-49D7-AEFD-1855F04DF41B}"/>
              </a:ext>
            </a:extLst>
          </p:cNvPr>
          <p:cNvSpPr txBox="1"/>
          <p:nvPr/>
        </p:nvSpPr>
        <p:spPr>
          <a:xfrm>
            <a:off x="4592892" y="2087351"/>
            <a:ext cx="2912575" cy="21195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31356E"/>
                </a:solidFill>
                <a:latin typeface="Century Gothic" panose="020B0502020202020204" pitchFamily="34" charset="0"/>
              </a:rPr>
              <a:t>п</a:t>
            </a:r>
            <a:r>
              <a:rPr kumimoji="0" lang="ru-RU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одготовки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31356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(ожидания)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(15 </a:t>
            </a:r>
            <a:r>
              <a:rPr lang="ru-RU" sz="2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уч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Raleway-Regular"/>
              </a:rPr>
              <a:t>2 организатора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Raleway-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0EA547-FC6C-4B06-8A48-0D13EFF3D40D}"/>
              </a:ext>
            </a:extLst>
          </p:cNvPr>
          <p:cNvSpPr txBox="1"/>
          <p:nvPr/>
        </p:nvSpPr>
        <p:spPr>
          <a:xfrm>
            <a:off x="8262676" y="1642283"/>
            <a:ext cx="3348692" cy="29284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проведения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1356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устной части </a:t>
            </a:r>
          </a:p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(4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уч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</a:p>
          <a:p>
            <a:pPr algn="ctr"/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Компьютер с</a:t>
            </a:r>
            <a:b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гарнитурой и</a:t>
            </a:r>
            <a:b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специальным ПО</a:t>
            </a:r>
          </a:p>
          <a:p>
            <a:pPr algn="ctr"/>
            <a:r>
              <a:rPr lang="ru-RU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 (4 шт.+ резервный)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4B41B24-B0AC-4C9D-B2EC-E0940B4D8A6C}"/>
              </a:ext>
            </a:extLst>
          </p:cNvPr>
          <p:cNvSpPr/>
          <p:nvPr/>
        </p:nvSpPr>
        <p:spPr>
          <a:xfrm>
            <a:off x="3739016" y="2908114"/>
            <a:ext cx="853876" cy="403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F4770712-4DE7-4552-B4C7-199B2B7EFB29}"/>
              </a:ext>
            </a:extLst>
          </p:cNvPr>
          <p:cNvSpPr/>
          <p:nvPr/>
        </p:nvSpPr>
        <p:spPr>
          <a:xfrm>
            <a:off x="7505467" y="2908114"/>
            <a:ext cx="757209" cy="403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5434F-D024-432A-9817-4B2F43E1F257}"/>
              </a:ext>
            </a:extLst>
          </p:cNvPr>
          <p:cNvSpPr txBox="1"/>
          <p:nvPr/>
        </p:nvSpPr>
        <p:spPr>
          <a:xfrm>
            <a:off x="497698" y="5031000"/>
            <a:ext cx="10615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Raleway-Regular"/>
              </a:rPr>
              <a:t>Каждая группа участников заходит в аудиторию проведения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Raleway-Regular"/>
              </a:rPr>
              <a:t>только после того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Raleway-Regular"/>
              </a:rPr>
              <a:t>, как сдачу экзамена 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Raleway-Regular"/>
              </a:rPr>
              <a:t>завершили все участники из предыдущей группы </a:t>
            </a:r>
            <a:endParaRPr lang="ru-RU" sz="2400" b="1" i="1" dirty="0">
              <a:solidFill>
                <a:srgbClr val="C00000"/>
              </a:solidFill>
              <a:latin typeface="Raleway-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6D99C-36BF-4A9C-8DAF-B9409E43FC14}"/>
              </a:ext>
            </a:extLst>
          </p:cNvPr>
          <p:cNvSpPr txBox="1"/>
          <p:nvPr/>
        </p:nvSpPr>
        <p:spPr>
          <a:xfrm>
            <a:off x="7280786" y="939807"/>
            <a:ext cx="47915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aleway-Regular"/>
              </a:rPr>
              <a:t>Техническое оснащение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1D7074C1-58FF-42FC-AAA4-EC9825BC7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5599" y="3742371"/>
            <a:ext cx="1133675" cy="1133675"/>
          </a:xfrm>
          <a:prstGeom prst="rect">
            <a:avLst/>
          </a:prstGeom>
        </p:spPr>
      </p:pic>
      <p:pic>
        <p:nvPicPr>
          <p:cNvPr id="17" name="Рисунок 16" descr="База данных со сплошной заливкой">
            <a:extLst>
              <a:ext uri="{FF2B5EF4-FFF2-40B4-BE49-F238E27FC236}">
                <a16:creationId xmlns:a16="http://schemas.microsoft.com/office/drawing/2014/main" id="{0E97A287-F586-468D-95FB-1F1595EB7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675" y="2621550"/>
            <a:ext cx="1058472" cy="1058472"/>
          </a:xfrm>
          <a:prstGeom prst="rect">
            <a:avLst/>
          </a:prstGeom>
        </p:spPr>
      </p:pic>
      <p:pic>
        <p:nvPicPr>
          <p:cNvPr id="19" name="Рисунок 18" descr="Компьютер со сплошной заливкой">
            <a:extLst>
              <a:ext uri="{FF2B5EF4-FFF2-40B4-BE49-F238E27FC236}">
                <a16:creationId xmlns:a16="http://schemas.microsoft.com/office/drawing/2014/main" id="{12C06D37-E1E3-4BAE-82CB-1EBA14B7C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22955" y="2631618"/>
            <a:ext cx="1152939" cy="1152939"/>
          </a:xfrm>
          <a:prstGeom prst="rect">
            <a:avLst/>
          </a:prstGeom>
        </p:spPr>
      </p:pic>
      <p:pic>
        <p:nvPicPr>
          <p:cNvPr id="3" name="Рисунок 2" descr="Музыка со сплошной заливкой">
            <a:extLst>
              <a:ext uri="{FF2B5EF4-FFF2-40B4-BE49-F238E27FC236}">
                <a16:creationId xmlns:a16="http://schemas.microsoft.com/office/drawing/2014/main" id="{BEA27EBC-02C2-483B-91C0-95F4732D1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78055" y="3871168"/>
            <a:ext cx="853876" cy="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980</Words>
  <Application>Microsoft Office PowerPoint</Application>
  <PresentationFormat>Широкоэкранный</PresentationFormat>
  <Paragraphs>186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Bahnschrift SemiCondensed</vt:lpstr>
      <vt:lpstr>Calibri</vt:lpstr>
      <vt:lpstr>Calibri Light</vt:lpstr>
      <vt:lpstr>Century Gothic</vt:lpstr>
      <vt:lpstr>Evolventa-Bold</vt:lpstr>
      <vt:lpstr>Franklin Gothic Medium</vt:lpstr>
      <vt:lpstr>Raleway-Regular</vt:lpstr>
      <vt:lpstr>RobotoCondensed-Regular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Bulgushka</dc:creator>
  <cp:lastModifiedBy>Пользователь</cp:lastModifiedBy>
  <cp:revision>175</cp:revision>
  <cp:lastPrinted>2024-05-16T08:06:42Z</cp:lastPrinted>
  <dcterms:created xsi:type="dcterms:W3CDTF">2023-03-15T08:47:03Z</dcterms:created>
  <dcterms:modified xsi:type="dcterms:W3CDTF">2024-05-17T06:53:47Z</dcterms:modified>
</cp:coreProperties>
</file>