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8" r:id="rId4"/>
    <p:sldId id="262" r:id="rId5"/>
    <p:sldId id="341" r:id="rId6"/>
    <p:sldId id="340" r:id="rId7"/>
    <p:sldId id="276" r:id="rId8"/>
    <p:sldId id="285" r:id="rId9"/>
    <p:sldId id="286" r:id="rId10"/>
    <p:sldId id="338" r:id="rId11"/>
    <p:sldId id="337" r:id="rId12"/>
    <p:sldId id="315" r:id="rId13"/>
    <p:sldId id="339" r:id="rId14"/>
    <p:sldId id="270" r:id="rId15"/>
    <p:sldId id="267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5050"/>
    <a:srgbClr val="F95D82"/>
    <a:srgbClr val="403767"/>
    <a:srgbClr val="594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300" b="1" dirty="0">
                <a:solidFill>
                  <a:schemeClr val="tx1"/>
                </a:solidFill>
              </a:rPr>
              <a:t>Выборность предметов ГИА-11 2024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участников, выбравших предмет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история</c:v>
                </c:pt>
                <c:pt idx="1">
                  <c:v>физика</c:v>
                </c:pt>
                <c:pt idx="2">
                  <c:v>информатика и ИКТ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литература</c:v>
                </c:pt>
                <c:pt idx="6">
                  <c:v>химия</c:v>
                </c:pt>
                <c:pt idx="7">
                  <c:v>русский язык</c:v>
                </c:pt>
                <c:pt idx="8">
                  <c:v>английский язык П</c:v>
                </c:pt>
                <c:pt idx="9">
                  <c:v>английский язык У</c:v>
                </c:pt>
                <c:pt idx="10">
                  <c:v>математика П</c:v>
                </c:pt>
                <c:pt idx="11">
                  <c:v>математика Б</c:v>
                </c:pt>
                <c:pt idx="12">
                  <c:v>обществознание</c:v>
                </c:pt>
                <c:pt idx="13">
                  <c:v>китайский язык П</c:v>
                </c:pt>
                <c:pt idx="14">
                  <c:v>китайский язык У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452</c:v>
                </c:pt>
                <c:pt idx="1">
                  <c:v>195</c:v>
                </c:pt>
                <c:pt idx="2">
                  <c:v>293</c:v>
                </c:pt>
                <c:pt idx="3">
                  <c:v>354</c:v>
                </c:pt>
                <c:pt idx="4">
                  <c:v>46</c:v>
                </c:pt>
                <c:pt idx="5">
                  <c:v>115</c:v>
                </c:pt>
                <c:pt idx="6">
                  <c:v>316</c:v>
                </c:pt>
                <c:pt idx="7">
                  <c:v>1450</c:v>
                </c:pt>
                <c:pt idx="8">
                  <c:v>227</c:v>
                </c:pt>
                <c:pt idx="9">
                  <c:v>226</c:v>
                </c:pt>
                <c:pt idx="10">
                  <c:v>547</c:v>
                </c:pt>
                <c:pt idx="11">
                  <c:v>869</c:v>
                </c:pt>
                <c:pt idx="12">
                  <c:v>2084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2-4AB5-AD5C-DE17B0909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628224"/>
        <c:axId val="128630144"/>
      </c:barChart>
      <c:catAx>
        <c:axId val="12862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28630144"/>
        <c:crosses val="autoZero"/>
        <c:auto val="1"/>
        <c:lblAlgn val="ctr"/>
        <c:lblOffset val="100"/>
        <c:noMultiLvlLbl val="0"/>
      </c:catAx>
      <c:valAx>
        <c:axId val="1286301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86282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baseline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AD163-6673-4B01-A1B3-39C983268A8F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31983-4854-4B50-82E3-0B07263DE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2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854F6-0772-4A82-8E5A-AE581C88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847E8F-AA34-4072-BD5C-E2C1C297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8994A-B2AF-4936-9FAB-C9C8C2CD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1F48B-6364-45C1-826F-9767AC40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659E77-7D6F-4D32-AC9F-E1947124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9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4A095-D287-4981-8A20-2DC7CB09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2E0C89-B8F5-4CBF-A348-309D8253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C4B2D-C3F9-4EFB-8D8E-92974D94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79F23-B5F5-43D5-8A84-CB8FEDBB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6B9E0-D079-4518-AB2D-B9CD90A5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6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87A8DA-4C85-44C9-9207-F9F18345D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612DFA-76F6-4077-B432-F2F1B614E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4DA12-487E-4869-B2F3-73B0708F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3ADF4-A03B-44FB-8DEE-5AEB1AA6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54C37-67D8-469A-B410-1E68FA22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0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9F049-60B9-427F-BCD5-89A4C281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6F6A2-479F-4277-8CF3-E71165C1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9BFBC-B4AE-4CBC-8968-6680E5E5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44D85-7CDF-4044-950E-D1FF773D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0E174-1E8F-403A-A97A-4E10387F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0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1AF7A-CEAD-4679-9081-3FC56C1E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2E3DD-101B-48DF-BE76-B674434F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742C0-3859-4D03-812B-EC509582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9C9D0-4A9F-49F2-BF88-ABC5ED2B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81B11-71FB-4D05-83F5-666C1990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8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07F58-1904-44BF-94C9-0419A0A7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16DFC-30DE-4FEB-A7DE-846253FB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16E90E-D023-4E0E-ACFD-68120DD7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5AE70-BA75-453E-9570-588FD0D0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B42174-65F3-42F7-91F8-7B4CB4D7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63C6BD-0538-4506-B8D6-717B4DEC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2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AC5A0-4A3A-4D80-BFF8-667F5F7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FCDD2-2712-4E66-8B40-89355B6A7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665BC0-BF09-4E70-AC64-748F0B761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FBA65D-10B5-4E7E-BD49-B32821BD2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A8ABA2-4640-46B4-98FC-EADD9F81C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987526-A282-44AA-8A7B-129C6C98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3B0CA5-DD32-41C2-9177-0DEFA9E3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C0838C-823D-41B0-9450-9F53287F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1CBCD-BF63-4D23-B77B-366825C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04CB0A-C9B6-4EC7-B270-9085037A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9CF21-F501-4318-A4B8-F0B00D6F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2230C5-CDA6-4E59-B805-E562B92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5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FE490B-3301-47B2-8A0E-DD3B207B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648FF5-D11A-4CE6-9EB9-38E7B9DF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95BCB-5F07-4468-BB4A-226007DA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0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D05C7-F202-4678-A206-4880E58C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C674B-A5F8-43A3-9279-1B4C91CE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3EDA56-A250-4F30-B608-97D9A054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73F83-17BF-4975-9524-0E0BD19D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CFA327-C553-4A7F-BB5D-9FBC1FDA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12F685-C293-4ACA-A3A0-DEB898C8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7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7D4A6-A7DB-40DA-9C23-C5891157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3BC285-FF02-44E4-822A-CE0207E30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19C0AA-B431-484A-9F17-862088639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0D1235-F093-4027-B4EE-D1741487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93B7C-727F-4595-82DB-3030C5C4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1B3BC9-34F6-4144-9AD4-649A770D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BE002-C003-456F-8B2B-DB330B54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79BF49-DDE1-42AD-B934-D90CC123C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81EB3-99A1-42AF-B52E-DD328D43A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1508F-6B78-46B2-B51F-D19EECAB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9B709-E90A-4D99-9EAD-10CC80128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1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lp-ppe@rustest.ru" TargetMode="Externa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54616-C4FF-4886-9F8B-516FBCE9D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CA5330-6B4A-41AC-8E0F-5B3DE0EEF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A4A9E0-BA43-49E6-A983-7DE973202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7EB4ACF2-8D27-4253-8A1E-99D920D28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0" y="38390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37617-2264-4F40-80FC-FC00D0D68E06}"/>
              </a:ext>
            </a:extLst>
          </p:cNvPr>
          <p:cNvSpPr txBox="1"/>
          <p:nvPr/>
        </p:nvSpPr>
        <p:spPr>
          <a:xfrm>
            <a:off x="326663" y="2290441"/>
            <a:ext cx="11538673" cy="193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ОРГАНИЗАЦИЯ И ПРОВЕДЕНИЕ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ЕДИНОГО ГОСУДАРСТВЕННОГО ЭКЗАМЕНА В ППЭ</a:t>
            </a: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2024 ГОДУ 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(ОСНОВНОЙ ПЕРИОД)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70968-0EF4-4535-99A6-309A146994A9}"/>
              </a:ext>
            </a:extLst>
          </p:cNvPr>
          <p:cNvSpPr txBox="1"/>
          <p:nvPr/>
        </p:nvSpPr>
        <p:spPr>
          <a:xfrm>
            <a:off x="5097677" y="5873234"/>
            <a:ext cx="18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г. Элиста,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D969C-7200-41F9-8AC2-9509273BDFE8}"/>
              </a:ext>
            </a:extLst>
          </p:cNvPr>
          <p:cNvSpPr txBox="1"/>
          <p:nvPr/>
        </p:nvSpPr>
        <p:spPr>
          <a:xfrm>
            <a:off x="2752625" y="238460"/>
            <a:ext cx="781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МИНИСТЕРСТВО ОБРАЗОВАНИЯ И НАУКИ РЕСПУБЛИКИ КАЛМЫКИЯ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ЦЕНТР ОЦЕНКИ И КАЧЕСТВА ОБРАЗОВАНИЯ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РЕСПУБЛИКА КАЛМЫКИЯ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5721F8-1A3B-49E4-9598-776953E0A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77105"/>
            <a:ext cx="1241435" cy="1428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DB18F2-16D9-448A-97E6-650393CAB9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t="1043" r="1736" b="45265"/>
          <a:stretch/>
        </p:blipFill>
        <p:spPr>
          <a:xfrm rot="10800000">
            <a:off x="5097676" y="3816348"/>
            <a:ext cx="7094323" cy="30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A631F3-30B9-4E49-AB19-91D75A0E6B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105C26-1BF3-40B8-A13D-2BCD8DB702BC}"/>
              </a:ext>
            </a:extLst>
          </p:cNvPr>
          <p:cNvSpPr txBox="1"/>
          <p:nvPr/>
        </p:nvSpPr>
        <p:spPr>
          <a:xfrm>
            <a:off x="2180942" y="370629"/>
            <a:ext cx="7359298" cy="919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 члена ГЭК и технического специалиста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843EA-7952-42AF-A457-096EF07261B4}"/>
              </a:ext>
            </a:extLst>
          </p:cNvPr>
          <p:cNvSpPr txBox="1"/>
          <p:nvPr/>
        </p:nvSpPr>
        <p:spPr>
          <a:xfrm>
            <a:off x="384800" y="1417968"/>
            <a:ext cx="10951582" cy="5005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09:30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часов в Штабе ППЭ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ГЭК,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свой токен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 ключ доступа к ЭМ в</a:t>
            </a:r>
            <a:r>
              <a:rPr lang="ru-RU" sz="2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 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личном кабинете ППЭ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специалист записывает его на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-накопитель для</a:t>
            </a:r>
            <a:r>
              <a:rPr lang="ru-RU" sz="2400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переноса данных между станциями ППЭ.</a:t>
            </a:r>
            <a:br>
              <a:rPr lang="ru-RU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ru-RU" sz="2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 ключ доступа к ЭМ, технический специалист и член ГЭК обходят все</a:t>
            </a:r>
            <a:r>
              <a:rPr lang="ru-RU" sz="2400" b="0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 ППЭ, где выполняется печать ЭМ. </a:t>
            </a:r>
          </a:p>
          <a:p>
            <a:endParaRPr lang="ru-RU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В каждой аудитории технический специалист и член ГЭК производят загрузку ключа доступа к ЭМ и его активацию, подключив к станции организатора токен члена ГЭК и введя пароль.</a:t>
            </a:r>
          </a:p>
        </p:txBody>
      </p:sp>
    </p:spTree>
    <p:extLst>
      <p:ext uri="{BB962C8B-B14F-4D97-AF65-F5344CB8AC3E}">
        <p14:creationId xmlns:p14="http://schemas.microsoft.com/office/powerpoint/2010/main" val="403881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08100-52AA-4347-8D20-208CAE8BF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8597B5-FAA8-4C2A-8A43-BDC1830964DB}"/>
              </a:ext>
            </a:extLst>
          </p:cNvPr>
          <p:cNvSpPr txBox="1"/>
          <p:nvPr/>
        </p:nvSpPr>
        <p:spPr>
          <a:xfrm>
            <a:off x="749247" y="346147"/>
            <a:ext cx="5065399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Проведение ЕГЭ в аудитории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26439-0F75-4329-8238-D52FEE0D7531}"/>
              </a:ext>
            </a:extLst>
          </p:cNvPr>
          <p:cNvSpPr txBox="1"/>
          <p:nvPr/>
        </p:nvSpPr>
        <p:spPr>
          <a:xfrm>
            <a:off x="297022" y="1229877"/>
            <a:ext cx="5267500" cy="458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 9:50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проводится первая часть инструктажа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BA0E18-566A-49A0-9680-B993E273E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4876"/>
            <a:ext cx="5798978" cy="325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3390FA-2DF3-4873-8B5E-151993309860}"/>
              </a:ext>
            </a:extLst>
          </p:cNvPr>
          <p:cNvSpPr txBox="1"/>
          <p:nvPr/>
        </p:nvSpPr>
        <p:spPr>
          <a:xfrm>
            <a:off x="297022" y="2011959"/>
            <a:ext cx="5642674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Не ранее 10:00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ответственным организатором за печать ЭМ выполняет печать ЭМ с электронного носителя.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BF61-346A-41C2-96F7-328CBD0581BD}"/>
              </a:ext>
            </a:extLst>
          </p:cNvPr>
          <p:cNvSpPr txBox="1"/>
          <p:nvPr/>
        </p:nvSpPr>
        <p:spPr>
          <a:xfrm>
            <a:off x="297022" y="3158314"/>
            <a:ext cx="5642674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После печати ЭМ проводится вторая часть инструктажа.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5789F-610D-4B58-95AA-AD040F591932}"/>
              </a:ext>
            </a:extLst>
          </p:cNvPr>
          <p:cNvSpPr txBox="1"/>
          <p:nvPr/>
        </p:nvSpPr>
        <p:spPr>
          <a:xfrm>
            <a:off x="297023" y="4101335"/>
            <a:ext cx="11597956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В случает обнаружения участником экзамена брака, некомплектности, порчи ЭМ участником экзамена или опоздания участника, распечатывают и выдают новый комплект ЭМ. </a:t>
            </a: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Замена комплекта производится полностью, включая КИМ.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8BAC2-2543-4B48-BE17-20151FF606A3}"/>
              </a:ext>
            </a:extLst>
          </p:cNvPr>
          <p:cNvSpPr txBox="1"/>
          <p:nvPr/>
        </p:nvSpPr>
        <p:spPr>
          <a:xfrm>
            <a:off x="297021" y="5168422"/>
            <a:ext cx="11597955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Во время экзамена участники экзамена имеют право выходить и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з аудитории и перемещаться по ППЭ только в сопровождении одного из организаторов вне аудитории.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91349A-9E70-4F9B-ACE7-A7DA2CDA1DCD}"/>
              </a:ext>
            </a:extLst>
          </p:cNvPr>
          <p:cNvSpPr txBox="1"/>
          <p:nvPr/>
        </p:nvSpPr>
        <p:spPr>
          <a:xfrm>
            <a:off x="297020" y="5911126"/>
            <a:ext cx="11597955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Каждый выход участника из аудитории фиксируется организатором в ведомости учета времени отс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утствия участников экзамена в аудитории (форма ППЭ-12-04-МАШ)</a:t>
            </a:r>
            <a:endParaRPr lang="ru-RU" sz="16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E1616FA-FD8C-4288-9646-356494566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67320"/>
            <a:ext cx="10972800" cy="55742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Завершение экзамена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94" y="2549829"/>
            <a:ext cx="172276" cy="102158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09061" y="1315841"/>
            <a:ext cx="7632848" cy="8363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Передает запечатанный ВДП с комплектами бланков участников руководителю ППЭ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Штабе ППЭ в зоне видимости камер видеонаблюдения.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72805" y="1378075"/>
            <a:ext cx="2688299" cy="6556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организатор в аудитории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8041909" y="1767868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09063" y="2310430"/>
            <a:ext cx="7632848" cy="521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Принимает все экзаменационные материалы из аудитории от ответственного организатора в присутствии членов ГЭК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66827" y="2287034"/>
            <a:ext cx="2688299" cy="52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8041909" y="2563246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09061" y="3378361"/>
            <a:ext cx="7632848" cy="7735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 Заполняют все необходимые формы</a:t>
            </a:r>
          </a:p>
          <a:p>
            <a:pPr>
              <a:buFontTx/>
              <a:buChar char="-"/>
            </a:pP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Передает техническому специалисту формы ППЭ для сканирования</a:t>
            </a:r>
            <a:endParaRPr lang="ru-RU" sz="1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761989" y="3506452"/>
            <a:ext cx="2688299" cy="52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8041909" y="3765151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09061" y="4639253"/>
            <a:ext cx="7632848" cy="16514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Осуществляет сканирование форм: </a:t>
            </a:r>
            <a:r>
              <a:rPr lang="ru-RU" sz="1600" b="0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ППЭ-07, ППЭ-14-01, ППЭ-13-02-МАШ, ППЭ-18-МАШ (при наличии), ППЭ-19 (при наличии), ППЭ-21, ППЭ-22 (при наличии).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сканируются материалы апелляций о нарушении установленного порядка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 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(формы ППЭ-02 и ППЭ-03 (при наличии) в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присутствии членов ГЭК, руководителей ППЭ и общественных наблюдателей (при наличии)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61989" y="5094151"/>
            <a:ext cx="2688299" cy="52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8016138" y="5393047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530" y="500042"/>
            <a:ext cx="7827212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2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Завершение экзамена:</a:t>
            </a:r>
            <a:br>
              <a:rPr lang="ru-RU" altLang="ru-RU" sz="22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материалов в РЦОИ</a:t>
            </a:r>
            <a:endParaRPr lang="ru-RU" altLang="ru-RU" sz="2200" b="1" cap="all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7369" y="1357298"/>
            <a:ext cx="10519711" cy="132802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Руководитель ППЭ, Член ГЭК, Технический специалист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ожидают в  Штабе ППЭ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от РЦОИ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факта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получения и расшифровки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переданного пакета с электронными образами бланков и форм ППЭ (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пакета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электронными образами бланков и форм ППЭ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значение «подтвержден»).</a:t>
            </a:r>
            <a:endParaRPr lang="ru-RU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228880" y="2728010"/>
            <a:ext cx="67207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52661" y="3232066"/>
            <a:ext cx="11358033" cy="78319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Руководитель ППЭ, Член ГЭК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ещё раз пересчитывают все ВДП с бланками ЕГЭ и упаковывают их для хранения и транспортировки в РЦОИ.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3-9.jpg"/>
          <p:cNvPicPr>
            <a:picLocks noChangeAspect="1"/>
          </p:cNvPicPr>
          <p:nvPr/>
        </p:nvPicPr>
        <p:blipFill>
          <a:blip r:embed="rId2" cstate="print"/>
          <a:srcRect r="44452"/>
          <a:stretch>
            <a:fillRect/>
          </a:stretch>
        </p:blipFill>
        <p:spPr>
          <a:xfrm>
            <a:off x="2922954" y="4248854"/>
            <a:ext cx="2172914" cy="233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ratishkiegye2.png"/>
          <p:cNvPicPr>
            <a:picLocks noChangeAspect="1"/>
          </p:cNvPicPr>
          <p:nvPr/>
        </p:nvPicPr>
        <p:blipFill>
          <a:blip r:embed="rId3" cstate="print"/>
          <a:srcRect b="43750"/>
          <a:stretch>
            <a:fillRect/>
          </a:stretch>
        </p:blipFill>
        <p:spPr>
          <a:xfrm>
            <a:off x="8167702" y="357166"/>
            <a:ext cx="2383094" cy="1000132"/>
          </a:xfrm>
          <a:prstGeom prst="rect">
            <a:avLst/>
          </a:prstGeom>
        </p:spPr>
      </p:pic>
      <p:pic>
        <p:nvPicPr>
          <p:cNvPr id="11" name="Рисунок 10" descr="6300f94bd87dac695c5449ed72e0a337.jpeg"/>
          <p:cNvPicPr>
            <a:picLocks noChangeAspect="1"/>
          </p:cNvPicPr>
          <p:nvPr/>
        </p:nvPicPr>
        <p:blipFill>
          <a:blip r:embed="rId4" cstate="print"/>
          <a:srcRect r="24823"/>
          <a:stretch>
            <a:fillRect/>
          </a:stretch>
        </p:blipFill>
        <p:spPr>
          <a:xfrm>
            <a:off x="5381622" y="4304920"/>
            <a:ext cx="3429024" cy="228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03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3B07B3B-34A0-47D8-ABB4-EBE245C3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4" y="1010820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DA5E3D0A-FCA6-4258-AC17-63C06F92E078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8A46A2A-49B9-4834-89EA-D0B5A50C8F29}"/>
              </a:ext>
            </a:extLst>
          </p:cNvPr>
          <p:cNvSpPr txBox="1"/>
          <p:nvPr/>
        </p:nvSpPr>
        <p:spPr>
          <a:xfrm>
            <a:off x="5323542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53E31DC3-30E1-463F-8CD4-B1F696F5EF0C}"/>
              </a:ext>
            </a:extLst>
          </p:cNvPr>
          <p:cNvSpPr txBox="1"/>
          <p:nvPr/>
        </p:nvSpPr>
        <p:spPr>
          <a:xfrm>
            <a:off x="5323542" y="2644941"/>
            <a:ext cx="6462703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8(84722)</a:t>
            </a:r>
            <a:r>
              <a:rPr lang="ru-RU"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3</a:t>
            </a:r>
            <a:r>
              <a:rPr lang="ru-RU"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-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90</a:t>
            </a:r>
            <a:r>
              <a:rPr lang="ru-RU"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-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90</a:t>
            </a:r>
            <a:endParaRPr lang="ru-RU" sz="3600" b="1" spc="419" dirty="0">
              <a:solidFill>
                <a:srgbClr val="C0000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8-999-259-90-00</a:t>
            </a:r>
          </a:p>
        </p:txBody>
      </p:sp>
    </p:spTree>
    <p:extLst>
      <p:ext uri="{BB962C8B-B14F-4D97-AF65-F5344CB8AC3E}">
        <p14:creationId xmlns:p14="http://schemas.microsoft.com/office/powerpoint/2010/main" val="177340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C546AA-8E4A-47DD-9830-0817F9F375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70BA3B-9821-4CD9-AE9C-266B7FD08D4D}"/>
              </a:ext>
            </a:extLst>
          </p:cNvPr>
          <p:cNvSpPr/>
          <p:nvPr/>
        </p:nvSpPr>
        <p:spPr>
          <a:xfrm>
            <a:off x="1436921" y="626002"/>
            <a:ext cx="8891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Консультационная и техническая поддержка ППЭ ФЦТ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077A72-CDBF-4404-B038-939223828380}"/>
              </a:ext>
            </a:extLst>
          </p:cNvPr>
          <p:cNvSpPr/>
          <p:nvPr/>
        </p:nvSpPr>
        <p:spPr>
          <a:xfrm>
            <a:off x="541725" y="2550379"/>
            <a:ext cx="717629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Контакты: 8-800-302-31-56 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8-499-302-31-56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Эл. почта: </a:t>
            </a:r>
            <a:r>
              <a:rPr lang="ru-RU" sz="3400" b="1" u="sng" dirty="0">
                <a:solidFill>
                  <a:srgbClr val="002060"/>
                </a:solidFill>
                <a:latin typeface="Century Gothic" panose="020B0502020202020204" pitchFamily="34" charset="0"/>
                <a:hlinkClick r:id="rId6"/>
              </a:rPr>
              <a:t>help-ppe@rustest.ru</a:t>
            </a:r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  <a:hlinkClick r:id="rId6"/>
              </a:rPr>
              <a:t>.</a:t>
            </a:r>
            <a:endParaRPr lang="ru-RU" sz="3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87E790C-E497-498B-8E33-3ED64EE98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87" y="1690688"/>
            <a:ext cx="4351338" cy="435133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-18850"/>
            <a:ext cx="12192000" cy="687685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0DF05-B407-43F0-A0C1-1B6D030915F8}"/>
              </a:ext>
            </a:extLst>
          </p:cNvPr>
          <p:cNvSpPr txBox="1"/>
          <p:nvPr/>
        </p:nvSpPr>
        <p:spPr>
          <a:xfrm>
            <a:off x="2896768" y="158867"/>
            <a:ext cx="838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МЕТОДИЧЕСКИЕ РЕКОМЕНДАЦИИ ПО ПОДГОТОВКЕ</a:t>
            </a:r>
          </a:p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И ПРОВЕДЕНИЮ ЕГЭ И ГВЭ В ППЭ В 2024 ГОДУ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247CF0A-26ED-462E-8A8E-593D67113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r="4451"/>
          <a:stretch/>
        </p:blipFill>
        <p:spPr>
          <a:xfrm>
            <a:off x="8066623" y="1212954"/>
            <a:ext cx="3283046" cy="455523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AE850B5F-43F5-42E2-BFCA-D8F00931F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" b="347"/>
          <a:stretch/>
        </p:blipFill>
        <p:spPr>
          <a:xfrm>
            <a:off x="5659026" y="1337944"/>
            <a:ext cx="3428479" cy="475702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41A690-D4A5-4ED4-A806-5A05AB7814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905" y="640665"/>
            <a:ext cx="3366819" cy="4856455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C1551C-5CDF-473C-9B64-65A94A61039F}"/>
              </a:ext>
            </a:extLst>
          </p:cNvPr>
          <p:cNvSpPr txBox="1"/>
          <p:nvPr/>
        </p:nvSpPr>
        <p:spPr>
          <a:xfrm>
            <a:off x="573101" y="5691081"/>
            <a:ext cx="4465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Franklin Gothic Medium" panose="020B0603020102020204" pitchFamily="34" charset="0"/>
              </a:rPr>
              <a:t>Приказ Министерства Просвещения РФ  №233/552 от 4 апреля 2023 г. </a:t>
            </a:r>
            <a:r>
              <a:rPr lang="ru-RU" sz="1400" b="1" dirty="0">
                <a:latin typeface="Franklin Gothic Medium" panose="020B0603020102020204" pitchFamily="34" charset="0"/>
              </a:rPr>
              <a:t>«Об утверждении Порядка проведения ГИА по образовательным программам  среднего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18853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6E00B2-B249-4A98-86D4-BE026397F0AC}"/>
              </a:ext>
            </a:extLst>
          </p:cNvPr>
          <p:cNvSpPr txBox="1"/>
          <p:nvPr/>
        </p:nvSpPr>
        <p:spPr>
          <a:xfrm>
            <a:off x="1581982" y="278739"/>
            <a:ext cx="885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Проведение ГИА-11 2024 г в основной период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 территории Республики Калмыкия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6AA57-FC84-4A92-B5C4-43CCF003B9B5}"/>
              </a:ext>
            </a:extLst>
          </p:cNvPr>
          <p:cNvSpPr txBox="1"/>
          <p:nvPr/>
        </p:nvSpPr>
        <p:spPr>
          <a:xfrm>
            <a:off x="387161" y="5219679"/>
            <a:ext cx="4405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Приказ </a:t>
            </a:r>
            <a:r>
              <a:rPr lang="ru-RU" sz="1400" dirty="0" err="1">
                <a:latin typeface="Century Gothic" panose="020B0502020202020204" pitchFamily="34" charset="0"/>
              </a:rPr>
              <a:t>МОиН</a:t>
            </a:r>
            <a:r>
              <a:rPr lang="ru-RU" sz="1400" dirty="0">
                <a:latin typeface="Century Gothic" panose="020B0502020202020204" pitchFamily="34" charset="0"/>
              </a:rPr>
              <a:t> РК № 106 от 29.01.2024 г.</a:t>
            </a:r>
          </a:p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 «О проведении ГИА-11, ГИА-9 в Республике Калмыкия в 2024 году» </a:t>
            </a:r>
          </a:p>
          <a:p>
            <a:pPr algn="ctr"/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9C155F-D57D-4142-B725-66C9A1815244}"/>
              </a:ext>
            </a:extLst>
          </p:cNvPr>
          <p:cNvSpPr txBox="1"/>
          <p:nvPr/>
        </p:nvSpPr>
        <p:spPr>
          <a:xfrm>
            <a:off x="5244353" y="2115671"/>
            <a:ext cx="105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9E85D6-93AD-433F-AF3A-D2E8F100FBF5}"/>
              </a:ext>
            </a:extLst>
          </p:cNvPr>
          <p:cNvSpPr txBox="1"/>
          <p:nvPr/>
        </p:nvSpPr>
        <p:spPr>
          <a:xfrm rot="10800000" flipV="1">
            <a:off x="5109882" y="4210697"/>
            <a:ext cx="95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139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EE9C89-BE9C-4BAC-B648-EDA741DFD22C}"/>
              </a:ext>
            </a:extLst>
          </p:cNvPr>
          <p:cNvSpPr txBox="1"/>
          <p:nvPr/>
        </p:nvSpPr>
        <p:spPr>
          <a:xfrm>
            <a:off x="5137114" y="1376822"/>
            <a:ext cx="4190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23.05-05.07.2024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AE97BE-0EA7-4DDD-8C53-8E8C9C3C5AC0}"/>
              </a:ext>
            </a:extLst>
          </p:cNvPr>
          <p:cNvSpPr txBox="1"/>
          <p:nvPr/>
        </p:nvSpPr>
        <p:spPr>
          <a:xfrm>
            <a:off x="8371168" y="1346043"/>
            <a:ext cx="3131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сроки проведения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основного периода ЕГЭ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52C983-DF7F-4FE0-AB82-CACDD79CBE10}"/>
              </a:ext>
            </a:extLst>
          </p:cNvPr>
          <p:cNvSpPr txBox="1"/>
          <p:nvPr/>
        </p:nvSpPr>
        <p:spPr>
          <a:xfrm>
            <a:off x="5907741" y="2133600"/>
            <a:ext cx="3657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Пунктов проведения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экзаменов ГИА-11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9F3DE7-CC1A-4F9C-A99B-6D4B9A9D9D76}"/>
              </a:ext>
            </a:extLst>
          </p:cNvPr>
          <p:cNvSpPr txBox="1"/>
          <p:nvPr/>
        </p:nvSpPr>
        <p:spPr>
          <a:xfrm rot="10800000" flipV="1">
            <a:off x="6149786" y="4189102"/>
            <a:ext cx="4131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назначенных аудиторий</a:t>
            </a:r>
            <a:endParaRPr lang="ru-RU" sz="2000" dirty="0"/>
          </a:p>
        </p:txBody>
      </p:sp>
      <p:pic>
        <p:nvPicPr>
          <p:cNvPr id="39" name="Рисунок 7" descr="Маленький логотип.png">
            <a:extLst>
              <a:ext uri="{FF2B5EF4-FFF2-40B4-BE49-F238E27FC236}">
                <a16:creationId xmlns:a16="http://schemas.microsoft.com/office/drawing/2014/main" id="{D7760DC0-399F-488A-B4EB-3B8CA933E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57" y="5922262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E15FF0C-2DC3-43F2-B9D1-9CB4030FB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41" y="83287"/>
            <a:ext cx="2145041" cy="19090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543A29-4AB3-49D2-8719-DFE6C75A9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" b="3564"/>
          <a:stretch/>
        </p:blipFill>
        <p:spPr>
          <a:xfrm>
            <a:off x="279251" y="1130711"/>
            <a:ext cx="4699186" cy="397853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006353" y="3173506"/>
            <a:ext cx="478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11 ППЭ на дому ( 7 в форме ЕГЭ, 4 в форме ГВЭ)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7390" y="2814916"/>
            <a:ext cx="2931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ППЭ ЕГЭ на базе ОО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69106" y="3550023"/>
            <a:ext cx="47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 ППЭ в форме ГВЭ на базе ОО</a:t>
            </a:r>
          </a:p>
        </p:txBody>
      </p:sp>
    </p:spTree>
    <p:extLst>
      <p:ext uri="{BB962C8B-B14F-4D97-AF65-F5344CB8AC3E}">
        <p14:creationId xmlns:p14="http://schemas.microsoft.com/office/powerpoint/2010/main" val="200654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14165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D661B9-0084-4BE7-9EF4-0D26E458E304}"/>
              </a:ext>
            </a:extLst>
          </p:cNvPr>
          <p:cNvSpPr txBox="1"/>
          <p:nvPr/>
        </p:nvSpPr>
        <p:spPr>
          <a:xfrm>
            <a:off x="6748854" y="1117081"/>
            <a:ext cx="49101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работников ППЭ, привлекаемых к проведению основного периода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236F6-BE63-4E02-A9FE-9BCA618A83B4}"/>
              </a:ext>
            </a:extLst>
          </p:cNvPr>
          <p:cNvSpPr txBox="1"/>
          <p:nvPr/>
        </p:nvSpPr>
        <p:spPr>
          <a:xfrm>
            <a:off x="4364791" y="238896"/>
            <a:ext cx="552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РАБОТНИКИ ППЭ ЕГЭ-2024</a:t>
            </a:r>
          </a:p>
        </p:txBody>
      </p:sp>
      <p:pic>
        <p:nvPicPr>
          <p:cNvPr id="9" name="Рисунок 8" descr="XsyPKsDh0bs.jpg">
            <a:extLst>
              <a:ext uri="{FF2B5EF4-FFF2-40B4-BE49-F238E27FC236}">
                <a16:creationId xmlns:a16="http://schemas.microsoft.com/office/drawing/2014/main" id="{A192C526-E8B7-40C8-99AA-71E280FD5F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8678" r="30428" b="19272"/>
          <a:stretch/>
        </p:blipFill>
        <p:spPr>
          <a:xfrm rot="10800000" flipH="1" flipV="1">
            <a:off x="0" y="3540"/>
            <a:ext cx="5123692" cy="3427412"/>
          </a:xfrm>
          <a:prstGeom prst="homePlate">
            <a:avLst>
              <a:gd name="adj" fmla="val 8876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732774-3972-411D-951B-4723410CAE2E}"/>
              </a:ext>
            </a:extLst>
          </p:cNvPr>
          <p:cNvSpPr txBox="1"/>
          <p:nvPr/>
        </p:nvSpPr>
        <p:spPr>
          <a:xfrm>
            <a:off x="287212" y="3655870"/>
            <a:ext cx="6290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97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члены ГЭК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52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руководители ППЭ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53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технические специалисты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ED635-CE8F-484A-86D6-1F2AFA38B6A1}"/>
              </a:ext>
            </a:extLst>
          </p:cNvPr>
          <p:cNvSpPr txBox="1"/>
          <p:nvPr/>
        </p:nvSpPr>
        <p:spPr>
          <a:xfrm>
            <a:off x="7141930" y="3642580"/>
            <a:ext cx="48614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организаторы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вне  аудитории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медицинские работники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EE8096-8825-436F-9E43-E8DB8F41CA2D}"/>
              </a:ext>
            </a:extLst>
          </p:cNvPr>
          <p:cNvSpPr txBox="1"/>
          <p:nvPr/>
        </p:nvSpPr>
        <p:spPr>
          <a:xfrm>
            <a:off x="6027037" y="3710512"/>
            <a:ext cx="1270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4DE2E-9044-4D92-8918-5393561494BE}"/>
              </a:ext>
            </a:extLst>
          </p:cNvPr>
          <p:cNvSpPr txBox="1"/>
          <p:nvPr/>
        </p:nvSpPr>
        <p:spPr>
          <a:xfrm>
            <a:off x="6296574" y="4657964"/>
            <a:ext cx="1000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75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52292-B121-438A-8574-6E4C91FA4A58}"/>
              </a:ext>
            </a:extLst>
          </p:cNvPr>
          <p:cNvSpPr txBox="1"/>
          <p:nvPr/>
        </p:nvSpPr>
        <p:spPr>
          <a:xfrm>
            <a:off x="5176871" y="1316412"/>
            <a:ext cx="1845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1597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E78532-CF23-4AFF-A00C-537B585D1BDD}"/>
              </a:ext>
            </a:extLst>
          </p:cNvPr>
          <p:cNvSpPr txBox="1"/>
          <p:nvPr/>
        </p:nvSpPr>
        <p:spPr>
          <a:xfrm>
            <a:off x="5518833" y="2661318"/>
            <a:ext cx="16780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522</a:t>
            </a:r>
            <a:endParaRPr kumimoji="0" lang="ru-RU" sz="360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D13344-3061-421F-AB64-5F457A0EAB5E}"/>
              </a:ext>
            </a:extLst>
          </p:cNvPr>
          <p:cNvSpPr txBox="1"/>
          <p:nvPr/>
        </p:nvSpPr>
        <p:spPr>
          <a:xfrm>
            <a:off x="6953595" y="2964460"/>
            <a:ext cx="5049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организаторы в аудитории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21C70B-9E5D-4C28-B9D0-772F9BF1B7E6}"/>
              </a:ext>
            </a:extLst>
          </p:cNvPr>
          <p:cNvSpPr txBox="1"/>
          <p:nvPr/>
        </p:nvSpPr>
        <p:spPr>
          <a:xfrm>
            <a:off x="402399" y="5493517"/>
            <a:ext cx="56246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около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570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общественных наблюдателей</a:t>
            </a:r>
          </a:p>
        </p:txBody>
      </p:sp>
    </p:spTree>
    <p:extLst>
      <p:ext uri="{BB962C8B-B14F-4D97-AF65-F5344CB8AC3E}">
        <p14:creationId xmlns:p14="http://schemas.microsoft.com/office/powerpoint/2010/main" val="309441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D661B9-0084-4BE7-9EF4-0D26E458E304}"/>
              </a:ext>
            </a:extLst>
          </p:cNvPr>
          <p:cNvSpPr txBox="1"/>
          <p:nvPr/>
        </p:nvSpPr>
        <p:spPr>
          <a:xfrm>
            <a:off x="6706526" y="1259713"/>
            <a:ext cx="4910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ВСЕГО ЗАРЕГИСТРИРОВАННО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236F6-BE63-4E02-A9FE-9BCA618A83B4}"/>
              </a:ext>
            </a:extLst>
          </p:cNvPr>
          <p:cNvSpPr txBox="1"/>
          <p:nvPr/>
        </p:nvSpPr>
        <p:spPr>
          <a:xfrm>
            <a:off x="4364791" y="238896"/>
            <a:ext cx="552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УЧАСТНИКИ ГИА-11 2024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92C526-E8B7-40C8-99AA-71E280FD5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169"/>
          <a:stretch/>
        </p:blipFill>
        <p:spPr>
          <a:xfrm rot="10800000" flipH="1" flipV="1">
            <a:off x="0" y="3540"/>
            <a:ext cx="5123692" cy="3427412"/>
          </a:xfrm>
          <a:prstGeom prst="homePlate">
            <a:avLst>
              <a:gd name="adj" fmla="val 8876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732774-3972-411D-951B-4723410CAE2E}"/>
              </a:ext>
            </a:extLst>
          </p:cNvPr>
          <p:cNvSpPr txBox="1"/>
          <p:nvPr/>
        </p:nvSpPr>
        <p:spPr>
          <a:xfrm>
            <a:off x="5369859" y="2277035"/>
            <a:ext cx="6454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1346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ВТГ</a:t>
            </a:r>
          </a:p>
          <a:p>
            <a:r>
              <a:rPr lang="ru-RU" sz="3600" b="1" dirty="0">
                <a:latin typeface="Century Gothic" panose="020B0502020202020204" pitchFamily="34" charset="0"/>
              </a:rPr>
              <a:t>38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СПО</a:t>
            </a:r>
          </a:p>
          <a:p>
            <a:r>
              <a:rPr lang="ru-RU" sz="3600" b="1" dirty="0">
                <a:latin typeface="Century Gothic" panose="020B0502020202020204" pitchFamily="34" charset="0"/>
              </a:rPr>
              <a:t>165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ВПЛ</a:t>
            </a:r>
          </a:p>
          <a:p>
            <a:r>
              <a:rPr lang="ru-RU" sz="3600" b="1" dirty="0">
                <a:latin typeface="Century Gothic" panose="020B0502020202020204" pitchFamily="34" charset="0"/>
              </a:rPr>
              <a:t>2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НЕ ЗАВЕРШИВШИЙ СОО </a:t>
            </a:r>
          </a:p>
          <a:p>
            <a:r>
              <a:rPr lang="ru-RU" sz="3600" b="1" dirty="0">
                <a:latin typeface="Century Gothic" panose="020B0502020202020204" pitchFamily="34" charset="0"/>
              </a:rPr>
              <a:t>14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10 КЛАСС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52292-B121-438A-8574-6E4C91FA4A58}"/>
              </a:ext>
            </a:extLst>
          </p:cNvPr>
          <p:cNvSpPr txBox="1"/>
          <p:nvPr/>
        </p:nvSpPr>
        <p:spPr>
          <a:xfrm>
            <a:off x="5123692" y="1071552"/>
            <a:ext cx="1845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472" y="3738283"/>
            <a:ext cx="490369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ФОРМА ГИА:</a:t>
            </a:r>
          </a:p>
          <a:p>
            <a:r>
              <a:rPr lang="ru-RU" dirty="0"/>
              <a:t>                               </a:t>
            </a:r>
            <a:r>
              <a:rPr lang="ru-RU" sz="2500" dirty="0"/>
              <a:t>ЕГЭ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</a:rPr>
              <a:t>1560</a:t>
            </a:r>
            <a:r>
              <a:rPr lang="ru-RU" sz="2500" dirty="0"/>
              <a:t> УЧАСТНИКОВ</a:t>
            </a:r>
          </a:p>
          <a:p>
            <a:r>
              <a:rPr lang="ru-RU" sz="2500" dirty="0"/>
              <a:t>                       ГВЭ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ru-RU" sz="2500" dirty="0"/>
              <a:t> УЧАСТНИКОВ</a:t>
            </a:r>
          </a:p>
          <a:p>
            <a:r>
              <a:rPr lang="ru-RU" sz="2500" dirty="0"/>
              <a:t>                       ЕГЭ/ГВЭ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2500" dirty="0"/>
              <a:t> УЧАСТНИК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74335-616E-2D4D-A117-F9E8803DCBEF}"/>
              </a:ext>
            </a:extLst>
          </p:cNvPr>
          <p:cNvSpPr txBox="1"/>
          <p:nvPr/>
        </p:nvSpPr>
        <p:spPr>
          <a:xfrm>
            <a:off x="6212114" y="1666476"/>
            <a:ext cx="109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64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5C5559-3339-43F6-BD80-42177E9ACD3B}"/>
              </a:ext>
            </a:extLst>
          </p:cNvPr>
          <p:cNvSpPr txBox="1"/>
          <p:nvPr/>
        </p:nvSpPr>
        <p:spPr>
          <a:xfrm rot="10800000" flipV="1">
            <a:off x="6969379" y="1666476"/>
            <a:ext cx="5002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участники со специализированной рассадкой, с ОВЗ </a:t>
            </a:r>
          </a:p>
        </p:txBody>
      </p:sp>
    </p:spTree>
    <p:extLst>
      <p:ext uri="{BB962C8B-B14F-4D97-AF65-F5344CB8AC3E}">
        <p14:creationId xmlns:p14="http://schemas.microsoft.com/office/powerpoint/2010/main" val="309441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0E7188-0D3D-4BE4-B6A1-87BB60A98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659CD55-4810-483F-8234-3D2721E0D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Объект 7">
            <a:extLst>
              <a:ext uri="{FF2B5EF4-FFF2-40B4-BE49-F238E27FC236}">
                <a16:creationId xmlns:a16="http://schemas.microsoft.com/office/drawing/2014/main" id="{024EAF3B-A8D4-496D-9751-37D78B86A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832952"/>
              </p:ext>
            </p:extLst>
          </p:nvPr>
        </p:nvGraphicFramePr>
        <p:xfrm>
          <a:off x="119670" y="731842"/>
          <a:ext cx="11826240" cy="557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457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3D92F-5A67-469F-BAAF-64EF1269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AE43D1A-DD2F-43F4-BFAA-3E76FEA03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61" y="1825625"/>
            <a:ext cx="3076278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15FE38-B06A-40CB-8F3A-51CD11E848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CC3E5-8EC2-4033-8899-88F30B4192BB}"/>
              </a:ext>
            </a:extLst>
          </p:cNvPr>
          <p:cNvSpPr txBox="1"/>
          <p:nvPr/>
        </p:nvSpPr>
        <p:spPr>
          <a:xfrm>
            <a:off x="0" y="234290"/>
            <a:ext cx="851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УЧАСТНИКУ ЭКЗАМЕНА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ЗАПРЕЩАЕТСЯ:</a:t>
            </a:r>
          </a:p>
        </p:txBody>
      </p:sp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BF4FD134-29D7-4B84-88C6-3C520BFA09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5" y="80056"/>
            <a:ext cx="1877385" cy="111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7">
            <a:extLst>
              <a:ext uri="{FF2B5EF4-FFF2-40B4-BE49-F238E27FC236}">
                <a16:creationId xmlns:a16="http://schemas.microsoft.com/office/drawing/2014/main" id="{0EDB2855-64BA-4AC3-A909-B2A835DB04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t="19386" b="37785"/>
          <a:stretch/>
        </p:blipFill>
        <p:spPr>
          <a:xfrm>
            <a:off x="171825" y="1341664"/>
            <a:ext cx="7675070" cy="48352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6D0208-7CA1-EF83-B05A-C5718195D297}"/>
              </a:ext>
            </a:extLst>
          </p:cNvPr>
          <p:cNvSpPr txBox="1"/>
          <p:nvPr/>
        </p:nvSpPr>
        <p:spPr>
          <a:xfrm>
            <a:off x="8120509" y="410386"/>
            <a:ext cx="4557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РАЗРЕШАЕТСЯ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иметь при себе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доп. материалы: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CC27B-D2B0-2C4E-D63C-F357A83B6806}"/>
              </a:ext>
            </a:extLst>
          </p:cNvPr>
          <p:cNvSpPr txBox="1"/>
          <p:nvPr/>
        </p:nvSpPr>
        <p:spPr>
          <a:xfrm>
            <a:off x="7940495" y="1622541"/>
            <a:ext cx="41732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Математика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– линейка, не содержащая справочной информации;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Физика –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непрограммируемый калькулятор и линейка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Химия –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непрограммируемый калькулятор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География – 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линейка, транспортир, непрограммируемый калькулятор</a:t>
            </a:r>
          </a:p>
          <a:p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9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01" y="404801"/>
            <a:ext cx="11076753" cy="121752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01" y="1865301"/>
            <a:ext cx="11076753" cy="399668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8C5311-E96D-407D-A3D0-ED3903526A2D}"/>
              </a:ext>
            </a:extLst>
          </p:cNvPr>
          <p:cNvSpPr txBox="1"/>
          <p:nvPr/>
        </p:nvSpPr>
        <p:spPr>
          <a:xfrm>
            <a:off x="555440" y="1320078"/>
            <a:ext cx="10990771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день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проведения ЕГЭ </a:t>
            </a:r>
            <a:r>
              <a:rPr lang="ru-RU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руководитель ППЭ, руководитель ОО и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Технический специалист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должны явиться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ППЭ</a:t>
            </a:r>
          </a:p>
          <a:p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не позднее 07:30 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 местному времени.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CF7828-BDD1-433C-AB5A-A001488B6B14}"/>
              </a:ext>
            </a:extLst>
          </p:cNvPr>
          <p:cNvSpPr txBox="1"/>
          <p:nvPr/>
        </p:nvSpPr>
        <p:spPr>
          <a:xfrm>
            <a:off x="555439" y="2682648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С 08:00 ответственный организатор вне аудитории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 входе проверяет наличие документов, устанавливает соответствие личности представленным документам, проверяет наличие указанных лиц в форме ППЭ-07 «Список работников ППЭ и общественных наблюдателей»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3434A-4EC5-432A-98FB-64DFAB8AE7AC}"/>
              </a:ext>
            </a:extLst>
          </p:cNvPr>
          <p:cNvSpPr txBox="1"/>
          <p:nvPr/>
        </p:nvSpPr>
        <p:spPr>
          <a:xfrm>
            <a:off x="555438" y="4272315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случае неявки распределенных в ППЭ работников руководителем ППЭ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проводится замена работников (только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из числа, распределенных в данный ППЭ в день экзамена)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в соответствии с формой ППЭ-19 «Контроль изменения состава работников в день экзамена». </a:t>
            </a:r>
            <a:endParaRPr lang="ru-RU" b="1" i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5F8D0-AC60-4E0B-9FFA-5B6203D1E9D0}"/>
              </a:ext>
            </a:extLst>
          </p:cNvPr>
          <p:cNvSpPr txBox="1"/>
          <p:nvPr/>
        </p:nvSpPr>
        <p:spPr>
          <a:xfrm>
            <a:off x="2786512" y="418921"/>
            <a:ext cx="5909081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Вход лиц, привлекаемых к проведению ЕГЭ</a:t>
            </a:r>
          </a:p>
        </p:txBody>
      </p:sp>
    </p:spTree>
    <p:extLst>
      <p:ext uri="{BB962C8B-B14F-4D97-AF65-F5344CB8AC3E}">
        <p14:creationId xmlns:p14="http://schemas.microsoft.com/office/powerpoint/2010/main" val="395062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34A27-C396-4F94-89B5-18A9A9EC6C4D}"/>
              </a:ext>
            </a:extLst>
          </p:cNvPr>
          <p:cNvSpPr txBox="1"/>
          <p:nvPr/>
        </p:nvSpPr>
        <p:spPr>
          <a:xfrm>
            <a:off x="470796" y="2046940"/>
            <a:ext cx="7698539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Вывесить на дверь аудитории 1 экземпляр формы ППЭ-05-01 «Список участников экзамена в аудитории»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693D8-902E-4B22-80B9-38FD1425A9E4}"/>
              </a:ext>
            </a:extLst>
          </p:cNvPr>
          <p:cNvSpPr txBox="1"/>
          <p:nvPr/>
        </p:nvSpPr>
        <p:spPr>
          <a:xfrm>
            <a:off x="995536" y="1110536"/>
            <a:ext cx="6505858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 ПОЗДНЕЕ 08:45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 ОРГАНИЗАТОРА В АУДИТОРИИ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0276A-82D7-4C9F-B687-5CC54B34789E}"/>
              </a:ext>
            </a:extLst>
          </p:cNvPr>
          <p:cNvSpPr txBox="1"/>
          <p:nvPr/>
        </p:nvSpPr>
        <p:spPr>
          <a:xfrm>
            <a:off x="421812" y="4995000"/>
            <a:ext cx="7796509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Ответственному организатору распределить роли организаторов в аудитории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 процедуру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печати ЭМ: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печать ЭМ;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проверку качества ЭМ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сканирование в аудитории.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BFA703-B92D-4BEF-B183-5D76251FFA5F}"/>
              </a:ext>
            </a:extLst>
          </p:cNvPr>
          <p:cNvSpPr txBox="1"/>
          <p:nvPr/>
        </p:nvSpPr>
        <p:spPr>
          <a:xfrm>
            <a:off x="2180942" y="370629"/>
            <a:ext cx="7359298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Подготовка аудитории ППЭ в день экзамена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1AD65-1A2B-49B7-9E37-9464A1368F0D}"/>
              </a:ext>
            </a:extLst>
          </p:cNvPr>
          <p:cNvSpPr txBox="1"/>
          <p:nvPr/>
        </p:nvSpPr>
        <p:spPr>
          <a:xfrm>
            <a:off x="465963" y="2916120"/>
            <a:ext cx="7683853" cy="11237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Подготовить на доске информацию для проведения инструктажа по заполнению регистрационных полей бланков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C4B33-D129-4345-A3E2-AFFCCAA4C8FD}"/>
              </a:ext>
            </a:extLst>
          </p:cNvPr>
          <p:cNvSpPr txBox="1"/>
          <p:nvPr/>
        </p:nvSpPr>
        <p:spPr>
          <a:xfrm>
            <a:off x="465963" y="4125951"/>
            <a:ext cx="7718133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Раздать черновики на рабочие места участников экзамена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A839721-2351-44C6-B8B1-3FCEEDBC11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5139" r="6944"/>
          <a:stretch>
            <a:fillRect/>
          </a:stretch>
        </p:blipFill>
        <p:spPr>
          <a:xfrm>
            <a:off x="8536739" y="1084214"/>
            <a:ext cx="3357586" cy="5381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806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907</Words>
  <Application>Microsoft Office PowerPoint</Application>
  <PresentationFormat>Широкоэкранный</PresentationFormat>
  <Paragraphs>121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Bahnschrift SemiCondensed</vt:lpstr>
      <vt:lpstr>Calibri</vt:lpstr>
      <vt:lpstr>Calibri Light</vt:lpstr>
      <vt:lpstr>Century Gothic</vt:lpstr>
      <vt:lpstr>Franklin Gothic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Завершение экзамена</vt:lpstr>
      <vt:lpstr>Завершение экзамена: Передача материалов в РЦОИ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Bulgushka</dc:creator>
  <cp:lastModifiedBy>Пользователь</cp:lastModifiedBy>
  <cp:revision>105</cp:revision>
  <cp:lastPrinted>2024-05-17T07:00:55Z</cp:lastPrinted>
  <dcterms:created xsi:type="dcterms:W3CDTF">2023-03-15T08:47:03Z</dcterms:created>
  <dcterms:modified xsi:type="dcterms:W3CDTF">2024-05-17T07:16:22Z</dcterms:modified>
</cp:coreProperties>
</file>