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25"/>
  </p:notesMasterIdLst>
  <p:sldIdLst>
    <p:sldId id="375" r:id="rId2"/>
    <p:sldId id="441" r:id="rId3"/>
    <p:sldId id="442" r:id="rId4"/>
    <p:sldId id="448" r:id="rId5"/>
    <p:sldId id="443" r:id="rId6"/>
    <p:sldId id="444" r:id="rId7"/>
    <p:sldId id="445" r:id="rId8"/>
    <p:sldId id="446" r:id="rId9"/>
    <p:sldId id="415" r:id="rId10"/>
    <p:sldId id="416" r:id="rId11"/>
    <p:sldId id="425" r:id="rId12"/>
    <p:sldId id="424" r:id="rId13"/>
    <p:sldId id="417" r:id="rId14"/>
    <p:sldId id="427" r:id="rId15"/>
    <p:sldId id="426" r:id="rId16"/>
    <p:sldId id="418" r:id="rId17"/>
    <p:sldId id="419" r:id="rId18"/>
    <p:sldId id="429" r:id="rId19"/>
    <p:sldId id="428" r:id="rId20"/>
    <p:sldId id="420" r:id="rId21"/>
    <p:sldId id="421" r:id="rId22"/>
    <p:sldId id="422" r:id="rId23"/>
    <p:sldId id="449" r:id="rId24"/>
  </p:sldIdLst>
  <p:sldSz cx="12192000" cy="6858000"/>
  <p:notesSz cx="6810375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187"/>
    <a:srgbClr val="FF0000"/>
    <a:srgbClr val="C24684"/>
    <a:srgbClr val="AED8F4"/>
    <a:srgbClr val="99CDF1"/>
    <a:srgbClr val="842C58"/>
    <a:srgbClr val="993366"/>
    <a:srgbClr val="0A5BBE"/>
    <a:srgbClr val="BC3E7D"/>
    <a:srgbClr val="9E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8997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6125"/>
            <a:ext cx="6605587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7618" y="4722495"/>
            <a:ext cx="4978932" cy="44618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46580"/>
            <a:ext cx="2949758" cy="497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8997" y="9446580"/>
            <a:ext cx="2935171" cy="4832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5227" algn="l"/>
                <a:tab pos="912069" algn="l"/>
                <a:tab pos="1368911" algn="l"/>
                <a:tab pos="1825753" algn="l"/>
                <a:tab pos="2282593" algn="l"/>
                <a:tab pos="2739436" algn="l"/>
                <a:tab pos="3196277" algn="l"/>
                <a:tab pos="3653119" algn="l"/>
                <a:tab pos="4109960" algn="l"/>
                <a:tab pos="4566802" algn="l"/>
                <a:tab pos="5023643" algn="l"/>
                <a:tab pos="5480486" algn="l"/>
                <a:tab pos="5937326" algn="l"/>
                <a:tab pos="6394168" algn="l"/>
                <a:tab pos="6851010" algn="l"/>
                <a:tab pos="7307852" algn="l"/>
                <a:tab pos="7764693" algn="l"/>
                <a:tab pos="8221535" algn="l"/>
                <a:tab pos="8678376" algn="l"/>
                <a:tab pos="913521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53351">
              <a:defRPr/>
            </a:pPr>
            <a:fld id="{D12ACACC-B216-4766-BDD0-CF341F97ECD5}" type="slidenum">
              <a:rPr lang="ru-RU"/>
              <a:pPr defTabSz="453351"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2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12ACACC-B216-4766-BDD0-CF341F97ECD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3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4953" algn="l"/>
                <a:tab pos="911508" algn="l"/>
                <a:tab pos="1368062" algn="l"/>
                <a:tab pos="1824617" algn="l"/>
                <a:tab pos="2281171" algn="l"/>
                <a:tab pos="2739328" algn="l"/>
                <a:tab pos="3195883" algn="l"/>
                <a:tab pos="3652437" algn="l"/>
                <a:tab pos="4108993" algn="l"/>
                <a:tab pos="4565547" algn="l"/>
                <a:tab pos="5022102" algn="l"/>
                <a:tab pos="5480259" algn="l"/>
                <a:tab pos="5936813" algn="l"/>
                <a:tab pos="6393368" algn="l"/>
                <a:tab pos="6849922" algn="l"/>
                <a:tab pos="7306477" algn="l"/>
                <a:tab pos="7764634" algn="l"/>
                <a:tab pos="8221188" algn="l"/>
                <a:tab pos="8677743" algn="l"/>
                <a:tab pos="9134298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4953" algn="l"/>
                  <a:tab pos="911508" algn="l"/>
                  <a:tab pos="1368062" algn="l"/>
                  <a:tab pos="1824617" algn="l"/>
                  <a:tab pos="2281171" algn="l"/>
                  <a:tab pos="2739328" algn="l"/>
                  <a:tab pos="3195883" algn="l"/>
                  <a:tab pos="3652437" algn="l"/>
                  <a:tab pos="4108993" algn="l"/>
                  <a:tab pos="4565547" algn="l"/>
                  <a:tab pos="5022102" algn="l"/>
                  <a:tab pos="5480259" algn="l"/>
                  <a:tab pos="5936813" algn="l"/>
                  <a:tab pos="6393368" algn="l"/>
                  <a:tab pos="6849922" algn="l"/>
                  <a:tab pos="7306477" algn="l"/>
                  <a:tab pos="7764634" algn="l"/>
                  <a:tab pos="8221188" algn="l"/>
                  <a:tab pos="8677743" algn="l"/>
                  <a:tab pos="9134298" algn="l"/>
                </a:tabLst>
              </a:pPr>
              <a:t>23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932467" y="9393721"/>
            <a:ext cx="2992704" cy="482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18" tIns="47589" rIns="91518" bIns="47589" anchor="b"/>
          <a:lstStyle/>
          <a:p>
            <a:pPr algn="r">
              <a:buSzPct val="100000"/>
              <a:tabLst>
                <a:tab pos="0" algn="l"/>
                <a:tab pos="451749" algn="l"/>
                <a:tab pos="905100" algn="l"/>
                <a:tab pos="1358450" algn="l"/>
                <a:tab pos="1811802" algn="l"/>
                <a:tab pos="2265152" algn="l"/>
                <a:tab pos="2718503" algn="l"/>
                <a:tab pos="3171854" algn="l"/>
                <a:tab pos="3625205" algn="l"/>
                <a:tab pos="4078555" algn="l"/>
                <a:tab pos="4531906" algn="l"/>
                <a:tab pos="4985257" algn="l"/>
                <a:tab pos="5438608" algn="l"/>
                <a:tab pos="5891958" algn="l"/>
                <a:tab pos="6345310" algn="l"/>
                <a:tab pos="6798660" algn="l"/>
                <a:tab pos="7252011" algn="l"/>
                <a:tab pos="7705361" algn="l"/>
                <a:tab pos="8158713" algn="l"/>
                <a:tab pos="8612063" algn="l"/>
                <a:tab pos="9065414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51749" algn="l"/>
                  <a:tab pos="905100" algn="l"/>
                  <a:tab pos="1358450" algn="l"/>
                  <a:tab pos="1811802" algn="l"/>
                  <a:tab pos="2265152" algn="l"/>
                  <a:tab pos="2718503" algn="l"/>
                  <a:tab pos="3171854" algn="l"/>
                  <a:tab pos="3625205" algn="l"/>
                  <a:tab pos="4078555" algn="l"/>
                  <a:tab pos="4531906" algn="l"/>
                  <a:tab pos="4985257" algn="l"/>
                  <a:tab pos="5438608" algn="l"/>
                  <a:tab pos="5891958" algn="l"/>
                  <a:tab pos="6345310" algn="l"/>
                  <a:tab pos="6798660" algn="l"/>
                  <a:tab pos="7252011" algn="l"/>
                  <a:tab pos="7705361" algn="l"/>
                  <a:tab pos="8158713" algn="l"/>
                  <a:tab pos="8612063" algn="l"/>
                  <a:tab pos="9065414" algn="l"/>
                </a:tabLst>
              </a:pPr>
              <a:t>23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038" y="741363"/>
            <a:ext cx="6592887" cy="3708400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98" y="4696071"/>
            <a:ext cx="5075375" cy="4440006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2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709499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0648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408" y="2636912"/>
            <a:ext cx="1101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«ИНСТРУКЦИЯ ПО ЗАПОЛНЕНИЮ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ОТЧЕТНОСТИ ППЭ ГИА-11 2023-2024 гг.»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89A3FF-2BD4-48FA-8E90-27CE50497D19}"/>
              </a:ext>
            </a:extLst>
          </p:cNvPr>
          <p:cNvSpPr/>
          <p:nvPr/>
        </p:nvSpPr>
        <p:spPr>
          <a:xfrm>
            <a:off x="623392" y="5926024"/>
            <a:ext cx="11017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Г. Элиста, 2024 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AB09A200-1C40-4D07-817F-17A452E881C2}"/>
              </a:ext>
            </a:extLst>
          </p:cNvPr>
          <p:cNvSpPr/>
          <p:nvPr/>
        </p:nvSpPr>
        <p:spPr>
          <a:xfrm>
            <a:off x="7394860" y="921291"/>
            <a:ext cx="216024" cy="1283573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5EDD21-42BC-44D4-8F37-A3D4870DA8AA}"/>
              </a:ext>
            </a:extLst>
          </p:cNvPr>
          <p:cNvSpPr/>
          <p:nvPr/>
        </p:nvSpPr>
        <p:spPr>
          <a:xfrm>
            <a:off x="8184232" y="836712"/>
            <a:ext cx="2664296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сведения об участниках экзамена в ППЭ.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C0E57639-51ED-4DA7-9124-B2F24762C417}"/>
              </a:ext>
            </a:extLst>
          </p:cNvPr>
          <p:cNvSpPr/>
          <p:nvPr/>
        </p:nvSpPr>
        <p:spPr>
          <a:xfrm>
            <a:off x="7429389" y="2564904"/>
            <a:ext cx="216024" cy="136815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A3B636-6931-4466-9210-6DBC4D9A360D}"/>
              </a:ext>
            </a:extLst>
          </p:cNvPr>
          <p:cNvSpPr/>
          <p:nvPr/>
        </p:nvSpPr>
        <p:spPr>
          <a:xfrm>
            <a:off x="8184232" y="2539503"/>
            <a:ext cx="2664296" cy="1872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количественные показатели по работникам ППЭ.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Столбцы «назначено в ППЭ» и «распределено в аудитории» заполняются автоматически.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 «не явилось в ППЭ» заполняется руководителем ППЭ.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FFFA8-757E-4AD6-B693-41BE0095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9" y="620688"/>
            <a:ext cx="6439799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4FB50B-6C84-4125-9BB6-45B31873F434}"/>
              </a:ext>
            </a:extLst>
          </p:cNvPr>
          <p:cNvSpPr txBox="1"/>
          <p:nvPr/>
        </p:nvSpPr>
        <p:spPr>
          <a:xfrm>
            <a:off x="7752184" y="1844824"/>
            <a:ext cx="367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ППЭ-13-01-У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AE74A-BCC9-4460-9479-6A40AEC02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29" y="404664"/>
            <a:ext cx="5410955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412DDC-D506-477B-8773-86672ADFB0A2}"/>
              </a:ext>
            </a:extLst>
          </p:cNvPr>
          <p:cNvSpPr txBox="1"/>
          <p:nvPr/>
        </p:nvSpPr>
        <p:spPr>
          <a:xfrm>
            <a:off x="7231354" y="1988840"/>
            <a:ext cx="4968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ППЭ-13-01-К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7D485A-535D-4F77-B5DC-B53C58413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351517"/>
            <a:ext cx="4324954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alpha val="0"/>
                <a:lumMod val="87000"/>
                <a:lumOff val="13000"/>
              </a:schemeClr>
            </a:gs>
            <a:gs pos="14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43FF57-D703-4EDE-B583-B29983B6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3" y="620688"/>
            <a:ext cx="8257565" cy="5793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EB917-FF8E-4932-B554-08AE5CDCB999}"/>
              </a:ext>
            </a:extLst>
          </p:cNvPr>
          <p:cNvSpPr txBox="1"/>
          <p:nvPr/>
        </p:nvSpPr>
        <p:spPr>
          <a:xfrm>
            <a:off x="2379713" y="21432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ППЭ-13-02-МАШ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D4A860-F3F8-4767-BF56-4FA6633C273C}"/>
              </a:ext>
            </a:extLst>
          </p:cNvPr>
          <p:cNvSpPr/>
          <p:nvPr/>
        </p:nvSpPr>
        <p:spPr>
          <a:xfrm>
            <a:off x="846307" y="2020897"/>
            <a:ext cx="3809531" cy="327981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700310-FEC0-4681-932A-67F1BD311EBF}"/>
              </a:ext>
            </a:extLst>
          </p:cNvPr>
          <p:cNvSpPr/>
          <p:nvPr/>
        </p:nvSpPr>
        <p:spPr>
          <a:xfrm>
            <a:off x="8760296" y="620688"/>
            <a:ext cx="3168065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ЭМ, принятых руководителем ППЭ от организатора в аудитории отдельно по типам: бланк регистрации, бланк ответов №1, бланк ответов №2 лист 1, бланк ответов №2 лист 2 , ДБО №2 и КИМ.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5C64E7-5519-4AE5-889A-318E5E861DF4}"/>
              </a:ext>
            </a:extLst>
          </p:cNvPr>
          <p:cNvSpPr/>
          <p:nvPr/>
        </p:nvSpPr>
        <p:spPr>
          <a:xfrm>
            <a:off x="5240782" y="2020897"/>
            <a:ext cx="1935336" cy="327981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1E232B3-9277-43A0-9036-3DA2D7754FEE}"/>
              </a:ext>
            </a:extLst>
          </p:cNvPr>
          <p:cNvCxnSpPr/>
          <p:nvPr/>
        </p:nvCxnSpPr>
        <p:spPr>
          <a:xfrm>
            <a:off x="2495600" y="2404359"/>
            <a:ext cx="0" cy="8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1448B28-1CB9-4AAA-889C-6A8FD03492EF}"/>
              </a:ext>
            </a:extLst>
          </p:cNvPr>
          <p:cNvCxnSpPr/>
          <p:nvPr/>
        </p:nvCxnSpPr>
        <p:spPr>
          <a:xfrm>
            <a:off x="6168008" y="2404359"/>
            <a:ext cx="0" cy="8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74341E07-D5BF-4C6B-A658-7C8105D36374}"/>
              </a:ext>
            </a:extLst>
          </p:cNvPr>
          <p:cNvSpPr/>
          <p:nvPr/>
        </p:nvSpPr>
        <p:spPr>
          <a:xfrm>
            <a:off x="8400262" y="1032931"/>
            <a:ext cx="360034" cy="33855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FB36A6E-0D58-463A-A01F-D26FF0661669}"/>
              </a:ext>
            </a:extLst>
          </p:cNvPr>
          <p:cNvSpPr/>
          <p:nvPr/>
        </p:nvSpPr>
        <p:spPr>
          <a:xfrm>
            <a:off x="5987991" y="333752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3570DBB-F1B5-4A28-9B77-382BD4AE3379}"/>
              </a:ext>
            </a:extLst>
          </p:cNvPr>
          <p:cNvSpPr/>
          <p:nvPr/>
        </p:nvSpPr>
        <p:spPr>
          <a:xfrm>
            <a:off x="2289713" y="333752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D113CBC-B552-4242-A00F-E61173979D7D}"/>
              </a:ext>
            </a:extLst>
          </p:cNvPr>
          <p:cNvSpPr/>
          <p:nvPr/>
        </p:nvSpPr>
        <p:spPr>
          <a:xfrm>
            <a:off x="8380855" y="3034466"/>
            <a:ext cx="360034" cy="32798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CF3B1E-2123-423C-9D4D-272DC73D1C70}"/>
              </a:ext>
            </a:extLst>
          </p:cNvPr>
          <p:cNvSpPr/>
          <p:nvPr/>
        </p:nvSpPr>
        <p:spPr>
          <a:xfrm>
            <a:off x="8760296" y="2442373"/>
            <a:ext cx="3168065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Проставляется количество участников: количество распределенных в аудиторию участников заполняется автоматически, количество не явившихся участников, удаленных за нарушение Порядка, не завершивших экзамен по объективным причинам проставляется руководителем ППЭ.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780E791-B598-4905-AF21-D4F55AA0B15E}"/>
              </a:ext>
            </a:extLst>
          </p:cNvPr>
          <p:cNvSpPr/>
          <p:nvPr/>
        </p:nvSpPr>
        <p:spPr>
          <a:xfrm>
            <a:off x="548254" y="4797151"/>
            <a:ext cx="281661" cy="228277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A6D2410-04B7-42EE-ACA3-AEA9F4410DE4}"/>
              </a:ext>
            </a:extLst>
          </p:cNvPr>
          <p:cNvSpPr/>
          <p:nvPr/>
        </p:nvSpPr>
        <p:spPr>
          <a:xfrm>
            <a:off x="829915" y="5061432"/>
            <a:ext cx="3809531" cy="216023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F8D38F7-4EA1-40C8-9C7C-F022CCAE2D2A}"/>
              </a:ext>
            </a:extLst>
          </p:cNvPr>
          <p:cNvSpPr/>
          <p:nvPr/>
        </p:nvSpPr>
        <p:spPr>
          <a:xfrm>
            <a:off x="8396803" y="4881413"/>
            <a:ext cx="363493" cy="28803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57358FA-FEBB-406E-893F-B87E057FE3ED}"/>
              </a:ext>
            </a:extLst>
          </p:cNvPr>
          <p:cNvSpPr/>
          <p:nvPr/>
        </p:nvSpPr>
        <p:spPr>
          <a:xfrm>
            <a:off x="8760296" y="4214987"/>
            <a:ext cx="3168065" cy="230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общее количество материалов, полученных от участников экзамена (сумма строк на странице), а также общее количество участников (по каждой категории отдельно). Общее количество распределенных в аудитории заполняется автоматически.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если форма состоит из двух и более листов, то просчитывается и указывается общее количество материалов (участников) на каждом листе отдельно.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71A3099-4BC1-43E7-9B46-50B31176E9D1}"/>
              </a:ext>
            </a:extLst>
          </p:cNvPr>
          <p:cNvSpPr/>
          <p:nvPr/>
        </p:nvSpPr>
        <p:spPr>
          <a:xfrm>
            <a:off x="5263145" y="5061432"/>
            <a:ext cx="1912974" cy="216023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F0D739-283B-4279-B46B-37804615EE0B}"/>
              </a:ext>
            </a:extLst>
          </p:cNvPr>
          <p:cNvSpPr txBox="1"/>
          <p:nvPr/>
        </p:nvSpPr>
        <p:spPr>
          <a:xfrm>
            <a:off x="3071664" y="110473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ППЭ-13-03-К-МАШ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9B1F43-23A8-4A74-B30E-2E1FB1328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808003"/>
              </p:ext>
            </p:extLst>
          </p:nvPr>
        </p:nvGraphicFramePr>
        <p:xfrm>
          <a:off x="335360" y="510583"/>
          <a:ext cx="9937104" cy="6316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Worksheet" r:id="rId3" imgW="10886943" imgH="7000939" progId="Excel.Sheet.12">
                  <p:embed/>
                </p:oleObj>
              </mc:Choice>
              <mc:Fallback>
                <p:oleObj name="Worksheet" r:id="rId3" imgW="10886943" imgH="70009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360" y="510583"/>
                        <a:ext cx="9937104" cy="63169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5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EF7166-98A4-43A3-AF81-1F22544A8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97144"/>
              </p:ext>
            </p:extLst>
          </p:nvPr>
        </p:nvGraphicFramePr>
        <p:xfrm>
          <a:off x="551384" y="476672"/>
          <a:ext cx="8640960" cy="5886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Worksheet" r:id="rId3" imgW="10277471" imgH="7000939" progId="Excel.Sheet.12">
                  <p:embed/>
                </p:oleObj>
              </mc:Choice>
              <mc:Fallback>
                <p:oleObj name="Worksheet" r:id="rId3" imgW="10277471" imgH="70009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476672"/>
                        <a:ext cx="8640960" cy="58865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B25A30-DFFA-44A6-8A84-39E77B2764EA}"/>
              </a:ext>
            </a:extLst>
          </p:cNvPr>
          <p:cNvSpPr txBox="1"/>
          <p:nvPr/>
        </p:nvSpPr>
        <p:spPr>
          <a:xfrm>
            <a:off x="1965894" y="94672"/>
            <a:ext cx="5210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ППЭ-13-03-У-МАШ</a:t>
            </a:r>
          </a:p>
        </p:txBody>
      </p:sp>
    </p:spTree>
    <p:extLst>
      <p:ext uri="{BB962C8B-B14F-4D97-AF65-F5344CB8AC3E}">
        <p14:creationId xmlns:p14="http://schemas.microsoft.com/office/powerpoint/2010/main" val="28451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D3744-8841-4D9C-A716-B679BCD8F019}"/>
              </a:ext>
            </a:extLst>
          </p:cNvPr>
          <p:cNvSpPr txBox="1"/>
          <p:nvPr/>
        </p:nvSpPr>
        <p:spPr>
          <a:xfrm>
            <a:off x="6744072" y="245839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ППЭ-14-01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374E4F6F-26A5-4741-92B3-6C028EE36E03}"/>
              </a:ext>
            </a:extLst>
          </p:cNvPr>
          <p:cNvSpPr/>
          <p:nvPr/>
        </p:nvSpPr>
        <p:spPr>
          <a:xfrm>
            <a:off x="7032104" y="1340767"/>
            <a:ext cx="216024" cy="1400945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31E899-77C4-495A-96AE-4A0E87075761}"/>
              </a:ext>
            </a:extLst>
          </p:cNvPr>
          <p:cNvSpPr/>
          <p:nvPr/>
        </p:nvSpPr>
        <p:spPr>
          <a:xfrm>
            <a:off x="7493775" y="1183422"/>
            <a:ext cx="4104456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который член ГЭК передает руководителю ППЭ в день проведения экзамена.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напечатанных на станции авторизации в день накануне экзамена,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1.4.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упаковочных материалов, переданных в ППЭ, пункт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носитель информации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</a:t>
            </a: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F0DD8009-5A21-4751-B8D7-32101B87077E}"/>
              </a:ext>
            </a:extLst>
          </p:cNvPr>
          <p:cNvSpPr/>
          <p:nvPr/>
        </p:nvSpPr>
        <p:spPr>
          <a:xfrm>
            <a:off x="6935368" y="3259722"/>
            <a:ext cx="287188" cy="58477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8BDF2A-E01D-4B61-8110-94D5DABB49F2}"/>
              </a:ext>
            </a:extLst>
          </p:cNvPr>
          <p:cNvSpPr/>
          <p:nvPr/>
        </p:nvSpPr>
        <p:spPr>
          <a:xfrm>
            <a:off x="7498701" y="3030925"/>
            <a:ext cx="4104456" cy="813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2.1.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ВДП с упакованными в них после сканирования бланками, полученными от участников экзамена: бланк регистрации, БО №1, БО № лист 1 и БО №2 лист 2, использованные ДБО №2.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4465B3C1-9472-412C-9A41-621F5AC94EF6}"/>
              </a:ext>
            </a:extLst>
          </p:cNvPr>
          <p:cNvSpPr/>
          <p:nvPr/>
        </p:nvSpPr>
        <p:spPr>
          <a:xfrm>
            <a:off x="6936357" y="4127372"/>
            <a:ext cx="215180" cy="72008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1E0B5A-6BD0-4AD3-AAF5-96A1AE94705C}"/>
              </a:ext>
            </a:extLst>
          </p:cNvPr>
          <p:cNvSpPr/>
          <p:nvPr/>
        </p:nvSpPr>
        <p:spPr>
          <a:xfrm>
            <a:off x="7514481" y="4033879"/>
            <a:ext cx="4104456" cy="813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2.3 и 2.6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комплектов, 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2.5.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листов бумаги для черновиков.</a:t>
            </a: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84CD0E7D-33A9-4E2A-929A-832FE1841119}"/>
              </a:ext>
            </a:extLst>
          </p:cNvPr>
          <p:cNvSpPr/>
          <p:nvPr/>
        </p:nvSpPr>
        <p:spPr>
          <a:xfrm>
            <a:off x="6900279" y="5130326"/>
            <a:ext cx="287188" cy="970087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5B5C2F1-79A0-4DF5-8969-6383B3FE0C4E}"/>
              </a:ext>
            </a:extLst>
          </p:cNvPr>
          <p:cNvSpPr/>
          <p:nvPr/>
        </p:nvSpPr>
        <p:spPr>
          <a:xfrm>
            <a:off x="7505594" y="5130325"/>
            <a:ext cx="4135022" cy="97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количество неиспользованных на экзамене материалов.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98BDFF-1677-4CF4-BE3A-C29EABF44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2" y="419031"/>
            <a:ext cx="6107099" cy="56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A2B94390-14F5-4499-B28E-2796D5752D9E}"/>
              </a:ext>
            </a:extLst>
          </p:cNvPr>
          <p:cNvSpPr/>
          <p:nvPr/>
        </p:nvSpPr>
        <p:spPr>
          <a:xfrm>
            <a:off x="6816924" y="548680"/>
            <a:ext cx="359196" cy="266429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1BBD26-EFB4-4249-9A7F-4366E601BC9B}"/>
              </a:ext>
            </a:extLst>
          </p:cNvPr>
          <p:cNvSpPr/>
          <p:nvPr/>
        </p:nvSpPr>
        <p:spPr>
          <a:xfrm>
            <a:off x="7320136" y="1160748"/>
            <a:ext cx="4536504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иных материалов, подлежащих возврату из ППЭ в день проведения экзамена. Поля заполняются только в тех пунктах, где есть в наличии материалы. Если таковых нет – поля не заполняются.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B540E-7D09-4E66-B143-1B82A47E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4" y="346348"/>
            <a:ext cx="627724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1157DB-BA54-432E-84F3-992C11B58F23}"/>
              </a:ext>
            </a:extLst>
          </p:cNvPr>
          <p:cNvSpPr txBox="1"/>
          <p:nvPr/>
        </p:nvSpPr>
        <p:spPr>
          <a:xfrm>
            <a:off x="6600056" y="2204864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ППЭ-14-01-У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4C226-AC12-4909-9D73-7F47E47CC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0"/>
            <a:ext cx="4787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EE268B-7D43-4150-9E01-B34D754BD7DC}"/>
              </a:ext>
            </a:extLst>
          </p:cNvPr>
          <p:cNvSpPr txBox="1"/>
          <p:nvPr/>
        </p:nvSpPr>
        <p:spPr>
          <a:xfrm>
            <a:off x="6528048" y="2060848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ППЭ-14-01-К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58366-DD70-4139-A854-376268BE8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01102"/>
            <a:ext cx="4524543" cy="66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0C279A-FD64-445C-827D-42C6F493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7" y="491952"/>
            <a:ext cx="9012323" cy="6236563"/>
          </a:xfrm>
          <a:prstGeom prst="rect">
            <a:avLst/>
          </a:prstGeom>
        </p:spPr>
      </p:pic>
      <p:sp>
        <p:nvSpPr>
          <p:cNvPr id="4" name="Текст 6">
            <a:extLst>
              <a:ext uri="{FF2B5EF4-FFF2-40B4-BE49-F238E27FC236}">
                <a16:creationId xmlns:a16="http://schemas.microsoft.com/office/drawing/2014/main" id="{A51A2787-D8EC-4842-9EAD-D7E8E2EC4F7C}"/>
              </a:ext>
            </a:extLst>
          </p:cNvPr>
          <p:cNvSpPr txBox="1">
            <a:spLocks/>
          </p:cNvSpPr>
          <p:nvPr/>
        </p:nvSpPr>
        <p:spPr>
          <a:xfrm>
            <a:off x="9120336" y="59904"/>
            <a:ext cx="3398168" cy="43204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</a:t>
            </a:r>
          </a:p>
        </p:txBody>
      </p:sp>
      <p:sp>
        <p:nvSpPr>
          <p:cNvPr id="5" name="Левая фигурная скобка 4">
            <a:extLst>
              <a:ext uri="{FF2B5EF4-FFF2-40B4-BE49-F238E27FC236}">
                <a16:creationId xmlns:a16="http://schemas.microsoft.com/office/drawing/2014/main" id="{AD288BDE-F7F5-4A2A-8C33-A88727643F0A}"/>
              </a:ext>
            </a:extLst>
          </p:cNvPr>
          <p:cNvSpPr/>
          <p:nvPr/>
        </p:nvSpPr>
        <p:spPr>
          <a:xfrm rot="16200000">
            <a:off x="2615648" y="1905039"/>
            <a:ext cx="140868" cy="4182552"/>
          </a:xfrm>
          <a:prstGeom prst="leftBrace">
            <a:avLst/>
          </a:prstGeom>
          <a:ln w="381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8708C3-5208-4BC3-9E59-8997A47E77A1}"/>
              </a:ext>
            </a:extLst>
          </p:cNvPr>
          <p:cNvCxnSpPr>
            <a:cxnSpLocks/>
          </p:cNvCxnSpPr>
          <p:nvPr/>
        </p:nvCxnSpPr>
        <p:spPr>
          <a:xfrm>
            <a:off x="3071862" y="4143496"/>
            <a:ext cx="2064097" cy="301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874094-7533-44B1-8222-4A8DEE2143C6}"/>
              </a:ext>
            </a:extLst>
          </p:cNvPr>
          <p:cNvSpPr/>
          <p:nvPr/>
        </p:nvSpPr>
        <p:spPr>
          <a:xfrm>
            <a:off x="5161888" y="4080263"/>
            <a:ext cx="2371949" cy="845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ФИО участников, документ (серия и номер), место в аудитории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автоматически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599B7E-B48C-4D7B-A436-A77F1BB8E091}"/>
              </a:ext>
            </a:extLst>
          </p:cNvPr>
          <p:cNvSpPr/>
          <p:nvPr/>
        </p:nvSpPr>
        <p:spPr>
          <a:xfrm>
            <a:off x="9693535" y="1200892"/>
            <a:ext cx="2376264" cy="2018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«Отметка о явке, удалении и т.п.» проставляется «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категориям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участников: 1. явился в аудиторию, 2. удален с экзамен, 3. не закончили экзамен, 4. ошибка в документе, 5. подал апелляцию о нарушении порядка проведения, 6. замена ИК (брак, испорченные).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3633A740-4880-46CE-9A52-03F14703C191}"/>
              </a:ext>
            </a:extLst>
          </p:cNvPr>
          <p:cNvSpPr/>
          <p:nvPr/>
        </p:nvSpPr>
        <p:spPr>
          <a:xfrm rot="16200000">
            <a:off x="5254132" y="1249978"/>
            <a:ext cx="140868" cy="108307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BEC9F9D-2BDA-4F73-942E-ED483E00C2D6}"/>
              </a:ext>
            </a:extLst>
          </p:cNvPr>
          <p:cNvSpPr/>
          <p:nvPr/>
        </p:nvSpPr>
        <p:spPr>
          <a:xfrm>
            <a:off x="5196692" y="1469327"/>
            <a:ext cx="255747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5C4A91D-A1C0-4B5E-86A3-2815DE85DB7A}"/>
              </a:ext>
            </a:extLst>
          </p:cNvPr>
          <p:cNvSpPr/>
          <p:nvPr/>
        </p:nvSpPr>
        <p:spPr>
          <a:xfrm>
            <a:off x="9305024" y="2030178"/>
            <a:ext cx="359643" cy="36021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2254ED9C-1A63-44D5-8136-7233D6CEDC8D}"/>
              </a:ext>
            </a:extLst>
          </p:cNvPr>
          <p:cNvSpPr/>
          <p:nvPr/>
        </p:nvSpPr>
        <p:spPr>
          <a:xfrm rot="16200000">
            <a:off x="6811856" y="1125116"/>
            <a:ext cx="111158" cy="1332804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FC4118C-AE1E-4BA0-8AF1-FECA922BA2DF}"/>
              </a:ext>
            </a:extLst>
          </p:cNvPr>
          <p:cNvSpPr/>
          <p:nvPr/>
        </p:nvSpPr>
        <p:spPr>
          <a:xfrm>
            <a:off x="6739562" y="1503592"/>
            <a:ext cx="255748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CC04E14-6FB6-42B3-BBB6-2F371E9EEE79}"/>
              </a:ext>
            </a:extLst>
          </p:cNvPr>
          <p:cNvSpPr/>
          <p:nvPr/>
        </p:nvSpPr>
        <p:spPr>
          <a:xfrm>
            <a:off x="9305024" y="4806019"/>
            <a:ext cx="359643" cy="36021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7024562-5768-480C-9628-0D1875500368}"/>
              </a:ext>
            </a:extLst>
          </p:cNvPr>
          <p:cNvSpPr/>
          <p:nvPr/>
        </p:nvSpPr>
        <p:spPr>
          <a:xfrm>
            <a:off x="9686172" y="3976733"/>
            <a:ext cx="2376264" cy="2018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«Количество ЭМ, полученных от участника экзамена» проставляется количество: бланк регистрации, БО №1, БО №2 лист 1, БО №2 лист 2, ДБО №2, КИМ, листы бумаги для черновиков.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48BDFD98-49E7-489C-8408-CDF215CD9C71}"/>
              </a:ext>
            </a:extLst>
          </p:cNvPr>
          <p:cNvSpPr/>
          <p:nvPr/>
        </p:nvSpPr>
        <p:spPr>
          <a:xfrm>
            <a:off x="5135959" y="3691973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FF48BFE-A612-4AD8-8FE3-C70A3F0BBFA5}"/>
              </a:ext>
            </a:extLst>
          </p:cNvPr>
          <p:cNvSpPr/>
          <p:nvPr/>
        </p:nvSpPr>
        <p:spPr>
          <a:xfrm>
            <a:off x="5337285" y="3691972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6DF05A8-BE4F-45AF-A9CE-267FE6E01EEF}"/>
              </a:ext>
            </a:extLst>
          </p:cNvPr>
          <p:cNvSpPr/>
          <p:nvPr/>
        </p:nvSpPr>
        <p:spPr>
          <a:xfrm>
            <a:off x="5525891" y="3691972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E31D145-D7E1-4B07-8FFE-8EEE19EDFB3A}"/>
              </a:ext>
            </a:extLst>
          </p:cNvPr>
          <p:cNvSpPr/>
          <p:nvPr/>
        </p:nvSpPr>
        <p:spPr>
          <a:xfrm>
            <a:off x="5755547" y="3691971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D1EDCD3-CEF7-41CB-87B0-6D4626DA89CB}"/>
              </a:ext>
            </a:extLst>
          </p:cNvPr>
          <p:cNvSpPr/>
          <p:nvPr/>
        </p:nvSpPr>
        <p:spPr>
          <a:xfrm>
            <a:off x="5978131" y="3691971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1097D0-A9D9-4B18-97B9-84EAA5CA1693}"/>
              </a:ext>
            </a:extLst>
          </p:cNvPr>
          <p:cNvSpPr/>
          <p:nvPr/>
        </p:nvSpPr>
        <p:spPr>
          <a:xfrm>
            <a:off x="7464152" y="2171813"/>
            <a:ext cx="216024" cy="102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96DEC-A572-4CB0-A8B4-E29548EFF2AA}"/>
              </a:ext>
            </a:extLst>
          </p:cNvPr>
          <p:cNvSpPr txBox="1"/>
          <p:nvPr/>
        </p:nvSpPr>
        <p:spPr>
          <a:xfrm>
            <a:off x="7372109" y="2168597"/>
            <a:ext cx="369332" cy="10273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b="1" dirty="0"/>
              <a:t>Черновик</a:t>
            </a:r>
          </a:p>
        </p:txBody>
      </p:sp>
    </p:spTree>
    <p:extLst>
      <p:ext uri="{BB962C8B-B14F-4D97-AF65-F5344CB8AC3E}">
        <p14:creationId xmlns:p14="http://schemas.microsoft.com/office/powerpoint/2010/main" val="1076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905052-E250-451D-AE62-B1EF84354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" y="95185"/>
            <a:ext cx="9548383" cy="685800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322646" y="3177182"/>
            <a:ext cx="5565440" cy="17698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313752" y="3006274"/>
            <a:ext cx="5574336" cy="14103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D3744-8841-4D9C-A716-B679BCD8F019}"/>
              </a:ext>
            </a:extLst>
          </p:cNvPr>
          <p:cNvSpPr txBox="1"/>
          <p:nvPr/>
        </p:nvSpPr>
        <p:spPr>
          <a:xfrm>
            <a:off x="8832304" y="44625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48380" y="520415"/>
            <a:ext cx="2433175" cy="8135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«номер аудитории», «распределено количество участников» и «итого» заполняются автоматически. </a:t>
            </a: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2811492" y="1981302"/>
            <a:ext cx="218399" cy="102318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555545" y="1383598"/>
            <a:ext cx="2446505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выданных ответственным организатором в аудитории в день проведения экзамена.</a:t>
            </a:r>
          </a:p>
        </p:txBody>
      </p:sp>
      <p:sp>
        <p:nvSpPr>
          <p:cNvPr id="27" name="Левая фигурная скобка 26"/>
          <p:cNvSpPr/>
          <p:nvPr/>
        </p:nvSpPr>
        <p:spPr>
          <a:xfrm rot="5400000" flipH="1">
            <a:off x="5951148" y="1251585"/>
            <a:ext cx="172694" cy="2619297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548382" y="2379711"/>
            <a:ext cx="2433174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неиспользованных материалов, возвращенных ответственными организаторами из аудитории после проведения экзамена.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536160" y="2474888"/>
            <a:ext cx="0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548382" y="3503668"/>
            <a:ext cx="2433173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калибровочных листов.</a:t>
            </a:r>
          </a:p>
        </p:txBody>
      </p:sp>
      <p:cxnSp>
        <p:nvCxnSpPr>
          <p:cNvPr id="38" name="Прямая со стрелкой 37"/>
          <p:cNvCxnSpPr>
            <a:cxnSpLocks/>
          </p:cNvCxnSpPr>
          <p:nvPr/>
        </p:nvCxnSpPr>
        <p:spPr>
          <a:xfrm flipH="1">
            <a:off x="472409" y="3049649"/>
            <a:ext cx="796229" cy="379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224236" y="3396829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9555544" y="4608131"/>
            <a:ext cx="2408271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количество материалов на ППЭ, оставшихся в резерве.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555544" y="5715446"/>
            <a:ext cx="241248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 в ППЭ, включая резервные.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ED1A805-70C6-42AD-BD71-8F49FB23BCD9}"/>
              </a:ext>
            </a:extLst>
          </p:cNvPr>
          <p:cNvSpPr/>
          <p:nvPr/>
        </p:nvSpPr>
        <p:spPr>
          <a:xfrm>
            <a:off x="9188346" y="1666601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EDDEE02-3080-4799-B539-A33998B0A4CA}"/>
              </a:ext>
            </a:extLst>
          </p:cNvPr>
          <p:cNvSpPr/>
          <p:nvPr/>
        </p:nvSpPr>
        <p:spPr>
          <a:xfrm>
            <a:off x="9188347" y="873117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28FA876-F4DA-487C-A49A-03A717940674}"/>
              </a:ext>
            </a:extLst>
          </p:cNvPr>
          <p:cNvSpPr/>
          <p:nvPr/>
        </p:nvSpPr>
        <p:spPr>
          <a:xfrm>
            <a:off x="6044219" y="3871542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368700A-FB5C-44D6-8771-68919E67ACAB}"/>
              </a:ext>
            </a:extLst>
          </p:cNvPr>
          <p:cNvSpPr/>
          <p:nvPr/>
        </p:nvSpPr>
        <p:spPr>
          <a:xfrm>
            <a:off x="292392" y="350408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D877742-CF9E-42DA-8292-2B9C9E624B25}"/>
              </a:ext>
            </a:extLst>
          </p:cNvPr>
          <p:cNvSpPr/>
          <p:nvPr/>
        </p:nvSpPr>
        <p:spPr>
          <a:xfrm>
            <a:off x="7356143" y="3071806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F38D5466-5AEE-4C13-AFC3-CBDC05D52A8F}"/>
              </a:ext>
            </a:extLst>
          </p:cNvPr>
          <p:cNvSpPr/>
          <p:nvPr/>
        </p:nvSpPr>
        <p:spPr>
          <a:xfrm>
            <a:off x="5880518" y="2667554"/>
            <a:ext cx="360031" cy="33573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0363045-6BB8-4770-9A4C-E409B220E7CD}"/>
              </a:ext>
            </a:extLst>
          </p:cNvPr>
          <p:cNvSpPr/>
          <p:nvPr/>
        </p:nvSpPr>
        <p:spPr>
          <a:xfrm>
            <a:off x="2774907" y="2655403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2C57EA8C-CFA0-4597-B224-B6D117B3725D}"/>
              </a:ext>
            </a:extLst>
          </p:cNvPr>
          <p:cNvSpPr/>
          <p:nvPr/>
        </p:nvSpPr>
        <p:spPr>
          <a:xfrm>
            <a:off x="9195511" y="263296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A4C522-8345-4682-9FB1-F4B714E38953}"/>
              </a:ext>
            </a:extLst>
          </p:cNvPr>
          <p:cNvSpPr/>
          <p:nvPr/>
        </p:nvSpPr>
        <p:spPr>
          <a:xfrm>
            <a:off x="9195511" y="3749373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45F7276-25E0-4626-9716-852A3D8A4608}"/>
              </a:ext>
            </a:extLst>
          </p:cNvPr>
          <p:cNvSpPr/>
          <p:nvPr/>
        </p:nvSpPr>
        <p:spPr>
          <a:xfrm>
            <a:off x="9188345" y="4854097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D885F44-3966-422D-A45E-45FA3830A403}"/>
              </a:ext>
            </a:extLst>
          </p:cNvPr>
          <p:cNvSpPr/>
          <p:nvPr/>
        </p:nvSpPr>
        <p:spPr>
          <a:xfrm>
            <a:off x="9188344" y="5945661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3575CC1-58DE-45D4-8D27-5D7856F8A4C7}"/>
              </a:ext>
            </a:extLst>
          </p:cNvPr>
          <p:cNvSpPr/>
          <p:nvPr/>
        </p:nvSpPr>
        <p:spPr>
          <a:xfrm>
            <a:off x="65523" y="1132506"/>
            <a:ext cx="1277950" cy="1142447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E97E48EE-A0AF-4BB8-ADD8-632EF34C28F2}"/>
              </a:ext>
            </a:extLst>
          </p:cNvPr>
          <p:cNvSpPr/>
          <p:nvPr/>
        </p:nvSpPr>
        <p:spPr>
          <a:xfrm>
            <a:off x="344465" y="693097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27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BD9474-9E0A-4ECE-806E-0293F8DEE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46297"/>
              </p:ext>
            </p:extLst>
          </p:nvPr>
        </p:nvGraphicFramePr>
        <p:xfrm>
          <a:off x="551384" y="602749"/>
          <a:ext cx="9063856" cy="621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Worksheet" r:id="rId3" imgW="11477549" imgH="7867821" progId="Excel.Sheet.12">
                  <p:embed/>
                </p:oleObj>
              </mc:Choice>
              <mc:Fallback>
                <p:oleObj name="Worksheet" r:id="rId3" imgW="11477549" imgH="78678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602749"/>
                        <a:ext cx="9063856" cy="621308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5918DD-57C2-40CD-B0FF-6E73734169E6}"/>
              </a:ext>
            </a:extLst>
          </p:cNvPr>
          <p:cNvSpPr txBox="1"/>
          <p:nvPr/>
        </p:nvSpPr>
        <p:spPr>
          <a:xfrm>
            <a:off x="3863752" y="42169"/>
            <a:ext cx="432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ППЭ-14-02-К</a:t>
            </a:r>
          </a:p>
        </p:txBody>
      </p:sp>
    </p:spTree>
    <p:extLst>
      <p:ext uri="{BB962C8B-B14F-4D97-AF65-F5344CB8AC3E}">
        <p14:creationId xmlns:p14="http://schemas.microsoft.com/office/powerpoint/2010/main" val="2279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7930140-B803-40CE-B51E-66ABAFB93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09622"/>
              </p:ext>
            </p:extLst>
          </p:nvPr>
        </p:nvGraphicFramePr>
        <p:xfrm>
          <a:off x="1055440" y="237384"/>
          <a:ext cx="7734300" cy="661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Worksheet" r:id="rId3" imgW="7734476" imgH="6619896" progId="Excel.Sheet.12">
                  <p:embed/>
                </p:oleObj>
              </mc:Choice>
              <mc:Fallback>
                <p:oleObj name="Worksheet" r:id="rId3" imgW="7734476" imgH="66198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440" y="237384"/>
                        <a:ext cx="7734300" cy="6619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B458F1-2F48-465B-8C67-1CEF6F8C1997}"/>
              </a:ext>
            </a:extLst>
          </p:cNvPr>
          <p:cNvSpPr txBox="1"/>
          <p:nvPr/>
        </p:nvSpPr>
        <p:spPr>
          <a:xfrm>
            <a:off x="8879632" y="2132856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ППЭ-14-02-У</a:t>
            </a:r>
          </a:p>
        </p:txBody>
      </p:sp>
    </p:spTree>
    <p:extLst>
      <p:ext uri="{BB962C8B-B14F-4D97-AF65-F5344CB8AC3E}">
        <p14:creationId xmlns:p14="http://schemas.microsoft.com/office/powerpoint/2010/main" val="24605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58429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476672"/>
            <a:ext cx="16561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A7E50-0BB3-4BB2-9395-B6E7ED972F63}"/>
              </a:ext>
            </a:extLst>
          </p:cNvPr>
          <p:cNvSpPr txBox="1"/>
          <p:nvPr/>
        </p:nvSpPr>
        <p:spPr>
          <a:xfrm>
            <a:off x="3042082" y="1988840"/>
            <a:ext cx="610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lang="ru-RU" sz="1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1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lang="ru-RU" sz="1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ru-RU" sz="1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48BE8-2FDB-43B4-A0DF-62309B133106}"/>
              </a:ext>
            </a:extLst>
          </p:cNvPr>
          <p:cNvSpPr txBox="1"/>
          <p:nvPr/>
        </p:nvSpPr>
        <p:spPr>
          <a:xfrm>
            <a:off x="2927648" y="3284984"/>
            <a:ext cx="610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Горячая линия РЦОИ: </a:t>
            </a: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8(84722)3-90-90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8-999-259-90-00</a:t>
            </a:r>
          </a:p>
        </p:txBody>
      </p:sp>
    </p:spTree>
    <p:extLst>
      <p:ext uri="{BB962C8B-B14F-4D97-AF65-F5344CB8AC3E}">
        <p14:creationId xmlns:p14="http://schemas.microsoft.com/office/powerpoint/2010/main" val="24427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93371-54BC-4B51-90DB-C8BB996E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" y="-15791"/>
            <a:ext cx="9505950" cy="6781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DD6428-3692-4E81-8BBB-27635EED61A1}"/>
              </a:ext>
            </a:extLst>
          </p:cNvPr>
          <p:cNvSpPr/>
          <p:nvPr/>
        </p:nvSpPr>
        <p:spPr>
          <a:xfrm>
            <a:off x="6261315" y="1539368"/>
            <a:ext cx="1488892" cy="1401105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688FF-980F-46C4-A87C-22806A1B7B6C}"/>
              </a:ext>
            </a:extLst>
          </p:cNvPr>
          <p:cNvSpPr txBox="1"/>
          <p:nvPr/>
        </p:nvSpPr>
        <p:spPr>
          <a:xfrm>
            <a:off x="9539710" y="52321"/>
            <a:ext cx="2746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ППЭ-05-02-К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9FCAC6-E18A-4931-B4E5-4D1B17D2A1F2}"/>
              </a:ext>
            </a:extLst>
          </p:cNvPr>
          <p:cNvSpPr/>
          <p:nvPr/>
        </p:nvSpPr>
        <p:spPr>
          <a:xfrm>
            <a:off x="10139112" y="1266922"/>
            <a:ext cx="1800200" cy="1953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«Замена станции КЕГЭ»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заполняется в случае если произошел сбой на основной станции КЕГЭ, и участник экзамена  продолжил выполнение экзамена на резервной станции КЕГЭ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F12CDE-AC1F-43BF-9E11-818E07615260}"/>
              </a:ext>
            </a:extLst>
          </p:cNvPr>
          <p:cNvSpPr/>
          <p:nvPr/>
        </p:nvSpPr>
        <p:spPr>
          <a:xfrm>
            <a:off x="5250273" y="1459651"/>
            <a:ext cx="216024" cy="1401105"/>
          </a:xfrm>
          <a:prstGeom prst="rect">
            <a:avLst/>
          </a:prstGeom>
          <a:solidFill>
            <a:schemeClr val="lt1">
              <a:alpha val="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6ECD94-333B-4FE4-9A47-9E0A1D075F34}"/>
              </a:ext>
            </a:extLst>
          </p:cNvPr>
          <p:cNvSpPr/>
          <p:nvPr/>
        </p:nvSpPr>
        <p:spPr>
          <a:xfrm>
            <a:off x="5250273" y="1206694"/>
            <a:ext cx="252028" cy="2373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816D58A-13ED-4534-B13C-206C84340403}"/>
              </a:ext>
            </a:extLst>
          </p:cNvPr>
          <p:cNvSpPr/>
          <p:nvPr/>
        </p:nvSpPr>
        <p:spPr>
          <a:xfrm>
            <a:off x="6785320" y="1206695"/>
            <a:ext cx="252028" cy="23736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3313D37-654F-4634-BBAF-4106599B6B8F}"/>
              </a:ext>
            </a:extLst>
          </p:cNvPr>
          <p:cNvSpPr/>
          <p:nvPr/>
        </p:nvSpPr>
        <p:spPr>
          <a:xfrm>
            <a:off x="9640186" y="2013144"/>
            <a:ext cx="288032" cy="29412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44454F5-E6C2-4A77-98A4-83792B5D8F8C}"/>
              </a:ext>
            </a:extLst>
          </p:cNvPr>
          <p:cNvSpPr/>
          <p:nvPr/>
        </p:nvSpPr>
        <p:spPr>
          <a:xfrm>
            <a:off x="9640186" y="5052421"/>
            <a:ext cx="288032" cy="29412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28D207-89FA-4605-A7EC-66C3CB940447}"/>
              </a:ext>
            </a:extLst>
          </p:cNvPr>
          <p:cNvSpPr/>
          <p:nvPr/>
        </p:nvSpPr>
        <p:spPr>
          <a:xfrm>
            <a:off x="10139112" y="4385568"/>
            <a:ext cx="1800200" cy="16278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«Контрольная сумма» ответственный организатор переносит контрольную сумму, указанную участником экзамена в бланке регистрации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8677C5-7683-4FBB-A9CD-D986E67BED09}"/>
              </a:ext>
            </a:extLst>
          </p:cNvPr>
          <p:cNvSpPr/>
          <p:nvPr/>
        </p:nvSpPr>
        <p:spPr>
          <a:xfrm>
            <a:off x="5879976" y="1884683"/>
            <a:ext cx="381339" cy="1015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E4410-339C-4A81-9ED3-E3BBC1A7F106}"/>
              </a:ext>
            </a:extLst>
          </p:cNvPr>
          <p:cNvSpPr txBox="1"/>
          <p:nvPr/>
        </p:nvSpPr>
        <p:spPr>
          <a:xfrm>
            <a:off x="5870591" y="1866615"/>
            <a:ext cx="369332" cy="10273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b="1" dirty="0"/>
              <a:t>Черновик</a:t>
            </a:r>
          </a:p>
        </p:txBody>
      </p:sp>
    </p:spTree>
    <p:extLst>
      <p:ext uri="{BB962C8B-B14F-4D97-AF65-F5344CB8AC3E}">
        <p14:creationId xmlns:p14="http://schemas.microsoft.com/office/powerpoint/2010/main" val="39170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114">
              <a:srgbClr val="E7F3FC"/>
            </a:gs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CE207A-FF86-4798-A7AD-98D5002A90F8}"/>
              </a:ext>
            </a:extLst>
          </p:cNvPr>
          <p:cNvSpPr txBox="1"/>
          <p:nvPr/>
        </p:nvSpPr>
        <p:spPr>
          <a:xfrm>
            <a:off x="9309727" y="159798"/>
            <a:ext cx="3312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ППЭ-05-02-У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DD3DA8-A21D-4A7E-B4C7-C21A8788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86" y="663357"/>
            <a:ext cx="10144125" cy="60007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322984-3D0D-4038-BC27-FE3B9B4D18C3}"/>
              </a:ext>
            </a:extLst>
          </p:cNvPr>
          <p:cNvSpPr/>
          <p:nvPr/>
        </p:nvSpPr>
        <p:spPr>
          <a:xfrm>
            <a:off x="8256240" y="2492896"/>
            <a:ext cx="216024" cy="1368152"/>
          </a:xfrm>
          <a:prstGeom prst="rect">
            <a:avLst/>
          </a:prstGeom>
          <a:solidFill>
            <a:schemeClr val="lt1">
              <a:alpha val="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17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C54233-1AFD-4768-A73E-690402556D89}"/>
              </a:ext>
            </a:extLst>
          </p:cNvPr>
          <p:cNvSpPr txBox="1"/>
          <p:nvPr/>
        </p:nvSpPr>
        <p:spPr>
          <a:xfrm>
            <a:off x="9624392" y="0"/>
            <a:ext cx="3312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ППЭ-05-03-У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C49421-EAF9-40DE-A5E1-584420F57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331575"/>
            <a:ext cx="9577064" cy="64960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835F0-C19D-479F-BC71-45E6A7AB788E}"/>
              </a:ext>
            </a:extLst>
          </p:cNvPr>
          <p:cNvSpPr/>
          <p:nvPr/>
        </p:nvSpPr>
        <p:spPr>
          <a:xfrm>
            <a:off x="7464152" y="1988840"/>
            <a:ext cx="288032" cy="1185081"/>
          </a:xfrm>
          <a:prstGeom prst="rect">
            <a:avLst/>
          </a:prstGeom>
          <a:solidFill>
            <a:schemeClr val="lt1">
              <a:alpha val="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08591E-5FC6-4072-AE2F-1C3D56A4E908}"/>
              </a:ext>
            </a:extLst>
          </p:cNvPr>
          <p:cNvSpPr txBox="1"/>
          <p:nvPr/>
        </p:nvSpPr>
        <p:spPr>
          <a:xfrm>
            <a:off x="4583832" y="91684"/>
            <a:ext cx="51292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40BACC-6377-4702-80C1-24A1ED22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12" y="713760"/>
            <a:ext cx="8936175" cy="59484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F9A2E20-42B2-4A8A-A4BC-6B4A238DDA31}"/>
              </a:ext>
            </a:extLst>
          </p:cNvPr>
          <p:cNvSpPr/>
          <p:nvPr/>
        </p:nvSpPr>
        <p:spPr>
          <a:xfrm>
            <a:off x="1626301" y="5826607"/>
            <a:ext cx="6113497" cy="317633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CB3BEBF-F7C9-4654-B122-583189961E71}"/>
              </a:ext>
            </a:extLst>
          </p:cNvPr>
          <p:cNvSpPr/>
          <p:nvPr/>
        </p:nvSpPr>
        <p:spPr>
          <a:xfrm>
            <a:off x="5060206" y="1772816"/>
            <a:ext cx="3312368" cy="1224136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04B5EA-466D-425C-8F38-5EFA56BD4AD8}"/>
              </a:ext>
            </a:extLst>
          </p:cNvPr>
          <p:cNvSpPr txBox="1"/>
          <p:nvPr/>
        </p:nvSpPr>
        <p:spPr>
          <a:xfrm>
            <a:off x="8239708" y="431956"/>
            <a:ext cx="51292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53DAC8-60DD-4EA0-BCEA-11F126230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16" y="168590"/>
            <a:ext cx="5761838" cy="66894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81C0F0A-84C2-4C55-878D-7BDC6A16BEF2}"/>
              </a:ext>
            </a:extLst>
          </p:cNvPr>
          <p:cNvCxnSpPr/>
          <p:nvPr/>
        </p:nvCxnSpPr>
        <p:spPr>
          <a:xfrm>
            <a:off x="5375920" y="2996952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AA31E6-599E-416B-A183-E2DAC41D14CE}"/>
              </a:ext>
            </a:extLst>
          </p:cNvPr>
          <p:cNvSpPr/>
          <p:nvPr/>
        </p:nvSpPr>
        <p:spPr>
          <a:xfrm>
            <a:off x="7779978" y="1988840"/>
            <a:ext cx="3024336" cy="2016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757EDE8-71FA-4BC1-8B80-E4874D7F7812}"/>
              </a:ext>
            </a:extLst>
          </p:cNvPr>
          <p:cNvCxnSpPr/>
          <p:nvPr/>
        </p:nvCxnSpPr>
        <p:spPr>
          <a:xfrm>
            <a:off x="5591944" y="638132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F3728-A83E-43D1-9C1B-7B44D5157F04}"/>
              </a:ext>
            </a:extLst>
          </p:cNvPr>
          <p:cNvSpPr/>
          <p:nvPr/>
        </p:nvSpPr>
        <p:spPr>
          <a:xfrm>
            <a:off x="7777005" y="5949282"/>
            <a:ext cx="3056873" cy="864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 проставить общее количество выданных ДБО №2</a:t>
            </a:r>
          </a:p>
        </p:txBody>
      </p:sp>
    </p:spTree>
    <p:extLst>
      <p:ext uri="{BB962C8B-B14F-4D97-AF65-F5344CB8AC3E}">
        <p14:creationId xmlns:p14="http://schemas.microsoft.com/office/powerpoint/2010/main" val="40394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D8B5F6-F472-4EB5-859C-5F8F1FD062F5}"/>
              </a:ext>
            </a:extLst>
          </p:cNvPr>
          <p:cNvSpPr txBox="1"/>
          <p:nvPr/>
        </p:nvSpPr>
        <p:spPr>
          <a:xfrm>
            <a:off x="6672064" y="195897"/>
            <a:ext cx="4968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ППЭ-12-04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времени отсутствия участников экзамена в аудитории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086D9A3-8122-4285-842D-CFFDC20B6F0E}"/>
              </a:ext>
            </a:extLst>
          </p:cNvPr>
          <p:cNvCxnSpPr>
            <a:cxnSpLocks/>
          </p:cNvCxnSpPr>
          <p:nvPr/>
        </p:nvCxnSpPr>
        <p:spPr>
          <a:xfrm>
            <a:off x="5450889" y="2924944"/>
            <a:ext cx="1941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6D3480-91F4-4AC8-A40D-E0262190B2CF}"/>
              </a:ext>
            </a:extLst>
          </p:cNvPr>
          <p:cNvSpPr/>
          <p:nvPr/>
        </p:nvSpPr>
        <p:spPr>
          <a:xfrm>
            <a:off x="7608168" y="2348881"/>
            <a:ext cx="3096344" cy="1152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B36E264-B873-42D9-BCE8-F00AD344D953}"/>
              </a:ext>
            </a:extLst>
          </p:cNvPr>
          <p:cNvCxnSpPr>
            <a:cxnSpLocks/>
          </p:cNvCxnSpPr>
          <p:nvPr/>
        </p:nvCxnSpPr>
        <p:spPr>
          <a:xfrm>
            <a:off x="5450889" y="5877272"/>
            <a:ext cx="1941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B00E0D-D6DF-4899-AC0E-F5C61E273797}"/>
              </a:ext>
            </a:extLst>
          </p:cNvPr>
          <p:cNvSpPr/>
          <p:nvPr/>
        </p:nvSpPr>
        <p:spPr>
          <a:xfrm>
            <a:off x="7608168" y="5553240"/>
            <a:ext cx="3096344" cy="64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«Подпись» обязательно к заполнению!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2A79D-5BA4-41B5-A048-8D2AD006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2" y="0"/>
            <a:ext cx="4813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0D138-5D45-4161-A740-F654685AF3ED}"/>
              </a:ext>
            </a:extLst>
          </p:cNvPr>
          <p:cNvSpPr txBox="1"/>
          <p:nvPr/>
        </p:nvSpPr>
        <p:spPr>
          <a:xfrm>
            <a:off x="7110289" y="91298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ППЭ-13-01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C0CC258-5718-49DA-8054-42B6424BF369}"/>
              </a:ext>
            </a:extLst>
          </p:cNvPr>
          <p:cNvCxnSpPr>
            <a:cxnSpLocks/>
          </p:cNvCxnSpPr>
          <p:nvPr/>
        </p:nvCxnSpPr>
        <p:spPr>
          <a:xfrm flipV="1">
            <a:off x="6980513" y="1302105"/>
            <a:ext cx="1019746" cy="945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EF88C7-FA88-442D-BCA8-FAC9F7B09739}"/>
              </a:ext>
            </a:extLst>
          </p:cNvPr>
          <p:cNvSpPr/>
          <p:nvPr/>
        </p:nvSpPr>
        <p:spPr>
          <a:xfrm>
            <a:off x="8184232" y="631386"/>
            <a:ext cx="2952328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для Бумажной технологии, заполняется, если в ППЭ использовались ЭМ, полученные на бумажном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 от члена ГЭК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544515B-C3DD-4BFD-A70C-36860686C2BD}"/>
              </a:ext>
            </a:extLst>
          </p:cNvPr>
          <p:cNvCxnSpPr>
            <a:cxnSpLocks/>
          </p:cNvCxnSpPr>
          <p:nvPr/>
        </p:nvCxnSpPr>
        <p:spPr>
          <a:xfrm flipV="1">
            <a:off x="6948462" y="2276872"/>
            <a:ext cx="1019746" cy="504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18006DB-7456-4C48-858D-ADA638874EEC}"/>
              </a:ext>
            </a:extLst>
          </p:cNvPr>
          <p:cNvSpPr/>
          <p:nvPr/>
        </p:nvSpPr>
        <p:spPr>
          <a:xfrm>
            <a:off x="8184232" y="1775025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подготовленных в ППЭ до дня экзамена.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A6C070D-D524-4912-9226-4142E9C9B05B}"/>
              </a:ext>
            </a:extLst>
          </p:cNvPr>
          <p:cNvCxnSpPr>
            <a:cxnSpLocks/>
          </p:cNvCxnSpPr>
          <p:nvPr/>
        </p:nvCxnSpPr>
        <p:spPr>
          <a:xfrm>
            <a:off x="6948462" y="3062675"/>
            <a:ext cx="8863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5B2249-BBC3-4A15-AC69-182B3DA2132A}"/>
              </a:ext>
            </a:extLst>
          </p:cNvPr>
          <p:cNvSpPr/>
          <p:nvPr/>
        </p:nvSpPr>
        <p:spPr>
          <a:xfrm>
            <a:off x="8184232" y="2689697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распечатанных в ППЭ в день экзамена в случае нехватки ранее подготовленных.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C9A2D3D-8D5F-4B8B-817C-11043E4837CE}"/>
              </a:ext>
            </a:extLst>
          </p:cNvPr>
          <p:cNvSpPr/>
          <p:nvPr/>
        </p:nvSpPr>
        <p:spPr>
          <a:xfrm>
            <a:off x="8187205" y="3635412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выданных в аудитории ППЭ в день экзамена.</a:t>
            </a:r>
          </a:p>
        </p:txBody>
      </p:sp>
      <p:sp>
        <p:nvSpPr>
          <p:cNvPr id="29" name="Правая фигурная скобка 28">
            <a:extLst>
              <a:ext uri="{FF2B5EF4-FFF2-40B4-BE49-F238E27FC236}">
                <a16:creationId xmlns:a16="http://schemas.microsoft.com/office/drawing/2014/main" id="{90E3573B-44D7-4899-AD1B-8ECD67B22ED5}"/>
              </a:ext>
            </a:extLst>
          </p:cNvPr>
          <p:cNvSpPr/>
          <p:nvPr/>
        </p:nvSpPr>
        <p:spPr>
          <a:xfrm>
            <a:off x="6980513" y="3861048"/>
            <a:ext cx="195607" cy="432045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273A7C73-648E-412F-90E9-B577B4AD98BB}"/>
              </a:ext>
            </a:extLst>
          </p:cNvPr>
          <p:cNvCxnSpPr>
            <a:stCxn id="29" idx="1"/>
          </p:cNvCxnSpPr>
          <p:nvPr/>
        </p:nvCxnSpPr>
        <p:spPr>
          <a:xfrm>
            <a:off x="7176120" y="4077071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Правая фигурная скобка 31">
            <a:extLst>
              <a:ext uri="{FF2B5EF4-FFF2-40B4-BE49-F238E27FC236}">
                <a16:creationId xmlns:a16="http://schemas.microsoft.com/office/drawing/2014/main" id="{E6E5F539-FA69-4599-8729-CB4EE4EC403C}"/>
              </a:ext>
            </a:extLst>
          </p:cNvPr>
          <p:cNvSpPr/>
          <p:nvPr/>
        </p:nvSpPr>
        <p:spPr>
          <a:xfrm>
            <a:off x="7032597" y="4483374"/>
            <a:ext cx="195607" cy="78886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14CACE7-1D08-47AD-AAFA-68B13BA3E2FA}"/>
              </a:ext>
            </a:extLst>
          </p:cNvPr>
          <p:cNvSpPr/>
          <p:nvPr/>
        </p:nvSpPr>
        <p:spPr>
          <a:xfrm>
            <a:off x="8184232" y="4550084"/>
            <a:ext cx="2952328" cy="924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полученных от участников  экзамена по окончании его проведения.</a:t>
            </a:r>
          </a:p>
        </p:txBody>
      </p:sp>
      <p:sp>
        <p:nvSpPr>
          <p:cNvPr id="34" name="Правая фигурная скобка 33">
            <a:extLst>
              <a:ext uri="{FF2B5EF4-FFF2-40B4-BE49-F238E27FC236}">
                <a16:creationId xmlns:a16="http://schemas.microsoft.com/office/drawing/2014/main" id="{7C3A9E8B-D5C3-4F6C-8BD7-E507C260959A}"/>
              </a:ext>
            </a:extLst>
          </p:cNvPr>
          <p:cNvSpPr/>
          <p:nvPr/>
        </p:nvSpPr>
        <p:spPr>
          <a:xfrm>
            <a:off x="6980513" y="5474480"/>
            <a:ext cx="247691" cy="121636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3007CF2-7F71-488F-B54F-C17C58608BEE}"/>
              </a:ext>
            </a:extLst>
          </p:cNvPr>
          <p:cNvSpPr/>
          <p:nvPr/>
        </p:nvSpPr>
        <p:spPr>
          <a:xfrm>
            <a:off x="8184232" y="5600282"/>
            <a:ext cx="2952328" cy="12130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которые остались не использованными в день проведения экзамена, в том числе количество материалов, выданных в аудитории и возвращенных организаторами неиспользованными.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9F7EA8CE-3AFC-46C4-90D7-902E17F23C85}"/>
              </a:ext>
            </a:extLst>
          </p:cNvPr>
          <p:cNvCxnSpPr/>
          <p:nvPr/>
        </p:nvCxnSpPr>
        <p:spPr>
          <a:xfrm>
            <a:off x="7228204" y="4866298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FA7FA35F-E65A-4B52-9A83-2FAD13F46C71}"/>
              </a:ext>
            </a:extLst>
          </p:cNvPr>
          <p:cNvCxnSpPr/>
          <p:nvPr/>
        </p:nvCxnSpPr>
        <p:spPr>
          <a:xfrm>
            <a:off x="7228204" y="6082663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8E0353-1C33-444D-891D-3ACA67B5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0" y="697471"/>
            <a:ext cx="6458851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14631</TotalTime>
  <Words>804</Words>
  <Application>Microsoft Office PowerPoint</Application>
  <PresentationFormat>Широкоэкранный</PresentationFormat>
  <Paragraphs>94</Paragraphs>
  <Slides>23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Сектор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1009</cp:revision>
  <cp:lastPrinted>2024-02-27T11:15:11Z</cp:lastPrinted>
  <dcterms:created xsi:type="dcterms:W3CDTF">2009-03-12T11:49:47Z</dcterms:created>
  <dcterms:modified xsi:type="dcterms:W3CDTF">2024-05-17T06:34:09Z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