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57" r:id="rId4"/>
    <p:sldId id="265" r:id="rId5"/>
    <p:sldId id="258" r:id="rId6"/>
    <p:sldId id="270" r:id="rId7"/>
    <p:sldId id="259" r:id="rId8"/>
    <p:sldId id="260" r:id="rId9"/>
    <p:sldId id="262" r:id="rId10"/>
    <p:sldId id="266" r:id="rId11"/>
    <p:sldId id="261" r:id="rId12"/>
    <p:sldId id="267" r:id="rId13"/>
    <p:sldId id="268" r:id="rId14"/>
    <p:sldId id="280" r:id="rId15"/>
    <p:sldId id="28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</a:ln>
        </p:spPr>
        <p:txBody>
          <a:bodyPr/>
          <a:lstStyle/>
          <a:p>
            <a:pPr>
              <a:tabLst>
                <a:tab pos="0" algn="l"/>
                <a:tab pos="454660" algn="l"/>
                <a:tab pos="911225" algn="l"/>
                <a:tab pos="1367790" algn="l"/>
                <a:tab pos="1824355" algn="l"/>
                <a:tab pos="2280920" algn="l"/>
                <a:tab pos="2738755" algn="l"/>
                <a:tab pos="3195320" algn="l"/>
                <a:tab pos="3651885" algn="l"/>
                <a:tab pos="4108450" algn="l"/>
                <a:tab pos="4565015" algn="l"/>
                <a:tab pos="5021580" algn="l"/>
                <a:tab pos="5480050" algn="l"/>
                <a:tab pos="5936615" algn="l"/>
                <a:tab pos="6393180" algn="l"/>
                <a:tab pos="6849745" algn="l"/>
                <a:tab pos="7306310" algn="l"/>
                <a:tab pos="7764145" algn="l"/>
                <a:tab pos="8220710" algn="l"/>
                <a:tab pos="8677275" algn="l"/>
                <a:tab pos="9133840" algn="l"/>
              </a:tabLst>
            </a:pPr>
            <a:fld id="{59E56258-CA55-4F7D-BB90-FDF91237805D}" type="slidenum">
              <a:rPr lang="ru-RU" smtClean="0"/>
              <a:t>14</a:t>
            </a:fld>
            <a:endParaRPr lang="ru-RU"/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3932467" y="9393721"/>
            <a:ext cx="2992704" cy="482094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1518" tIns="47589" rIns="91518" bIns="47589" anchor="b"/>
          <a:lstStyle/>
          <a:p>
            <a:pPr algn="r">
              <a:buSzPct val="100000"/>
              <a:tabLst>
                <a:tab pos="0" algn="l"/>
                <a:tab pos="451485" algn="l"/>
                <a:tab pos="904875" algn="l"/>
                <a:tab pos="1358265" algn="l"/>
                <a:tab pos="1811655" algn="l"/>
                <a:tab pos="2265045" algn="l"/>
                <a:tab pos="2718435" algn="l"/>
                <a:tab pos="3171825" algn="l"/>
                <a:tab pos="3624580" algn="l"/>
                <a:tab pos="4077970" algn="l"/>
                <a:tab pos="4531360" algn="l"/>
                <a:tab pos="4984750" algn="l"/>
                <a:tab pos="5438140" algn="l"/>
                <a:tab pos="5891530" algn="l"/>
                <a:tab pos="6344920" algn="l"/>
                <a:tab pos="6798310" algn="l"/>
                <a:tab pos="7251700" algn="l"/>
                <a:tab pos="7705090" algn="l"/>
                <a:tab pos="8158480" algn="l"/>
                <a:tab pos="8611870" algn="l"/>
                <a:tab pos="9065260" algn="l"/>
              </a:tabLst>
            </a:pPr>
            <a:fld id="{F9EC118C-3FCE-4D0D-A0CB-57FECC0EBADE}" type="slidenum">
              <a:rPr lang="ru-RU" sz="1200">
                <a:solidFill>
                  <a:srgbClr val="000000"/>
                </a:solidFill>
                <a:latin typeface="Times New Roman" panose="02020603050405020304" pitchFamily="18" charset="0"/>
              </a:rPr>
              <a:t>14</a:t>
            </a:fld>
            <a:endParaRPr lang="ru-RU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8" y="741363"/>
            <a:ext cx="6592887" cy="3708400"/>
          </a:xfrm>
          <a:solidFill>
            <a:srgbClr val="FFFFFF"/>
          </a:solidFill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898" y="4696071"/>
            <a:ext cx="5075375" cy="4440006"/>
          </a:xfrm>
          <a:noFill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46EBA-B593-4BD3-998C-2A1BCC4808A8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E7CA-4F82-468C-B9EC-77C0B7B9E5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37360"/>
            <a:ext cx="9144000" cy="4084320"/>
          </a:xfrm>
        </p:spPr>
        <p:txBody>
          <a:bodyPr>
            <a:noAutofit/>
          </a:bodyPr>
          <a:lstStyle/>
          <a:p>
            <a: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  <a:t>Инструкция для </a:t>
            </a:r>
            <a:b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  <a:t>наблюдателей во время проведения</a:t>
            </a:r>
            <a:b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  <a:t>ГИА-2024 в ППЭ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174" y="-158749"/>
            <a:ext cx="13314947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u="sng" dirty="0">
                <a:latin typeface="Arial Black" panose="020B0A04020102020204" pitchFamily="34" charset="0"/>
              </a:rPr>
              <a:t>Общественный наблюдатель во время проведения экзамена производит контроль всех процедур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/>
              <a:t>Проверка </a:t>
            </a:r>
            <a:r>
              <a:rPr lang="ru-RU" dirty="0"/>
              <a:t>наличия помещения для руководителя ППЭ.</a:t>
            </a:r>
          </a:p>
          <a:p>
            <a:r>
              <a:rPr lang="ru-RU" dirty="0"/>
              <a:t>Наличие видеонаблюдения, стационарного телефона, сейфа для хранения экзаменационных материалов.</a:t>
            </a:r>
          </a:p>
          <a:p>
            <a:r>
              <a:rPr lang="ru-RU" dirty="0"/>
              <a:t>Наличие помещения для организаторов, медицинских работников, сопровождающих, сотрудников осуществляющих охрану правопорядка.</a:t>
            </a:r>
          </a:p>
          <a:p>
            <a:r>
              <a:rPr lang="ru-RU" dirty="0"/>
              <a:t>Проверка наличия в ППЭ металлоискателей.</a:t>
            </a:r>
          </a:p>
          <a:p>
            <a:r>
              <a:rPr lang="ru-RU" dirty="0"/>
              <a:t>Проверка наличия в ППЭ технического оборудования необходимого для проведения экзамена.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632" y="1"/>
            <a:ext cx="13635790" cy="67376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906"/>
            <a:ext cx="12721389" cy="684609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P:\Молазаева Н.В\Баннеры\Образец баннера ЦОКО.png"/>
          <p:cNvPicPr>
            <a:picLocks noChangeAspect="1" noChangeArrowheads="1"/>
          </p:cNvPicPr>
          <p:nvPr/>
        </p:nvPicPr>
        <p:blipFill>
          <a:blip r:embed="rId3" cstate="print">
            <a:lum bright="-30000" contrast="20000"/>
          </a:blip>
          <a:srcRect l="17646" t="10099" r="1688" b="19206"/>
          <a:stretch>
            <a:fillRect/>
          </a:stretch>
        </p:blipFill>
        <p:spPr bwMode="auto">
          <a:xfrm>
            <a:off x="2927648" y="332656"/>
            <a:ext cx="58429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Маленький логотип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5445224"/>
            <a:ext cx="2105292" cy="112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 descr="Маленький логотип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3" y="476672"/>
            <a:ext cx="165618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2082" y="1988840"/>
            <a:ext cx="61078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1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САЙТ</a:t>
            </a:r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: </a:t>
            </a:r>
            <a:r>
              <a:rPr lang="ru-RU" sz="1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18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r>
              <a:rPr lang="ru-RU" sz="1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ЭЛ.ПОЧТА:</a:t>
            </a:r>
            <a:r>
              <a:rPr lang="ru-RU" sz="1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COKO08@MAIL.RU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27648" y="3284984"/>
            <a:ext cx="61078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400" b="0" i="0" u="none" strike="noStrike" kern="1200" cap="none" spc="419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ICSILK+Evolventa Bold"/>
              </a:rPr>
              <a:t>Горячая линия РЦОИ: </a:t>
            </a:r>
            <a:r>
              <a:rPr kumimoji="0" lang="ru-RU" sz="2400" b="1" i="0" u="none" strike="noStrike" kern="1200" cap="none" spc="419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ICSILK+Evolventa Bold"/>
              </a:rPr>
              <a:t>8(84722)3-90-90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2400" b="0" i="0" u="none" strike="noStrike" kern="1200" cap="none" spc="419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ICSILK+Evolventa 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2400" b="1" i="0" u="none" strike="noStrike" kern="1200" cap="none" spc="419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ICSILK+Evolventa Bold"/>
              </a:rPr>
              <a:t>8-999-259-90-00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495" y="1154447"/>
            <a:ext cx="9144000" cy="2387600"/>
          </a:xfrm>
        </p:spPr>
        <p:txBody>
          <a:bodyPr>
            <a:normAutofit/>
          </a:bodyPr>
          <a:lstStyle/>
          <a:p>
            <a: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  <a:t>Спасибо </a:t>
            </a:r>
            <a:r>
              <a:rPr lang="ru-RU" sz="6600" b="1">
                <a:latin typeface="Batang" panose="02030600000101010101" pitchFamily="18" charset="-127"/>
                <a:ea typeface="Batang" panose="02030600000101010101" pitchFamily="18" charset="-127"/>
              </a:rPr>
              <a:t>за внимание!</a:t>
            </a:r>
            <a:endParaRPr lang="ru-RU" sz="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05"/>
            <a:ext cx="12191999" cy="65451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>
                <a:latin typeface="Arial Black" panose="020B0A04020102020204" pitchFamily="34" charset="0"/>
              </a:rPr>
              <a:t>Общественные наблюдатели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>
            <a:normAutofit lnSpcReduction="10000"/>
          </a:bodyPr>
          <a:lstStyle/>
          <a:p>
            <a:r>
              <a:rPr lang="ru-RU" sz="6000" dirty="0"/>
              <a:t>Присутствуют на всех этапах проведения ГИА с целью обеспечения порядка.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45432"/>
            <a:ext cx="12641180" cy="74034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>
                <a:latin typeface="Arial Black" panose="020B0A04020102020204" pitchFamily="34" charset="0"/>
              </a:rPr>
              <a:t>Общественный наблюдатель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03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3200" dirty="0"/>
              <a:t>Должен заблаговременно ознакомиться с порядком проведения ЕГЭ, ОГЭ, ГВЭ</a:t>
            </a:r>
          </a:p>
          <a:p>
            <a:r>
              <a:rPr lang="ru-RU" sz="3200" dirty="0"/>
              <a:t>Может свободно перемещаться по ППЭ, но не должен вмешиваться в работу членов ГЭК и участников экзамена.</a:t>
            </a:r>
          </a:p>
          <a:p>
            <a:r>
              <a:rPr lang="ru-RU" sz="3200" dirty="0"/>
              <a:t>Должен сам соблюдать порядок проведения ГИА. За нарушения может быть удален из ППЭ руководителем ППЭ или членами ГЭК.</a:t>
            </a:r>
          </a:p>
          <a:p>
            <a:pPr marL="0" indent="0">
              <a:buNone/>
            </a:pP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Запрещается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день проведения экзамена в ППЭ общественному наблюдателю запрещается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а) пользоваться средствами связи за пределами Штаба ППЭ;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б) использовать в Штабе ППЭ средства связи не по служебной необходимости;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в) оказывать содействие участникам экзаменов, в том числе передавать им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г) вмешиваться в работу руководителя ППЭ, организаторов, членов ГЭК, иных работников ППЭ (при выполнении ими своих обязанностей), а также участников экзаменов (при выполнении экзаменационной работы).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6896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600" b="1" dirty="0">
                <a:latin typeface="Batang" panose="02030600000101010101" pitchFamily="18" charset="-127"/>
                <a:ea typeface="Batang" panose="02030600000101010101" pitchFamily="18" charset="-127"/>
              </a:rPr>
              <a:t>Подготовка к проведению ГИА-2024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Arial Black" panose="020B0A04020102020204" pitchFamily="34" charset="0"/>
              </a:rPr>
              <a:t>Общественный наблюдатель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20000"/>
          </a:bodyPr>
          <a:lstStyle/>
          <a:p>
            <a:r>
              <a:rPr lang="ru-RU" dirty="0"/>
              <a:t>Должен:</a:t>
            </a:r>
          </a:p>
          <a:p>
            <a:pPr marL="0" indent="0">
              <a:buNone/>
            </a:pPr>
            <a:r>
              <a:rPr lang="ru-RU" dirty="0"/>
              <a:t>1. прибыть в ППЭ не позднее, чем за 1 час до начала экзамена и находиться не менее 50% от общего времени.</a:t>
            </a:r>
          </a:p>
          <a:p>
            <a:pPr marL="0" indent="0">
              <a:buNone/>
            </a:pPr>
            <a:r>
              <a:rPr lang="ru-RU" dirty="0"/>
              <a:t>2. При себе иметь документ, удостоверяющий личность и удостоверение общественного наблюдателя для регистрации.</a:t>
            </a:r>
          </a:p>
          <a:p>
            <a:pPr marL="0" indent="0">
              <a:buNone/>
            </a:pPr>
            <a:r>
              <a:rPr lang="ru-RU" dirty="0"/>
              <a:t>3. Все личные вещи оставить в месте хранения, организованном в ППЭ.</a:t>
            </a:r>
          </a:p>
          <a:p>
            <a:pPr marL="0" indent="0">
              <a:buNone/>
            </a:pPr>
            <a:r>
              <a:rPr lang="ru-RU" dirty="0"/>
              <a:t>4. До начала экзамена уточнить у руководителя ППЭ и членов ГЭК вопросы проведения и окончания экзамена.</a:t>
            </a:r>
          </a:p>
          <a:p>
            <a:pPr marL="0" indent="0">
              <a:buNone/>
            </a:pPr>
            <a:r>
              <a:rPr lang="ru-RU" dirty="0"/>
              <a:t>5. Получить у руководителя ППЭ форму ППЭ -18 МАШ «Акт общественного наблюдения о проведении ЕГЭ в ППЭ».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48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b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br>
              <a:rPr lang="ru-RU" sz="3100" b="1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  <a:t>В случае выявления нарушений установленного порядка общественный наблюдатель должен оперативно проинформировать о нарушении членов ГЭК, руководителя ППЭ.</a:t>
            </a:r>
            <a:b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b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  <a:t>После окончания экзамена общественный наблюдатель должен заполнить форму ППЭ 18 –МАШ и передать ее руководителю ППЭ.</a:t>
            </a:r>
            <a:b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</a:br>
            <a:r>
              <a:rPr lang="ru-RU" sz="3100" dirty="0">
                <a:latin typeface="Arial Black" panose="020B0A04020102020204" pitchFamily="34" charset="0"/>
                <a:ea typeface="Batang" panose="02030600000101010101" pitchFamily="18" charset="-127"/>
              </a:rPr>
              <a:t>В случае выявления нарушений общественный наблюдатель должен отразить их в форме ППЭ 18-МАШ.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Широкоэкранный</PresentationFormat>
  <Paragraphs>39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Batang</vt:lpstr>
      <vt:lpstr>Arial</vt:lpstr>
      <vt:lpstr>Arial Black</vt:lpstr>
      <vt:lpstr>Calibri</vt:lpstr>
      <vt:lpstr>Calibri Light</vt:lpstr>
      <vt:lpstr>Century Gothic</vt:lpstr>
      <vt:lpstr>Times New Roman</vt:lpstr>
      <vt:lpstr>Тема Office</vt:lpstr>
      <vt:lpstr>Инструкция для  наблюдателей во время проведения ГИА-2024 в ППЭ </vt:lpstr>
      <vt:lpstr>Презентация PowerPoint</vt:lpstr>
      <vt:lpstr>Общественные наблюдатели</vt:lpstr>
      <vt:lpstr>Презентация PowerPoint</vt:lpstr>
      <vt:lpstr>Общественный наблюдатель</vt:lpstr>
      <vt:lpstr>Запрещается</vt:lpstr>
      <vt:lpstr>Подготовка к проведению ГИА-2024</vt:lpstr>
      <vt:lpstr>Общественный наблюдатель</vt:lpstr>
      <vt:lpstr>   В случае выявления нарушений установленного порядка общественный наблюдатель должен оперативно проинформировать о нарушении членов ГЭК, руководителя ППЭ.  После окончания экзамена общественный наблюдатель должен заполнить форму ППЭ 18 –МАШ и передать ее руководителю ППЭ. В случае выявления нарушений общественный наблюдатель должен отразить их в форме ППЭ 18-МАШ. </vt:lpstr>
      <vt:lpstr>Презентация PowerPoint</vt:lpstr>
      <vt:lpstr>Общественный наблюдатель во время проведения экзамена производит контроль всех процедур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для общественных наблюдателейво время</dc:title>
  <dc:creator>Бадаева Надежда Викторовна</dc:creator>
  <cp:lastModifiedBy>user</cp:lastModifiedBy>
  <cp:revision>38</cp:revision>
  <dcterms:created xsi:type="dcterms:W3CDTF">2022-03-17T08:19:00Z</dcterms:created>
  <dcterms:modified xsi:type="dcterms:W3CDTF">2024-05-20T10:20:47Z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87BC40E603ED47B5AD2AEBB8B0EFEABA_12</vt:lpwstr>
  </property>
  <property fmtid="{D5CDD505-2E9C-101B-9397-08002B2CF9AE}" pid="3" name="KSOProductBuildVer">
    <vt:lpwstr>1049-12.2.0.16909</vt:lpwstr>
  </property>
</Properties>
</file>