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1"/>
  </p:notesMasterIdLst>
  <p:sldIdLst>
    <p:sldId id="256" r:id="rId2"/>
    <p:sldId id="267" r:id="rId3"/>
    <p:sldId id="257" r:id="rId4"/>
    <p:sldId id="287" r:id="rId5"/>
    <p:sldId id="268" r:id="rId6"/>
    <p:sldId id="283" r:id="rId7"/>
    <p:sldId id="284" r:id="rId8"/>
    <p:sldId id="260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2B1A-479E-4915-9F94-C99180EB403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3103-14EB-432B-8829-EA4F32295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63103-14EB-432B-8829-EA4F322958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1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06E3C-EA72-0086-57B7-DA723B7B4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97A52F-4BC2-A0A9-5A07-2526C27A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C0A94-D2CC-FCB7-D818-18DD09FC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FD316-94AE-230B-BFB5-F8A949CB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F7305-5535-2714-E06B-05E9833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32BD3-6023-82D9-BDAE-A60CF366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5463A-EC15-1A5B-C587-D9E25059D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44C12-B077-54EA-045E-90C68592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84A14-D904-7E97-3B35-4243ADE6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40AA0-FA4F-D797-729B-A67779D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AC837D-667C-4437-9B85-527CF9C6F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BC9FE-34F4-3D1D-08FE-4549208A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BD23A-941A-993B-091A-CECC9422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3E848-114B-5D38-D8C7-BA2BA9A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DB9A5-849B-884B-2A28-50554F9C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6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35E2-8D76-1F59-EBCB-051A3F6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185A6-F886-F5D0-4E71-9CDE3833F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5E2FB-8622-1308-B72D-EC05D9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7CA0E-33FF-ABCC-4405-C0D8FAE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4F2B8-D41D-9ABD-C3C3-BFAF33CA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D58B0-EE82-2477-EA80-0A437CF6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EC105-4EF0-4530-ADBB-FBE1AE48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7DBE0-396E-2984-BA4D-4EA76E51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EF413-435F-3C88-392F-2E9D6F1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E791-2E7A-3C79-8A49-3B2142BD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C982-2B00-B0D8-FC2E-BB11C80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92F7D-0EC9-2200-2D55-DA4F96A1A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FF9C2-B9F9-6D38-9C29-FA89AAB3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C28F6E-3725-BF5F-EF02-1CE8B8B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1CC2A-19DA-75D9-1E3C-B936E816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43846-CF72-D24A-4C7D-66D97AB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0C2B7-6AD1-D691-B4FF-FE5139DA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ECEC01-B479-B6C1-52F2-0DFFFE0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B4D26-FEA3-0DC5-7EF6-40658964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9FE84-8D48-D556-B470-B33498CE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D75C98-F7FF-2779-08C5-D75151AB2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8BE0BC-030E-2E69-C802-063B9C02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30AD8F-80BC-FDB9-DE01-7E7F443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D31E6-0076-231E-8E24-45C55624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0A47-E086-86AA-F300-DEE9185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ADD85A-CB81-9203-1039-7827379E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404B59-10F8-B79D-70FD-6EEA347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3709F0-5532-D21D-000A-FCDBEC69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34144-F5CE-89A0-CFD7-36E1944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E1FB0-322D-963B-4AC2-DFB5BF7F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AB4692-9E4F-ACC9-67C7-AE3BD10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25C5-DF62-8A1A-4891-513A15B6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6910F-84E6-E66D-AD1E-8C7FC477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4E5F28-8F6E-175B-8BDE-20EA5AC8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51558-CB0E-34AC-1D34-AFBB5D21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07415-7085-AD29-3BAB-AC32824B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BCF5F-78FF-924F-B66F-9C4BE831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F652-4A82-089D-D64C-54A7260D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B7261-2D3A-F976-BD24-610FF3AA1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7F9A9-7991-3219-2E68-51BDC4FC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B23BCF-21CF-41F3-1EF2-42C7F36C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8729A-C47A-9330-C61E-59ABA802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E1448-055A-85DA-A8B1-49E9B1B6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2E33-E8E2-9328-4E16-16AC015B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C8001-4370-03C5-E1F3-6ECBA58B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2444C-D5BA-169A-AF49-7CD57FD9F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77631-C853-CD10-DF40-B44E1934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717E-7B61-84C9-0575-2CF4D577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7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6002864"/>
            <a:ext cx="27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1382561" y="2260140"/>
            <a:ext cx="9714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16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.04.2024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ГЕОГРАФИИ, ИНФОРМАТИКЕ И ИКТ (КЕГЭ)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FCF79-17B9-CBD0-17C9-C554C5404886}"/>
              </a:ext>
            </a:extLst>
          </p:cNvPr>
          <p:cNvSpPr txBox="1"/>
          <p:nvPr/>
        </p:nvSpPr>
        <p:spPr>
          <a:xfrm>
            <a:off x="2237173" y="459932"/>
            <a:ext cx="823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Бюджетное учреждение Республики Калмыкия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ОЦЕНКИ И КАЧЕСТВА ОБРАЗОВАНИЯ»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Маленький логотип.png">
            <a:extLst>
              <a:ext uri="{FF2B5EF4-FFF2-40B4-BE49-F238E27FC236}">
                <a16:creationId xmlns:a16="http://schemas.microsoft.com/office/drawing/2014/main" id="{0F465B3F-1564-0379-833D-C080413A8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55" y="-61822"/>
            <a:ext cx="3600309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81" y="110014"/>
            <a:ext cx="1159056" cy="66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5E177-527C-FB6F-3D5D-0359677339C2}"/>
              </a:ext>
            </a:extLst>
          </p:cNvPr>
          <p:cNvSpPr/>
          <p:nvPr/>
        </p:nvSpPr>
        <p:spPr>
          <a:xfrm>
            <a:off x="390619" y="35644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региональных тренировочных мероприятий в 2023-2024 учебном году, регламент проведения РТМ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33FD-9C86-4CAF-A51E-1DB34FBEB977}"/>
              </a:ext>
            </a:extLst>
          </p:cNvPr>
          <p:cNvSpPr txBox="1"/>
          <p:nvPr/>
        </p:nvSpPr>
        <p:spPr>
          <a:xfrm>
            <a:off x="240269" y="5745914"/>
            <a:ext cx="248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ФГБУ «ФЦТ» № 10_874 от 29.12.2023</a:t>
            </a:r>
          </a:p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4394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проведении тренировочного мероприятия...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3588-07F9-4F83-B07B-D68D26F6945E}"/>
              </a:ext>
            </a:extLst>
          </p:cNvPr>
          <p:cNvSpPr txBox="1"/>
          <p:nvPr/>
        </p:nvSpPr>
        <p:spPr>
          <a:xfrm>
            <a:off x="8817299" y="5808760"/>
            <a:ext cx="32452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Регламент проведения региональных тренировочных мероприятий с целью обучения работников ППЭ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(доступен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сайте ФГБУ «ФЦТ»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разделе </a:t>
            </a: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тренировки и апробации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 так же на сайте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coko08.ru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121EE-2F6F-4B66-82E5-325C0D736B1E}"/>
              </a:ext>
            </a:extLst>
          </p:cNvPr>
          <p:cNvSpPr txBox="1"/>
          <p:nvPr/>
        </p:nvSpPr>
        <p:spPr>
          <a:xfrm>
            <a:off x="5893180" y="5785648"/>
            <a:ext cx="2949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 </a:t>
            </a:r>
            <a:r>
              <a:rPr lang="en-US" sz="1100" dirty="0">
                <a:latin typeface="Century Gothic" panose="020B0502020202020204" pitchFamily="34" charset="0"/>
              </a:rPr>
              <a:t>458</a:t>
            </a:r>
            <a:r>
              <a:rPr lang="ru-RU" sz="1100" dirty="0">
                <a:latin typeface="Century Gothic" panose="020B0502020202020204" pitchFamily="34" charset="0"/>
              </a:rPr>
              <a:t> от </a:t>
            </a:r>
            <a:r>
              <a:rPr lang="en-US" sz="1100" dirty="0">
                <a:latin typeface="Century Gothic" panose="020B0502020202020204" pitchFamily="34" charset="0"/>
              </a:rPr>
              <a:t>05</a:t>
            </a:r>
            <a:r>
              <a:rPr lang="ru-RU" sz="1100" dirty="0">
                <a:latin typeface="Century Gothic" panose="020B0502020202020204" pitchFamily="34" charset="0"/>
              </a:rPr>
              <a:t>.0</a:t>
            </a:r>
            <a:r>
              <a:rPr lang="en-US" sz="1100" dirty="0">
                <a:latin typeface="Century Gothic" panose="020B0502020202020204" pitchFamily="34" charset="0"/>
              </a:rPr>
              <a:t>4</a:t>
            </a:r>
            <a:r>
              <a:rPr lang="ru-RU" sz="1100" dirty="0">
                <a:latin typeface="Century Gothic" panose="020B0502020202020204" pitchFamily="34" charset="0"/>
              </a:rPr>
              <a:t>.2024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регионального тренировочного мероприятия по образовательным программам СОО без участия обучающихся 11 классов ОО РК </a:t>
            </a:r>
            <a:r>
              <a:rPr lang="en-US" sz="1100" b="1" dirty="0">
                <a:latin typeface="Century Gothic" panose="020B0502020202020204" pitchFamily="34" charset="0"/>
              </a:rPr>
              <a:t>16</a:t>
            </a:r>
            <a:r>
              <a:rPr lang="ru-RU" sz="1100" b="1" dirty="0">
                <a:latin typeface="Century Gothic" panose="020B0502020202020204" pitchFamily="34" charset="0"/>
              </a:rPr>
              <a:t>.04.2024 года»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640C9-73B5-F9E9-C9AD-346E2524E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87" y="1199441"/>
            <a:ext cx="3245277" cy="437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F8671-D4FF-89CB-DA73-DFC8ACB04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29" y="1199440"/>
            <a:ext cx="3231722" cy="437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A2035B-94DF-A0A5-586D-353AA26037C3}"/>
              </a:ext>
            </a:extLst>
          </p:cNvPr>
          <p:cNvSpPr/>
          <p:nvPr/>
        </p:nvSpPr>
        <p:spPr>
          <a:xfrm>
            <a:off x="2949159" y="5808760"/>
            <a:ext cx="277693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7C923-D125-40B7-B359-F3D72B409C21}"/>
              </a:ext>
            </a:extLst>
          </p:cNvPr>
          <p:cNvSpPr txBox="1"/>
          <p:nvPr/>
        </p:nvSpPr>
        <p:spPr>
          <a:xfrm rot="10800000" flipV="1">
            <a:off x="2539013" y="5787968"/>
            <a:ext cx="3569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Приказ </a:t>
            </a:r>
            <a:r>
              <a:rPr lang="ru-RU" sz="1200" dirty="0" err="1">
                <a:latin typeface="Century Gothic" panose="020B0502020202020204" pitchFamily="34" charset="0"/>
              </a:rPr>
              <a:t>МОиН</a:t>
            </a:r>
            <a:r>
              <a:rPr lang="ru-RU" sz="1200" dirty="0">
                <a:latin typeface="Century Gothic" panose="020B0502020202020204" pitchFamily="34" charset="0"/>
              </a:rPr>
              <a:t> РК № 199 от 16.02.2024 г.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«О проведении тренировочных мероприятий по подготовке к ГИА по образовательным программам СОО в 2024 году»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CD8F60-CC19-90A9-1427-15133DB83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6392"/>
            <a:ext cx="3053828" cy="45047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B56E9E-540C-9184-EA98-71BFEA3A0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2464"/>
          <a:stretch/>
        </p:blipFill>
        <p:spPr>
          <a:xfrm>
            <a:off x="9080293" y="1121314"/>
            <a:ext cx="3053828" cy="45097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923924" y="676274"/>
            <a:ext cx="105155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регионального тренировочного мероприятия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программного комплекса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923924" y="676274"/>
            <a:ext cx="10515599" cy="5044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9135" algn="ctr"/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</a:t>
            </a:r>
            <a:r>
              <a:rPr lang="ru-RU" sz="3200" b="1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РТМ</a:t>
            </a:r>
            <a:r>
              <a:rPr lang="ru-RU" sz="3200" b="1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предназначено:</a:t>
            </a:r>
          </a:p>
          <a:p>
            <a:pPr marL="699135" algn="ctr"/>
            <a:endParaRPr lang="ru-RU" sz="3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221615" lvl="0" indent="-342900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  </a:t>
            </a:r>
            <a:r>
              <a:rPr lang="ru-RU" sz="2800" spc="8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обучения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работников   </a:t>
            </a:r>
            <a:r>
              <a:rPr lang="ru-RU" sz="2800" spc="6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ППЭ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технологиям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  </a:t>
            </a:r>
            <a:r>
              <a:rPr lang="ru-RU" sz="2800" spc="6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экзаменов   </a:t>
            </a:r>
            <a:r>
              <a:rPr lang="ru-RU" sz="2800" spc="8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ППЭ</a:t>
            </a:r>
            <a:r>
              <a:rPr lang="ru-RU" sz="2800" spc="-29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2800" spc="-1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использованием</a:t>
            </a:r>
            <a:r>
              <a:rPr lang="ru-RU" sz="28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специального ПО;</a:t>
            </a:r>
          </a:p>
          <a:p>
            <a:pPr marL="342900" marR="224155" lvl="0" indent="-342900"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определения технической готовности аудиторий и штаба ППЭ для применения в них</a:t>
            </a:r>
            <a:r>
              <a:rPr lang="ru-RU" sz="28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технологий</a:t>
            </a:r>
            <a:r>
              <a:rPr lang="ru-RU" sz="2800" spc="-1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</a:t>
            </a:r>
            <a:r>
              <a:rPr lang="ru-RU" sz="2800" spc="-1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экзаменов;</a:t>
            </a:r>
          </a:p>
          <a:p>
            <a:pPr marL="342900" marR="223520" lvl="0" indent="-342900"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определения работоспособности </a:t>
            </a:r>
            <a:r>
              <a:rPr lang="ru-RU" sz="2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криптосредств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(токенов членов ГЭК), предназначенных</a:t>
            </a:r>
            <a:r>
              <a:rPr lang="ru-RU" sz="28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</a:t>
            </a:r>
            <a:r>
              <a:rPr lang="ru-RU" sz="28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17971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854053" y="312386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16.04.2024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457316" y="995153"/>
            <a:ext cx="11734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География </a:t>
            </a:r>
            <a:r>
              <a:rPr lang="ru-RU" sz="2200" b="1" dirty="0">
                <a:latin typeface="Century Gothic" panose="020B0502020202020204" pitchFamily="34" charset="0"/>
              </a:rPr>
              <a:t>: ППЭ 14, 96 аудиторий</a:t>
            </a: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99A1E5-A598-4FA3-9785-CA4B048B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6754"/>
              </p:ext>
            </p:extLst>
          </p:nvPr>
        </p:nvGraphicFramePr>
        <p:xfrm>
          <a:off x="855454" y="1458397"/>
          <a:ext cx="10108467" cy="4822832"/>
        </p:xfrm>
        <a:graphic>
          <a:graphicData uri="http://schemas.openxmlformats.org/drawingml/2006/table">
            <a:tbl>
              <a:tblPr/>
              <a:tblGrid>
                <a:gridCol w="624192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5556058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481158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1447059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</a:tblGrid>
              <a:tr h="5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367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№18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. Городовикова»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«КЭГ имени Зая-Пандиты»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713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"БЦСОШ №1"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3508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МКОУ "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Цаганаманская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 СОШ №2"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831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МКОУ "Комсомольская  гимназия им. </a:t>
                      </a:r>
                      <a:r>
                        <a:rPr kumimoji="0" lang="ru-RU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Б.Басангова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909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"Садовская СОШ № 2 имени Д.А.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Маковкина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068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МОБУ "Троицкая СОШ"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318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"ЯСОШ им. В.А. Панченко"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919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"Кетченеровская многопрофильная гимназия им. Х.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Косиева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3385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"Ики-Бурульская СОШ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им.А.Пюрбеева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817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"Лаганская СОШ №4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Джамбинова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З.Э."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562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"ГМГ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им.Б.Б.Городовикова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805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 МДГ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им.Б.Б.Бадмаева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5884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"Яшкульская СОШ им. гвардии майора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С.В.Санчирова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69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5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1EEC-5816-908C-4E0C-B34067A0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79BB-51B0-A416-3B4A-55E9DFD8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5FA66E17-D4ED-F7EF-E469-1E408EE99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1CA19-3BCE-3307-42F1-187BD21CF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8B53B11-145C-3320-9873-7E8609FA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CF8BB-7260-1CF1-0C96-22602D29C272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16.04.2024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D7188-6556-5F52-A817-BF009E8182EC}"/>
              </a:ext>
            </a:extLst>
          </p:cNvPr>
          <p:cNvSpPr txBox="1"/>
          <p:nvPr/>
        </p:nvSpPr>
        <p:spPr>
          <a:xfrm>
            <a:off x="-112197" y="1177937"/>
            <a:ext cx="1230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Информатика и ИКТ (КЕГЭ) – 3 ППЭ, 43 аудитории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DA4AF4-48B2-C134-A95C-588A68AA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66948"/>
              </p:ext>
            </p:extLst>
          </p:nvPr>
        </p:nvGraphicFramePr>
        <p:xfrm>
          <a:off x="838198" y="2139518"/>
          <a:ext cx="10347665" cy="2492736"/>
        </p:xfrm>
        <a:graphic>
          <a:graphicData uri="http://schemas.openxmlformats.org/drawingml/2006/table">
            <a:tbl>
              <a:tblPr/>
              <a:tblGrid>
                <a:gridCol w="654917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4739009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947387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2006352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</a:tblGrid>
              <a:tr h="61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 проведения/подготовки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642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«РНГ им. преподобного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Информатика и ИКТ (КЕГЭ)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10560"/>
                  </a:ext>
                </a:extLst>
              </a:tr>
              <a:tr h="618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«СОШ № 21» 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Информатика и ИКТ (КЕГЭ)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34224"/>
                  </a:ext>
                </a:extLst>
              </a:tr>
              <a:tr h="618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«СОШ № 4»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Информатика и ИКТ (КЕГЭ)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4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02CFA-61E7-487C-BB65-9F29439E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7BF2E-7D96-D388-C5EA-A204ACCC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66B6A-3D82-AB34-3B63-82066E701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FB49E0-EA29-C4B0-D7A3-DED5D97CB4DC}"/>
              </a:ext>
            </a:extLst>
          </p:cNvPr>
          <p:cNvSpPr txBox="1"/>
          <p:nvPr/>
        </p:nvSpPr>
        <p:spPr>
          <a:xfrm>
            <a:off x="1190624" y="619344"/>
            <a:ext cx="100107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Общее количество работников ППЭ: </a:t>
            </a:r>
            <a:r>
              <a:rPr lang="en-US" sz="3200" b="1" dirty="0">
                <a:latin typeface="Century Gothic" panose="020B0502020202020204" pitchFamily="34" charset="0"/>
              </a:rPr>
              <a:t>594</a:t>
            </a:r>
            <a:endParaRPr lang="ru-RU" sz="3200" b="1" dirty="0"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Члены ГЭК </a:t>
            </a:r>
            <a:r>
              <a:rPr lang="ru-RU" sz="3200" b="1" dirty="0">
                <a:latin typeface="Century Gothic" panose="020B0502020202020204" pitchFamily="34" charset="0"/>
              </a:rPr>
              <a:t>44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Руководитель ППЭ </a:t>
            </a:r>
            <a:r>
              <a:rPr lang="ru-RU" sz="3200" b="1" dirty="0">
                <a:latin typeface="Century Gothic" panose="020B0502020202020204" pitchFamily="34" charset="0"/>
              </a:rPr>
              <a:t>17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en-US" sz="3200" b="1" dirty="0">
                <a:latin typeface="Century Gothic" panose="020B0502020202020204" pitchFamily="34" charset="0"/>
              </a:rPr>
              <a:t>42</a:t>
            </a:r>
            <a:endParaRPr lang="ru-RU" sz="3200" b="1" dirty="0">
              <a:latin typeface="Century Gothic" panose="020B0502020202020204" pitchFamily="34" charset="0"/>
            </a:endParaRP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3200" b="1" dirty="0">
                <a:latin typeface="Century Gothic" panose="020B0502020202020204" pitchFamily="34" charset="0"/>
              </a:rPr>
              <a:t>36</a:t>
            </a:r>
            <a:r>
              <a:rPr lang="en-US" sz="3200" b="1" dirty="0">
                <a:latin typeface="Century Gothic" panose="020B0502020202020204" pitchFamily="34" charset="0"/>
              </a:rPr>
              <a:t>1</a:t>
            </a:r>
            <a:endParaRPr lang="ru-RU" sz="3200" b="1" dirty="0">
              <a:latin typeface="Century Gothic" panose="020B0502020202020204" pitchFamily="34" charset="0"/>
            </a:endParaRP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3200" b="1" dirty="0">
                <a:latin typeface="Century Gothic" panose="020B0502020202020204" pitchFamily="34" charset="0"/>
              </a:rPr>
              <a:t>13</a:t>
            </a:r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ru-RU" sz="3200" b="1" dirty="0">
              <a:latin typeface="Century Gothic" panose="020B0502020202020204" pitchFamily="34" charset="0"/>
            </a:endParaRPr>
          </a:p>
          <a:p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C8584C6-1FBF-541B-CB11-86F14933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49" y="5411129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251D7E-DFAE-2373-E4ED-C503FD984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8" y="36186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+7 999 259 90 00</a:t>
            </a: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A766-FD58-E259-5F48-2152AAC6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E63DB-3CCD-4AA6-5CCB-69C031327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4" y="0"/>
            <a:ext cx="12192000" cy="6858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DE53AA30-E8EE-21BD-0129-299F4C38DB75}"/>
              </a:ext>
            </a:extLst>
          </p:cNvPr>
          <p:cNvSpPr txBox="1"/>
          <p:nvPr/>
        </p:nvSpPr>
        <p:spPr>
          <a:xfrm>
            <a:off x="422596" y="3068662"/>
            <a:ext cx="1132256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6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Спасибо за внимание</a:t>
            </a:r>
            <a:endParaRPr sz="6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8041F-38EC-6179-4660-FB6C5DF5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" y="80574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64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583</Words>
  <Application>Microsoft Office PowerPoint</Application>
  <PresentationFormat>Широкоэкранный</PresentationFormat>
  <Paragraphs>126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57</cp:revision>
  <dcterms:created xsi:type="dcterms:W3CDTF">2023-02-21T19:03:34Z</dcterms:created>
  <dcterms:modified xsi:type="dcterms:W3CDTF">2024-04-12T07:52:55Z</dcterms:modified>
</cp:coreProperties>
</file>