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8" r:id="rId1"/>
  </p:sldMasterIdLst>
  <p:notesMasterIdLst>
    <p:notesMasterId r:id="rId19"/>
  </p:notesMasterIdLst>
  <p:sldIdLst>
    <p:sldId id="375" r:id="rId2"/>
    <p:sldId id="441" r:id="rId3"/>
    <p:sldId id="442" r:id="rId4"/>
    <p:sldId id="444" r:id="rId5"/>
    <p:sldId id="445" r:id="rId6"/>
    <p:sldId id="446" r:id="rId7"/>
    <p:sldId id="415" r:id="rId8"/>
    <p:sldId id="416" r:id="rId9"/>
    <p:sldId id="424" r:id="rId10"/>
    <p:sldId id="417" r:id="rId11"/>
    <p:sldId id="427" r:id="rId12"/>
    <p:sldId id="418" r:id="rId13"/>
    <p:sldId id="419" r:id="rId14"/>
    <p:sldId id="428" r:id="rId15"/>
    <p:sldId id="420" r:id="rId16"/>
    <p:sldId id="421" r:id="rId17"/>
    <p:sldId id="449" r:id="rId18"/>
  </p:sldIdLst>
  <p:sldSz cx="12192000" cy="6858000"/>
  <p:notesSz cx="6810375" cy="99425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5" userDrawn="1">
          <p15:clr>
            <a:srgbClr val="A4A3A4"/>
          </p15:clr>
        </p15:guide>
        <p15:guide id="2" pos="220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187"/>
    <a:srgbClr val="FF0000"/>
    <a:srgbClr val="C24684"/>
    <a:srgbClr val="AED8F4"/>
    <a:srgbClr val="99CDF1"/>
    <a:srgbClr val="842C58"/>
    <a:srgbClr val="993366"/>
    <a:srgbClr val="0A5BBE"/>
    <a:srgbClr val="BC3E7D"/>
    <a:srgbClr val="9E3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>
      <p:cViewPr varScale="1">
        <p:scale>
          <a:sx n="120" d="100"/>
          <a:sy n="120" d="100"/>
        </p:scale>
        <p:origin x="198" y="10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5"/>
        <p:guide pos="22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3" name="AutoShape 2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4" name="AutoShape 3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5" name="AutoShape 4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6" name="AutoShape 5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7" name="AutoShape 6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8" name="AutoShape 7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9" name="AutoShape 8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0" name="AutoShape 9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1" name="Text Box 10"/>
          <p:cNvSpPr txBox="1">
            <a:spLocks noChangeArrowheads="1"/>
          </p:cNvSpPr>
          <p:nvPr/>
        </p:nvSpPr>
        <p:spPr bwMode="auto">
          <a:xfrm>
            <a:off x="0" y="0"/>
            <a:ext cx="2949758" cy="4975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2" name="Text Box 11"/>
          <p:cNvSpPr txBox="1">
            <a:spLocks noChangeArrowheads="1"/>
          </p:cNvSpPr>
          <p:nvPr/>
        </p:nvSpPr>
        <p:spPr bwMode="auto">
          <a:xfrm>
            <a:off x="3858997" y="0"/>
            <a:ext cx="2949758" cy="4975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13325" name="Rectangle 1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663" y="746125"/>
            <a:ext cx="6605587" cy="371475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5" name="Rectangle 13"/>
          <p:cNvSpPr>
            <a:spLocks noGrp="1" noChangeArrowheads="1"/>
          </p:cNvSpPr>
          <p:nvPr>
            <p:ph type="body"/>
          </p:nvPr>
        </p:nvSpPr>
        <p:spPr bwMode="auto">
          <a:xfrm>
            <a:off x="907618" y="4722495"/>
            <a:ext cx="4978932" cy="446181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18" tIns="47589" rIns="91518" bIns="47589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30735" name="Text Box 14"/>
          <p:cNvSpPr txBox="1">
            <a:spLocks noChangeArrowheads="1"/>
          </p:cNvSpPr>
          <p:nvPr/>
        </p:nvSpPr>
        <p:spPr bwMode="auto">
          <a:xfrm>
            <a:off x="0" y="9446580"/>
            <a:ext cx="2949758" cy="4975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858997" y="9446580"/>
            <a:ext cx="2935171" cy="4832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18" tIns="47589" rIns="91518" bIns="47589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55227" algn="l"/>
                <a:tab pos="912069" algn="l"/>
                <a:tab pos="1368911" algn="l"/>
                <a:tab pos="1825753" algn="l"/>
                <a:tab pos="2282593" algn="l"/>
                <a:tab pos="2739436" algn="l"/>
                <a:tab pos="3196277" algn="l"/>
                <a:tab pos="3653119" algn="l"/>
                <a:tab pos="4109960" algn="l"/>
                <a:tab pos="4566802" algn="l"/>
                <a:tab pos="5023643" algn="l"/>
                <a:tab pos="5480486" algn="l"/>
                <a:tab pos="5937326" algn="l"/>
                <a:tab pos="6394168" algn="l"/>
                <a:tab pos="6851010" algn="l"/>
                <a:tab pos="7307852" algn="l"/>
                <a:tab pos="7764693" algn="l"/>
                <a:tab pos="8221535" algn="l"/>
                <a:tab pos="8678376" algn="l"/>
                <a:tab pos="913521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12ACACC-B216-4766-BDD0-CF341F97E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066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defTabSz="453351">
              <a:defRPr/>
            </a:pPr>
            <a:fld id="{D12ACACC-B216-4766-BDD0-CF341F97ECD5}" type="slidenum">
              <a:rPr lang="ru-RU"/>
              <a:pPr defTabSz="453351"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26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54953" algn="l"/>
                <a:tab pos="911508" algn="l"/>
                <a:tab pos="1368062" algn="l"/>
                <a:tab pos="1824617" algn="l"/>
                <a:tab pos="2281171" algn="l"/>
                <a:tab pos="2739328" algn="l"/>
                <a:tab pos="3195883" algn="l"/>
                <a:tab pos="3652437" algn="l"/>
                <a:tab pos="4108993" algn="l"/>
                <a:tab pos="4565547" algn="l"/>
                <a:tab pos="5022102" algn="l"/>
                <a:tab pos="5480259" algn="l"/>
                <a:tab pos="5936813" algn="l"/>
                <a:tab pos="6393368" algn="l"/>
                <a:tab pos="6849922" algn="l"/>
                <a:tab pos="7306477" algn="l"/>
                <a:tab pos="7764634" algn="l"/>
                <a:tab pos="8221188" algn="l"/>
                <a:tab pos="8677743" algn="l"/>
                <a:tab pos="9134298" algn="l"/>
              </a:tabLst>
            </a:pPr>
            <a:fld id="{59E56258-CA55-4F7D-BB90-FDF91237805D}" type="slidenum">
              <a:rPr lang="ru-RU" smtClean="0"/>
              <a:pPr>
                <a:tabLst>
                  <a:tab pos="0" algn="l"/>
                  <a:tab pos="454953" algn="l"/>
                  <a:tab pos="911508" algn="l"/>
                  <a:tab pos="1368062" algn="l"/>
                  <a:tab pos="1824617" algn="l"/>
                  <a:tab pos="2281171" algn="l"/>
                  <a:tab pos="2739328" algn="l"/>
                  <a:tab pos="3195883" algn="l"/>
                  <a:tab pos="3652437" algn="l"/>
                  <a:tab pos="4108993" algn="l"/>
                  <a:tab pos="4565547" algn="l"/>
                  <a:tab pos="5022102" algn="l"/>
                  <a:tab pos="5480259" algn="l"/>
                  <a:tab pos="5936813" algn="l"/>
                  <a:tab pos="6393368" algn="l"/>
                  <a:tab pos="6849922" algn="l"/>
                  <a:tab pos="7306477" algn="l"/>
                  <a:tab pos="7764634" algn="l"/>
                  <a:tab pos="8221188" algn="l"/>
                  <a:tab pos="8677743" algn="l"/>
                  <a:tab pos="9134298" algn="l"/>
                </a:tabLst>
              </a:pPr>
              <a:t>17</a:t>
            </a:fld>
            <a:endParaRPr lang="ru-RU"/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3932467" y="9393721"/>
            <a:ext cx="2992704" cy="4820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518" tIns="47589" rIns="91518" bIns="47589" anchor="b"/>
          <a:lstStyle/>
          <a:p>
            <a:pPr algn="r">
              <a:buSzPct val="100000"/>
              <a:tabLst>
                <a:tab pos="0" algn="l"/>
                <a:tab pos="451749" algn="l"/>
                <a:tab pos="905100" algn="l"/>
                <a:tab pos="1358450" algn="l"/>
                <a:tab pos="1811802" algn="l"/>
                <a:tab pos="2265152" algn="l"/>
                <a:tab pos="2718503" algn="l"/>
                <a:tab pos="3171854" algn="l"/>
                <a:tab pos="3625205" algn="l"/>
                <a:tab pos="4078555" algn="l"/>
                <a:tab pos="4531906" algn="l"/>
                <a:tab pos="4985257" algn="l"/>
                <a:tab pos="5438608" algn="l"/>
                <a:tab pos="5891958" algn="l"/>
                <a:tab pos="6345310" algn="l"/>
                <a:tab pos="6798660" algn="l"/>
                <a:tab pos="7252011" algn="l"/>
                <a:tab pos="7705361" algn="l"/>
                <a:tab pos="8158713" algn="l"/>
                <a:tab pos="8612063" algn="l"/>
                <a:tab pos="9065414" algn="l"/>
              </a:tabLst>
            </a:pPr>
            <a:fld id="{F9EC118C-3FCE-4D0D-A0CB-57FECC0EBADE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r">
                <a:buSzPct val="100000"/>
                <a:tabLst>
                  <a:tab pos="0" algn="l"/>
                  <a:tab pos="451749" algn="l"/>
                  <a:tab pos="905100" algn="l"/>
                  <a:tab pos="1358450" algn="l"/>
                  <a:tab pos="1811802" algn="l"/>
                  <a:tab pos="2265152" algn="l"/>
                  <a:tab pos="2718503" algn="l"/>
                  <a:tab pos="3171854" algn="l"/>
                  <a:tab pos="3625205" algn="l"/>
                  <a:tab pos="4078555" algn="l"/>
                  <a:tab pos="4531906" algn="l"/>
                  <a:tab pos="4985257" algn="l"/>
                  <a:tab pos="5438608" algn="l"/>
                  <a:tab pos="5891958" algn="l"/>
                  <a:tab pos="6345310" algn="l"/>
                  <a:tab pos="6798660" algn="l"/>
                  <a:tab pos="7252011" algn="l"/>
                  <a:tab pos="7705361" algn="l"/>
                  <a:tab pos="8158713" algn="l"/>
                  <a:tab pos="8612063" algn="l"/>
                  <a:tab pos="9065414" algn="l"/>
                </a:tabLst>
              </a:pPr>
              <a:t>17</a:t>
            </a:fld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3038" y="741363"/>
            <a:ext cx="6592887" cy="3708400"/>
          </a:xfrm>
          <a:solidFill>
            <a:srgbClr val="FFFFFF"/>
          </a:solidFill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898" y="4696071"/>
            <a:ext cx="5075375" cy="4440006"/>
          </a:xfrm>
          <a:noFill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202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2073D-1142-4173-8B3B-B2F88CFF55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15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56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433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18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948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8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DCF83-4203-49A7-B1D6-8A5A407AB0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67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6D20B-3938-4DE9-A35C-D0D39283EF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38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74BF9-D796-4270-843C-40B8DD4B25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15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C109E-C295-4842-85FF-93A8210AEA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07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E722A-CB3B-4EA8-8FFE-95A99B2E8F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70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38ABC-F040-4716-AB46-3BFDA6F466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8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D0820-6EEE-4ADF-A3FA-B01E1C2549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66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7A405-EF4F-47B2-B4A4-B502A6BE36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5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099A8-EDA0-4E3A-BAF6-025840DA0C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09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5C7D1-331A-4354-AC83-B4437732EF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15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14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856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:\Молазаева Н.В\Баннеры\Образец баннера ЦОКО.png"/>
          <p:cNvPicPr>
            <a:picLocks noChangeAspect="1" noChangeArrowheads="1"/>
          </p:cNvPicPr>
          <p:nvPr/>
        </p:nvPicPr>
        <p:blipFill>
          <a:blip r:embed="rId2" cstate="print">
            <a:lum bright="-30000" contrast="20000"/>
          </a:blip>
          <a:srcRect l="17646" t="10099" r="1688" b="19206"/>
          <a:stretch>
            <a:fillRect/>
          </a:stretch>
        </p:blipFill>
        <p:spPr bwMode="auto">
          <a:xfrm>
            <a:off x="2927648" y="332656"/>
            <a:ext cx="709499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60648"/>
            <a:ext cx="242057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7408" y="2636912"/>
            <a:ext cx="11017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«ИНСТРУКЦИЯ ПО ЗАПОЛНЕНИЮ 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ОТЧЕТНОСТИ ППЭ ГИА-11 2023-2024 гг.»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alpha val="0"/>
                <a:lumMod val="87000"/>
                <a:lumOff val="13000"/>
              </a:schemeClr>
            </a:gs>
            <a:gs pos="14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0EB917-FF8E-4932-B554-08AE5CDCB999}"/>
              </a:ext>
            </a:extLst>
          </p:cNvPr>
          <p:cNvSpPr txBox="1"/>
          <p:nvPr/>
        </p:nvSpPr>
        <p:spPr>
          <a:xfrm>
            <a:off x="2379713" y="21432"/>
            <a:ext cx="49685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ППЭ-13-02-МАШ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1EFC75E-518D-4B32-8255-9C28EEFFD3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30713"/>
              </p:ext>
            </p:extLst>
          </p:nvPr>
        </p:nvGraphicFramePr>
        <p:xfrm>
          <a:off x="119623" y="548680"/>
          <a:ext cx="8473019" cy="576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3" name="Worksheet" r:id="rId3" imgW="10296337" imgH="7000939" progId="Excel.Sheet.12">
                  <p:embed/>
                </p:oleObj>
              </mc:Choice>
              <mc:Fallback>
                <p:oleObj name="Worksheet" r:id="rId3" imgW="10296337" imgH="70009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623" y="548680"/>
                        <a:ext cx="8473019" cy="576064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6D4A860-F3F8-4767-BF56-4FA6633C273C}"/>
              </a:ext>
            </a:extLst>
          </p:cNvPr>
          <p:cNvSpPr/>
          <p:nvPr/>
        </p:nvSpPr>
        <p:spPr>
          <a:xfrm>
            <a:off x="839416" y="2348880"/>
            <a:ext cx="3384376" cy="216024"/>
          </a:xfrm>
          <a:prstGeom prst="rect">
            <a:avLst/>
          </a:prstGeom>
          <a:solidFill>
            <a:schemeClr val="lt1">
              <a:alpha val="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7700310-FEC0-4681-932A-67F1BD311EBF}"/>
              </a:ext>
            </a:extLst>
          </p:cNvPr>
          <p:cNvSpPr/>
          <p:nvPr/>
        </p:nvSpPr>
        <p:spPr>
          <a:xfrm>
            <a:off x="8760296" y="620688"/>
            <a:ext cx="3168065" cy="15841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ЭМ, принятых руководителем ППЭ от организатора в аудитории отдельно по типам: бланк регистрации, бланк ответов №1, бланк ответов №2 лист 1, бланк ответов №2 лист 2 , ДБО №2 и КИМ.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55C64E7-5519-4AE5-889A-318E5E861DF4}"/>
              </a:ext>
            </a:extLst>
          </p:cNvPr>
          <p:cNvSpPr/>
          <p:nvPr/>
        </p:nvSpPr>
        <p:spPr>
          <a:xfrm>
            <a:off x="4232666" y="2348879"/>
            <a:ext cx="2295382" cy="216023"/>
          </a:xfrm>
          <a:prstGeom prst="rect">
            <a:avLst/>
          </a:prstGeom>
          <a:solidFill>
            <a:schemeClr val="lt1">
              <a:alpha val="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01E232B3-9277-43A0-9036-3DA2D7754FEE}"/>
              </a:ext>
            </a:extLst>
          </p:cNvPr>
          <p:cNvCxnSpPr/>
          <p:nvPr/>
        </p:nvCxnSpPr>
        <p:spPr>
          <a:xfrm>
            <a:off x="2567608" y="2564902"/>
            <a:ext cx="0" cy="8640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C1448B28-1CB9-4AAA-889C-6A8FD03492EF}"/>
              </a:ext>
            </a:extLst>
          </p:cNvPr>
          <p:cNvCxnSpPr/>
          <p:nvPr/>
        </p:nvCxnSpPr>
        <p:spPr>
          <a:xfrm>
            <a:off x="5375920" y="2564902"/>
            <a:ext cx="0" cy="8640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Овал 17">
            <a:extLst>
              <a:ext uri="{FF2B5EF4-FFF2-40B4-BE49-F238E27FC236}">
                <a16:creationId xmlns:a16="http://schemas.microsoft.com/office/drawing/2014/main" id="{74341E07-D5BF-4C6B-A658-7C8105D36374}"/>
              </a:ext>
            </a:extLst>
          </p:cNvPr>
          <p:cNvSpPr/>
          <p:nvPr/>
        </p:nvSpPr>
        <p:spPr>
          <a:xfrm>
            <a:off x="8280432" y="1052736"/>
            <a:ext cx="360034" cy="338554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FB36A6E-0D58-463A-A01F-D26FF0661669}"/>
              </a:ext>
            </a:extLst>
          </p:cNvPr>
          <p:cNvSpPr/>
          <p:nvPr/>
        </p:nvSpPr>
        <p:spPr>
          <a:xfrm>
            <a:off x="5195609" y="3461058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53570DBB-F1B5-4A28-9B77-382BD4AE3379}"/>
              </a:ext>
            </a:extLst>
          </p:cNvPr>
          <p:cNvSpPr/>
          <p:nvPr/>
        </p:nvSpPr>
        <p:spPr>
          <a:xfrm>
            <a:off x="2387591" y="3461058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4D113CBC-B552-4242-A00F-E61173979D7D}"/>
              </a:ext>
            </a:extLst>
          </p:cNvPr>
          <p:cNvSpPr/>
          <p:nvPr/>
        </p:nvSpPr>
        <p:spPr>
          <a:xfrm>
            <a:off x="8280431" y="3101018"/>
            <a:ext cx="360034" cy="327982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8CF3B1E-2123-423C-9D4D-272DC73D1C70}"/>
              </a:ext>
            </a:extLst>
          </p:cNvPr>
          <p:cNvSpPr/>
          <p:nvPr/>
        </p:nvSpPr>
        <p:spPr>
          <a:xfrm>
            <a:off x="8760296" y="2442373"/>
            <a:ext cx="3168065" cy="15121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Проставляется количество участников: количество распределенных в аудиторию участников заполняется автоматически, количество не явившихся участников, удаленных за нарушение Порядка, не завершивших экзамен по объективным причинам проставляется руководителем ППЭ.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4780E791-B598-4905-AF21-D4F55AA0B15E}"/>
              </a:ext>
            </a:extLst>
          </p:cNvPr>
          <p:cNvSpPr/>
          <p:nvPr/>
        </p:nvSpPr>
        <p:spPr>
          <a:xfrm>
            <a:off x="401004" y="4941167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A6D2410-04B7-42EE-ACA3-AEA9F4410DE4}"/>
              </a:ext>
            </a:extLst>
          </p:cNvPr>
          <p:cNvSpPr/>
          <p:nvPr/>
        </p:nvSpPr>
        <p:spPr>
          <a:xfrm>
            <a:off x="877409" y="5013175"/>
            <a:ext cx="5664447" cy="216023"/>
          </a:xfrm>
          <a:prstGeom prst="rect">
            <a:avLst/>
          </a:prstGeom>
          <a:solidFill>
            <a:schemeClr val="lt1">
              <a:alpha val="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3F8D38F7-4EA1-40C8-9C7C-F022CCAE2D2A}"/>
              </a:ext>
            </a:extLst>
          </p:cNvPr>
          <p:cNvSpPr/>
          <p:nvPr/>
        </p:nvSpPr>
        <p:spPr>
          <a:xfrm>
            <a:off x="8280431" y="4941167"/>
            <a:ext cx="363493" cy="288031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57358FA-FEBB-406E-893F-B87E057FE3ED}"/>
              </a:ext>
            </a:extLst>
          </p:cNvPr>
          <p:cNvSpPr/>
          <p:nvPr/>
        </p:nvSpPr>
        <p:spPr>
          <a:xfrm>
            <a:off x="8760296" y="4214987"/>
            <a:ext cx="3168065" cy="23042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общее количество материалов, полученных от участников экзамена (сумма строк на странице), а также общее количество участников (по каждой категории отдельно). Общее количество распределенных в аудитории заполняется автоматически. </a:t>
            </a:r>
          </a:p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если форма состоит из двух и более листов, то просчитывается и указывается общее количество материалов (участников) на каждом листе отдельно.</a:t>
            </a:r>
          </a:p>
        </p:txBody>
      </p:sp>
    </p:spTree>
    <p:extLst>
      <p:ext uri="{BB962C8B-B14F-4D97-AF65-F5344CB8AC3E}">
        <p14:creationId xmlns:p14="http://schemas.microsoft.com/office/powerpoint/2010/main" val="207471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F0D739-283B-4279-B46B-37804615EE0B}"/>
              </a:ext>
            </a:extLst>
          </p:cNvPr>
          <p:cNvSpPr txBox="1"/>
          <p:nvPr/>
        </p:nvSpPr>
        <p:spPr>
          <a:xfrm>
            <a:off x="3071664" y="110473"/>
            <a:ext cx="49685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ППЭ-13-03-К-МАШ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E9B1F43-23A8-4A74-B30E-2E1FB13280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266237"/>
              </p:ext>
            </p:extLst>
          </p:nvPr>
        </p:nvGraphicFramePr>
        <p:xfrm>
          <a:off x="335360" y="510583"/>
          <a:ext cx="9937104" cy="6316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1" name="Worksheet" r:id="rId3" imgW="10886943" imgH="7000939" progId="Excel.Sheet.12">
                  <p:embed/>
                </p:oleObj>
              </mc:Choice>
              <mc:Fallback>
                <p:oleObj name="Worksheet" r:id="rId3" imgW="10886943" imgH="70009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360" y="510583"/>
                        <a:ext cx="9937104" cy="631693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356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D3744-8841-4D9C-A716-B679BCD8F019}"/>
              </a:ext>
            </a:extLst>
          </p:cNvPr>
          <p:cNvSpPr txBox="1"/>
          <p:nvPr/>
        </p:nvSpPr>
        <p:spPr>
          <a:xfrm>
            <a:off x="6744072" y="245839"/>
            <a:ext cx="49685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ППЭ-14-01</a:t>
            </a:r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374E4F6F-26A5-4741-92B3-6C028EE36E03}"/>
              </a:ext>
            </a:extLst>
          </p:cNvPr>
          <p:cNvSpPr/>
          <p:nvPr/>
        </p:nvSpPr>
        <p:spPr>
          <a:xfrm>
            <a:off x="7032104" y="1340767"/>
            <a:ext cx="216024" cy="1400945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E31E899-77C4-495A-96AE-4A0E87075761}"/>
              </a:ext>
            </a:extLst>
          </p:cNvPr>
          <p:cNvSpPr/>
          <p:nvPr/>
        </p:nvSpPr>
        <p:spPr>
          <a:xfrm>
            <a:off x="7493775" y="1183422"/>
            <a:ext cx="4104456" cy="15841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материалов, который член ГЭК передает руководителю ППЭ в день проведения экзамена.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1.3.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ДБО №2, напечатанных на станции авторизации накануне экзамена,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1.4.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упаковочных материалов, переданных в ППЭ,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1.6.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носитель информации –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-накопитель</a:t>
            </a:r>
          </a:p>
        </p:txBody>
      </p:sp>
      <p:sp>
        <p:nvSpPr>
          <p:cNvPr id="9" name="Правая фигурная скобка 8">
            <a:extLst>
              <a:ext uri="{FF2B5EF4-FFF2-40B4-BE49-F238E27FC236}">
                <a16:creationId xmlns:a16="http://schemas.microsoft.com/office/drawing/2014/main" id="{F0DD8009-5A21-4751-B8D7-32101B87077E}"/>
              </a:ext>
            </a:extLst>
          </p:cNvPr>
          <p:cNvSpPr/>
          <p:nvPr/>
        </p:nvSpPr>
        <p:spPr>
          <a:xfrm>
            <a:off x="6935368" y="3259722"/>
            <a:ext cx="287188" cy="584776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48BDF2A-E01D-4B61-8110-94D5DABB49F2}"/>
              </a:ext>
            </a:extLst>
          </p:cNvPr>
          <p:cNvSpPr/>
          <p:nvPr/>
        </p:nvSpPr>
        <p:spPr>
          <a:xfrm>
            <a:off x="7498701" y="3030925"/>
            <a:ext cx="4104456" cy="8135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2.1.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ВДП с упакованными в них после сканирования бланками, полученными от участников экзамена: бланк регистрации, БО №1, БО № лист 1 и БО №2 лист 2, использованные ДБО №2.</a:t>
            </a:r>
          </a:p>
        </p:txBody>
      </p:sp>
      <p:sp>
        <p:nvSpPr>
          <p:cNvPr id="11" name="Правая фигурная скобка 10">
            <a:extLst>
              <a:ext uri="{FF2B5EF4-FFF2-40B4-BE49-F238E27FC236}">
                <a16:creationId xmlns:a16="http://schemas.microsoft.com/office/drawing/2014/main" id="{4465B3C1-9472-412C-9A41-621F5AC94EF6}"/>
              </a:ext>
            </a:extLst>
          </p:cNvPr>
          <p:cNvSpPr/>
          <p:nvPr/>
        </p:nvSpPr>
        <p:spPr>
          <a:xfrm>
            <a:off x="6936357" y="4127372"/>
            <a:ext cx="215180" cy="720080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E1E0B5A-6BD0-4AD3-AAF5-96A1AE94705C}"/>
              </a:ext>
            </a:extLst>
          </p:cNvPr>
          <p:cNvSpPr/>
          <p:nvPr/>
        </p:nvSpPr>
        <p:spPr>
          <a:xfrm>
            <a:off x="7514481" y="4033879"/>
            <a:ext cx="4104456" cy="8135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пункте 2.3 и 2.6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комплектов, в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пункте 2.5.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листов бумаги для черновиков.</a:t>
            </a:r>
          </a:p>
        </p:txBody>
      </p:sp>
      <p:sp>
        <p:nvSpPr>
          <p:cNvPr id="13" name="Правая фигурная скобка 12">
            <a:extLst>
              <a:ext uri="{FF2B5EF4-FFF2-40B4-BE49-F238E27FC236}">
                <a16:creationId xmlns:a16="http://schemas.microsoft.com/office/drawing/2014/main" id="{84CD0E7D-33A9-4E2A-929A-832FE1841119}"/>
              </a:ext>
            </a:extLst>
          </p:cNvPr>
          <p:cNvSpPr/>
          <p:nvPr/>
        </p:nvSpPr>
        <p:spPr>
          <a:xfrm>
            <a:off x="6900279" y="5130326"/>
            <a:ext cx="287188" cy="970087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5B5C2F1-79A0-4DF5-8969-6383B3FE0C4E}"/>
              </a:ext>
            </a:extLst>
          </p:cNvPr>
          <p:cNvSpPr/>
          <p:nvPr/>
        </p:nvSpPr>
        <p:spPr>
          <a:xfrm>
            <a:off x="7505594" y="5130325"/>
            <a:ext cx="4135022" cy="970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Отражается количество неиспользованных на экзамене материалов.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98BDFF-1677-4CF4-BE3A-C29EABF44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32" y="419031"/>
            <a:ext cx="6107099" cy="568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9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A2B94390-14F5-4499-B28E-2796D5752D9E}"/>
              </a:ext>
            </a:extLst>
          </p:cNvPr>
          <p:cNvSpPr/>
          <p:nvPr/>
        </p:nvSpPr>
        <p:spPr>
          <a:xfrm>
            <a:off x="6816924" y="548680"/>
            <a:ext cx="359196" cy="2664296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81BBD26-EFB4-4249-9A7F-4366E601BC9B}"/>
              </a:ext>
            </a:extLst>
          </p:cNvPr>
          <p:cNvSpPr/>
          <p:nvPr/>
        </p:nvSpPr>
        <p:spPr>
          <a:xfrm>
            <a:off x="7320136" y="1160748"/>
            <a:ext cx="4536504" cy="12961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иных материалов, подлежащих возврату из ППЭ в день проведения экзамена. Поля заполняются только в тех пунктах, где есть в наличии материалы. Если таковых нет – поля не заполняются.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0B540E-7D09-4E66-B143-1B82A47ED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34" y="346348"/>
            <a:ext cx="6277244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7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EE268B-7D43-4150-9E01-B34D754BD7DC}"/>
              </a:ext>
            </a:extLst>
          </p:cNvPr>
          <p:cNvSpPr txBox="1"/>
          <p:nvPr/>
        </p:nvSpPr>
        <p:spPr>
          <a:xfrm>
            <a:off x="6528048" y="2060848"/>
            <a:ext cx="49685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ППЭ-14-01-К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F58366-DD70-4139-A854-376268BE8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01102"/>
            <a:ext cx="4524543" cy="665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9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1385337" y="5229200"/>
            <a:ext cx="5214719" cy="19198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398707" y="5085184"/>
            <a:ext cx="5201349" cy="144016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42420" y="4869160"/>
            <a:ext cx="556287" cy="21602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0898" y="1290464"/>
            <a:ext cx="1112574" cy="120243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296634"/>
              </p:ext>
            </p:extLst>
          </p:nvPr>
        </p:nvGraphicFramePr>
        <p:xfrm>
          <a:off x="210444" y="545971"/>
          <a:ext cx="9172575" cy="604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1" name="Worksheet" r:id="rId3" imgW="11382451" imgH="7496025" progId="Excel.Sheet.12">
                  <p:embed/>
                </p:oleObj>
              </mc:Choice>
              <mc:Fallback>
                <p:oleObj name="Worksheet" r:id="rId3" imgW="11382451" imgH="74960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0444" y="545971"/>
                        <a:ext cx="9172575" cy="60404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3DD3744-8841-4D9C-A716-B679BCD8F019}"/>
              </a:ext>
            </a:extLst>
          </p:cNvPr>
          <p:cNvSpPr txBox="1"/>
          <p:nvPr/>
        </p:nvSpPr>
        <p:spPr>
          <a:xfrm>
            <a:off x="8832304" y="44625"/>
            <a:ext cx="3168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ППЭ-14-02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07368" y="2492896"/>
            <a:ext cx="435052" cy="4860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120563" y="2492896"/>
            <a:ext cx="0" cy="4860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1120563" y="3501008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9029228" y="520415"/>
            <a:ext cx="2952328" cy="8135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 «номер аудитории», «распределено количество участников» и «итого» заполняются автоматически. </a:t>
            </a:r>
          </a:p>
        </p:txBody>
      </p:sp>
      <p:sp>
        <p:nvSpPr>
          <p:cNvPr id="22" name="Левая фигурная скобка 21"/>
          <p:cNvSpPr/>
          <p:nvPr/>
        </p:nvSpPr>
        <p:spPr>
          <a:xfrm rot="16200000">
            <a:off x="2317298" y="2073794"/>
            <a:ext cx="218399" cy="1023187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042559" y="1494884"/>
            <a:ext cx="2952328" cy="7200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материалов, выданных ответственным организатором в аудитории в день проведения экзамена.</a:t>
            </a:r>
          </a:p>
        </p:txBody>
      </p:sp>
      <p:sp>
        <p:nvSpPr>
          <p:cNvPr id="27" name="Левая фигурная скобка 26"/>
          <p:cNvSpPr/>
          <p:nvPr/>
        </p:nvSpPr>
        <p:spPr>
          <a:xfrm rot="5400000" flipH="1">
            <a:off x="5717781" y="1324970"/>
            <a:ext cx="218399" cy="2554249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9029228" y="2379711"/>
            <a:ext cx="2952328" cy="9541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неиспользованных материалов, возвращенных ответственными организаторами из аудитории после проведения экзамена.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7174622" y="2537895"/>
            <a:ext cx="0" cy="4860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9029228" y="3503668"/>
            <a:ext cx="2952328" cy="9541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калибровочных листов.</a:t>
            </a: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2228502" y="522920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5407943" y="542118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9011488" y="4608131"/>
            <a:ext cx="2952328" cy="9541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Отражается количество материалов на ППЭ, оставшихся в резерве.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015704" y="5715446"/>
            <a:ext cx="2952328" cy="9541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материалов в ППЭ, включая резервные.</a:t>
            </a: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8550F2F3-B3F8-4658-AB2A-95F289E48818}"/>
              </a:ext>
            </a:extLst>
          </p:cNvPr>
          <p:cNvSpPr/>
          <p:nvPr/>
        </p:nvSpPr>
        <p:spPr>
          <a:xfrm>
            <a:off x="951254" y="3032370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ED1A805-70C6-42AD-BD71-8F49FB23BCD9}"/>
              </a:ext>
            </a:extLst>
          </p:cNvPr>
          <p:cNvSpPr/>
          <p:nvPr/>
        </p:nvSpPr>
        <p:spPr>
          <a:xfrm>
            <a:off x="8474343" y="1599985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EDDEE02-3080-4799-B539-A33998B0A4CA}"/>
              </a:ext>
            </a:extLst>
          </p:cNvPr>
          <p:cNvSpPr/>
          <p:nvPr/>
        </p:nvSpPr>
        <p:spPr>
          <a:xfrm>
            <a:off x="8478198" y="774384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28FA876-F4DA-487C-A49A-03A717940674}"/>
              </a:ext>
            </a:extLst>
          </p:cNvPr>
          <p:cNvSpPr/>
          <p:nvPr/>
        </p:nvSpPr>
        <p:spPr>
          <a:xfrm>
            <a:off x="5227926" y="5861391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F368700A-FB5C-44D6-8771-68919E67ACAB}"/>
              </a:ext>
            </a:extLst>
          </p:cNvPr>
          <p:cNvSpPr/>
          <p:nvPr/>
        </p:nvSpPr>
        <p:spPr>
          <a:xfrm>
            <a:off x="2048485" y="5645367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8D877742-CF9E-42DA-8292-2B9C9E624B25}"/>
              </a:ext>
            </a:extLst>
          </p:cNvPr>
          <p:cNvSpPr/>
          <p:nvPr/>
        </p:nvSpPr>
        <p:spPr>
          <a:xfrm>
            <a:off x="6994605" y="3068960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F38D5466-5AEE-4C13-AFC3-CBDC05D52A8F}"/>
              </a:ext>
            </a:extLst>
          </p:cNvPr>
          <p:cNvSpPr/>
          <p:nvPr/>
        </p:nvSpPr>
        <p:spPr>
          <a:xfrm>
            <a:off x="5643943" y="2765999"/>
            <a:ext cx="360031" cy="335739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0363045-6BB8-4770-9A4C-E409B220E7CD}"/>
              </a:ext>
            </a:extLst>
          </p:cNvPr>
          <p:cNvSpPr/>
          <p:nvPr/>
        </p:nvSpPr>
        <p:spPr>
          <a:xfrm>
            <a:off x="2258656" y="2730591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2C57EA8C-CFA0-4597-B224-B6D117B3725D}"/>
              </a:ext>
            </a:extLst>
          </p:cNvPr>
          <p:cNvSpPr/>
          <p:nvPr/>
        </p:nvSpPr>
        <p:spPr>
          <a:xfrm>
            <a:off x="8480183" y="2600902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A4C522-8345-4682-9FB1-F4B714E38953}"/>
              </a:ext>
            </a:extLst>
          </p:cNvPr>
          <p:cNvSpPr/>
          <p:nvPr/>
        </p:nvSpPr>
        <p:spPr>
          <a:xfrm>
            <a:off x="8480183" y="3717039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E45F7276-25E0-4626-9716-852A3D8A4608}"/>
              </a:ext>
            </a:extLst>
          </p:cNvPr>
          <p:cNvSpPr/>
          <p:nvPr/>
        </p:nvSpPr>
        <p:spPr>
          <a:xfrm>
            <a:off x="8474343" y="4822063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2D885F44-3966-422D-A45E-45FA3830A403}"/>
              </a:ext>
            </a:extLst>
          </p:cNvPr>
          <p:cNvSpPr/>
          <p:nvPr/>
        </p:nvSpPr>
        <p:spPr>
          <a:xfrm>
            <a:off x="8479780" y="5953202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0271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2BD9474-9E0A-4ECE-806E-0293F8DEE1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146297"/>
              </p:ext>
            </p:extLst>
          </p:nvPr>
        </p:nvGraphicFramePr>
        <p:xfrm>
          <a:off x="551384" y="602749"/>
          <a:ext cx="9063856" cy="6213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8" name="Worksheet" r:id="rId3" imgW="11477549" imgH="7867821" progId="Excel.Sheet.12">
                  <p:embed/>
                </p:oleObj>
              </mc:Choice>
              <mc:Fallback>
                <p:oleObj name="Worksheet" r:id="rId3" imgW="11477549" imgH="78678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1384" y="602749"/>
                        <a:ext cx="9063856" cy="621308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D5918DD-57C2-40CD-B0FF-6E73734169E6}"/>
              </a:ext>
            </a:extLst>
          </p:cNvPr>
          <p:cNvSpPr txBox="1"/>
          <p:nvPr/>
        </p:nvSpPr>
        <p:spPr>
          <a:xfrm>
            <a:off x="3863752" y="42169"/>
            <a:ext cx="4320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ППЭ-14-02-К</a:t>
            </a:r>
          </a:p>
        </p:txBody>
      </p:sp>
    </p:spTree>
    <p:extLst>
      <p:ext uri="{BB962C8B-B14F-4D97-AF65-F5344CB8AC3E}">
        <p14:creationId xmlns:p14="http://schemas.microsoft.com/office/powerpoint/2010/main" val="22799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:\Молазаева Н.В\Баннеры\Образец баннера ЦОКО.png"/>
          <p:cNvPicPr>
            <a:picLocks noChangeAspect="1" noChangeArrowheads="1"/>
          </p:cNvPicPr>
          <p:nvPr/>
        </p:nvPicPr>
        <p:blipFill>
          <a:blip r:embed="rId3" cstate="print">
            <a:lum bright="-30000" contrast="20000"/>
          </a:blip>
          <a:srcRect l="17646" t="10099" r="1688" b="19206"/>
          <a:stretch>
            <a:fillRect/>
          </a:stretch>
        </p:blipFill>
        <p:spPr bwMode="auto">
          <a:xfrm>
            <a:off x="2927648" y="332656"/>
            <a:ext cx="584293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5445224"/>
            <a:ext cx="2105292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3" y="476672"/>
            <a:ext cx="165618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8A7E50-0BB3-4BB2-9395-B6E7ED972F63}"/>
              </a:ext>
            </a:extLst>
          </p:cNvPr>
          <p:cNvSpPr txBox="1"/>
          <p:nvPr/>
        </p:nvSpPr>
        <p:spPr>
          <a:xfrm>
            <a:off x="3042082" y="1988840"/>
            <a:ext cx="61078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18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САЙТ</a:t>
            </a:r>
            <a:r>
              <a:rPr lang="ru-RU" sz="1800" b="1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: </a:t>
            </a:r>
            <a:r>
              <a:rPr lang="ru-RU" sz="1800" b="1" u="sng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COKO08.RU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18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r>
              <a:rPr lang="ru-RU" sz="18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ЭЛ.ПОЧТА:</a:t>
            </a:r>
            <a:r>
              <a:rPr lang="ru-RU" sz="1800" b="1" u="sng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COKO08@MAIL.RU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148BE8-2FDB-43B4-A0DF-62309B133106}"/>
              </a:ext>
            </a:extLst>
          </p:cNvPr>
          <p:cNvSpPr txBox="1"/>
          <p:nvPr/>
        </p:nvSpPr>
        <p:spPr>
          <a:xfrm>
            <a:off x="2927648" y="3284984"/>
            <a:ext cx="61078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41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ICSILK+Evolventa Bold"/>
              </a:rPr>
              <a:t>Горячая линия РЦОИ: </a:t>
            </a:r>
            <a:r>
              <a:rPr kumimoji="0" lang="ru-RU" sz="2400" b="1" i="0" u="none" strike="noStrike" kern="1200" cap="none" spc="41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ICSILK+Evolventa Bold"/>
              </a:rPr>
              <a:t>8(84722)3-90-90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419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ICSILK+Evolventa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41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ICSILK+Evolventa Bold"/>
              </a:rPr>
              <a:t>8-999-259-90-00</a:t>
            </a:r>
          </a:p>
        </p:txBody>
      </p:sp>
    </p:spTree>
    <p:extLst>
      <p:ext uri="{BB962C8B-B14F-4D97-AF65-F5344CB8AC3E}">
        <p14:creationId xmlns:p14="http://schemas.microsoft.com/office/powerpoint/2010/main" val="244276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80C279A-FD64-445C-827D-42C6F493E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37" y="491952"/>
            <a:ext cx="9012323" cy="6236563"/>
          </a:xfrm>
          <a:prstGeom prst="rect">
            <a:avLst/>
          </a:prstGeom>
        </p:spPr>
      </p:pic>
      <p:sp>
        <p:nvSpPr>
          <p:cNvPr id="4" name="Текст 6">
            <a:extLst>
              <a:ext uri="{FF2B5EF4-FFF2-40B4-BE49-F238E27FC236}">
                <a16:creationId xmlns:a16="http://schemas.microsoft.com/office/drawing/2014/main" id="{A51A2787-D8EC-4842-9EAD-D7E8E2EC4F7C}"/>
              </a:ext>
            </a:extLst>
          </p:cNvPr>
          <p:cNvSpPr txBox="1">
            <a:spLocks/>
          </p:cNvSpPr>
          <p:nvPr/>
        </p:nvSpPr>
        <p:spPr>
          <a:xfrm>
            <a:off x="9120336" y="59904"/>
            <a:ext cx="3398168" cy="432048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ППЭ-05-02</a:t>
            </a:r>
          </a:p>
        </p:txBody>
      </p:sp>
      <p:sp>
        <p:nvSpPr>
          <p:cNvPr id="5" name="Левая фигурная скобка 4">
            <a:extLst>
              <a:ext uri="{FF2B5EF4-FFF2-40B4-BE49-F238E27FC236}">
                <a16:creationId xmlns:a16="http://schemas.microsoft.com/office/drawing/2014/main" id="{AD288BDE-F7F5-4A2A-8C33-A88727643F0A}"/>
              </a:ext>
            </a:extLst>
          </p:cNvPr>
          <p:cNvSpPr/>
          <p:nvPr/>
        </p:nvSpPr>
        <p:spPr>
          <a:xfrm rot="16200000">
            <a:off x="2615648" y="1905039"/>
            <a:ext cx="140868" cy="4182552"/>
          </a:xfrm>
          <a:prstGeom prst="leftBrace">
            <a:avLst/>
          </a:prstGeom>
          <a:ln w="38100">
            <a:solidFill>
              <a:srgbClr val="C0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1A8708C3-5208-4BC3-9E59-8997A47E77A1}"/>
              </a:ext>
            </a:extLst>
          </p:cNvPr>
          <p:cNvCxnSpPr>
            <a:cxnSpLocks/>
          </p:cNvCxnSpPr>
          <p:nvPr/>
        </p:nvCxnSpPr>
        <p:spPr>
          <a:xfrm>
            <a:off x="3071862" y="4143496"/>
            <a:ext cx="2064097" cy="3017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E874094-7533-44B1-8222-4A8DEE2143C6}"/>
              </a:ext>
            </a:extLst>
          </p:cNvPr>
          <p:cNvSpPr/>
          <p:nvPr/>
        </p:nvSpPr>
        <p:spPr>
          <a:xfrm>
            <a:off x="5161888" y="4080263"/>
            <a:ext cx="2371949" cy="8453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ФИО участников, документ (серия и номер), место в аудитории </a:t>
            </a:r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заполнено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автоматически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1599B7E-B48C-4D7B-A436-A77F1BB8E091}"/>
              </a:ext>
            </a:extLst>
          </p:cNvPr>
          <p:cNvSpPr/>
          <p:nvPr/>
        </p:nvSpPr>
        <p:spPr>
          <a:xfrm>
            <a:off x="9693535" y="1200892"/>
            <a:ext cx="2376264" cy="20187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поле «Отметка о явке, удалении и т.п.» проставляется «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категориям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участников: 1. явился в аудиторию, 2. удален с экзамен, 3. не закончили экзамен, 4. ошибка в документе, 5. подал апелляцию о нарушении порядка проведения, 6. замена ИК (брак, испорченные).</a:t>
            </a:r>
          </a:p>
        </p:txBody>
      </p:sp>
      <p:sp>
        <p:nvSpPr>
          <p:cNvPr id="11" name="Правая фигурная скобка 10">
            <a:extLst>
              <a:ext uri="{FF2B5EF4-FFF2-40B4-BE49-F238E27FC236}">
                <a16:creationId xmlns:a16="http://schemas.microsoft.com/office/drawing/2014/main" id="{3633A740-4880-46CE-9A52-03F14703C191}"/>
              </a:ext>
            </a:extLst>
          </p:cNvPr>
          <p:cNvSpPr/>
          <p:nvPr/>
        </p:nvSpPr>
        <p:spPr>
          <a:xfrm rot="16200000">
            <a:off x="5254132" y="1249978"/>
            <a:ext cx="140868" cy="1083079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7BEC9F9D-2BDA-4F73-942E-ED483E00C2D6}"/>
              </a:ext>
            </a:extLst>
          </p:cNvPr>
          <p:cNvSpPr/>
          <p:nvPr/>
        </p:nvSpPr>
        <p:spPr>
          <a:xfrm>
            <a:off x="5196692" y="1469327"/>
            <a:ext cx="255747" cy="22742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A5C4A91D-A1C0-4B5E-86A3-2815DE85DB7A}"/>
              </a:ext>
            </a:extLst>
          </p:cNvPr>
          <p:cNvSpPr/>
          <p:nvPr/>
        </p:nvSpPr>
        <p:spPr>
          <a:xfrm>
            <a:off x="9305024" y="2030178"/>
            <a:ext cx="359643" cy="36021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Правая фигурная скобка 13">
            <a:extLst>
              <a:ext uri="{FF2B5EF4-FFF2-40B4-BE49-F238E27FC236}">
                <a16:creationId xmlns:a16="http://schemas.microsoft.com/office/drawing/2014/main" id="{2254ED9C-1A63-44D5-8136-7233D6CEDC8D}"/>
              </a:ext>
            </a:extLst>
          </p:cNvPr>
          <p:cNvSpPr/>
          <p:nvPr/>
        </p:nvSpPr>
        <p:spPr>
          <a:xfrm rot="16200000">
            <a:off x="6811856" y="1125116"/>
            <a:ext cx="111158" cy="1332804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1FC4118C-AE1E-4BA0-8AF1-FECA922BA2DF}"/>
              </a:ext>
            </a:extLst>
          </p:cNvPr>
          <p:cNvSpPr/>
          <p:nvPr/>
        </p:nvSpPr>
        <p:spPr>
          <a:xfrm>
            <a:off x="6739562" y="1503592"/>
            <a:ext cx="255748" cy="22742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FCC04E14-6FB6-42B3-BBB6-2F371E9EEE79}"/>
              </a:ext>
            </a:extLst>
          </p:cNvPr>
          <p:cNvSpPr/>
          <p:nvPr/>
        </p:nvSpPr>
        <p:spPr>
          <a:xfrm>
            <a:off x="9305024" y="4806019"/>
            <a:ext cx="359643" cy="36021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7024562-5768-480C-9628-0D1875500368}"/>
              </a:ext>
            </a:extLst>
          </p:cNvPr>
          <p:cNvSpPr/>
          <p:nvPr/>
        </p:nvSpPr>
        <p:spPr>
          <a:xfrm>
            <a:off x="9686172" y="3976733"/>
            <a:ext cx="2376264" cy="20187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поле «Количество ЭМ, полученных от участника экзамена» проставляется количество: бланк регистрации, БО №1, БО №2 лист 1, БО №2 лист 2, ДБО №2, КИМ, листы бумаги для черновиков.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48BDFD98-49E7-489C-8408-CDF215CD9C71}"/>
              </a:ext>
            </a:extLst>
          </p:cNvPr>
          <p:cNvSpPr/>
          <p:nvPr/>
        </p:nvSpPr>
        <p:spPr>
          <a:xfrm>
            <a:off x="5135959" y="3691973"/>
            <a:ext cx="60733" cy="14086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1FF48BFE-A612-4AD8-8FE3-C70A3F0BBFA5}"/>
              </a:ext>
            </a:extLst>
          </p:cNvPr>
          <p:cNvSpPr/>
          <p:nvPr/>
        </p:nvSpPr>
        <p:spPr>
          <a:xfrm>
            <a:off x="5337285" y="3691972"/>
            <a:ext cx="60733" cy="14086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86DF05A8-BE4F-45AF-A9CE-267FE6E01EEF}"/>
              </a:ext>
            </a:extLst>
          </p:cNvPr>
          <p:cNvSpPr/>
          <p:nvPr/>
        </p:nvSpPr>
        <p:spPr>
          <a:xfrm>
            <a:off x="5525891" y="3691972"/>
            <a:ext cx="60733" cy="14086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7E31D145-D7E1-4B07-8FFE-8EEE19EDFB3A}"/>
              </a:ext>
            </a:extLst>
          </p:cNvPr>
          <p:cNvSpPr/>
          <p:nvPr/>
        </p:nvSpPr>
        <p:spPr>
          <a:xfrm>
            <a:off x="5755547" y="3691971"/>
            <a:ext cx="60733" cy="14086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8D1EDCD3-CEF7-41CB-87B0-6D4626DA89CB}"/>
              </a:ext>
            </a:extLst>
          </p:cNvPr>
          <p:cNvSpPr/>
          <p:nvPr/>
        </p:nvSpPr>
        <p:spPr>
          <a:xfrm>
            <a:off x="5978131" y="3691971"/>
            <a:ext cx="60733" cy="14086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11097D0-A9D9-4B18-97B9-84EAA5CA1693}"/>
              </a:ext>
            </a:extLst>
          </p:cNvPr>
          <p:cNvSpPr/>
          <p:nvPr/>
        </p:nvSpPr>
        <p:spPr>
          <a:xfrm>
            <a:off x="7464152" y="2171813"/>
            <a:ext cx="216024" cy="102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096DEC-A572-4CB0-A8B4-E29548EFF2AA}"/>
              </a:ext>
            </a:extLst>
          </p:cNvPr>
          <p:cNvSpPr txBox="1"/>
          <p:nvPr/>
        </p:nvSpPr>
        <p:spPr>
          <a:xfrm>
            <a:off x="7372109" y="2168597"/>
            <a:ext cx="369332" cy="10273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200" b="1" dirty="0"/>
              <a:t>Черновик</a:t>
            </a:r>
          </a:p>
        </p:txBody>
      </p:sp>
    </p:spTree>
    <p:extLst>
      <p:ext uri="{BB962C8B-B14F-4D97-AF65-F5344CB8AC3E}">
        <p14:creationId xmlns:p14="http://schemas.microsoft.com/office/powerpoint/2010/main" val="10765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093371-54BC-4B51-90DB-C8BB996E0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0" y="-15791"/>
            <a:ext cx="9505950" cy="67818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EDD6428-3692-4E81-8BBB-27635EED61A1}"/>
              </a:ext>
            </a:extLst>
          </p:cNvPr>
          <p:cNvSpPr/>
          <p:nvPr/>
        </p:nvSpPr>
        <p:spPr>
          <a:xfrm>
            <a:off x="6261315" y="1539368"/>
            <a:ext cx="1488892" cy="1401105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2688FF-980F-46C4-A87C-22806A1B7B6C}"/>
              </a:ext>
            </a:extLst>
          </p:cNvPr>
          <p:cNvSpPr txBox="1"/>
          <p:nvPr/>
        </p:nvSpPr>
        <p:spPr>
          <a:xfrm>
            <a:off x="9539710" y="52321"/>
            <a:ext cx="27469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ППЭ-05-02-К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F9FCAC6-E18A-4931-B4E5-4D1B17D2A1F2}"/>
              </a:ext>
            </a:extLst>
          </p:cNvPr>
          <p:cNvSpPr/>
          <p:nvPr/>
        </p:nvSpPr>
        <p:spPr>
          <a:xfrm>
            <a:off x="10139112" y="1266922"/>
            <a:ext cx="1800200" cy="19535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Поле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«Замена станции КЕГЭ»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заполняется в случае если произошел сбой на основной станции КЕГЭ, и участник экзамена  продолжил выполнение экзамена на резервной станции КЕГЭ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F12CDE-AC1F-43BF-9E11-818E07615260}"/>
              </a:ext>
            </a:extLst>
          </p:cNvPr>
          <p:cNvSpPr/>
          <p:nvPr/>
        </p:nvSpPr>
        <p:spPr>
          <a:xfrm>
            <a:off x="5250273" y="1459651"/>
            <a:ext cx="216024" cy="1401105"/>
          </a:xfrm>
          <a:prstGeom prst="rect">
            <a:avLst/>
          </a:prstGeom>
          <a:solidFill>
            <a:schemeClr val="lt1">
              <a:alpha val="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DD6ECD94-333B-4FE4-9A47-9E0A1D075F34}"/>
              </a:ext>
            </a:extLst>
          </p:cNvPr>
          <p:cNvSpPr/>
          <p:nvPr/>
        </p:nvSpPr>
        <p:spPr>
          <a:xfrm>
            <a:off x="5250273" y="1206694"/>
            <a:ext cx="252028" cy="237363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7816D58A-13ED-4534-B13C-206C84340403}"/>
              </a:ext>
            </a:extLst>
          </p:cNvPr>
          <p:cNvSpPr/>
          <p:nvPr/>
        </p:nvSpPr>
        <p:spPr>
          <a:xfrm>
            <a:off x="6785320" y="1206695"/>
            <a:ext cx="252028" cy="23736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3313D37-654F-4634-BBAF-4106599B6B8F}"/>
              </a:ext>
            </a:extLst>
          </p:cNvPr>
          <p:cNvSpPr/>
          <p:nvPr/>
        </p:nvSpPr>
        <p:spPr>
          <a:xfrm>
            <a:off x="9640186" y="2013144"/>
            <a:ext cx="288032" cy="29412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644454F5-E6C2-4A77-98A4-83792B5D8F8C}"/>
              </a:ext>
            </a:extLst>
          </p:cNvPr>
          <p:cNvSpPr/>
          <p:nvPr/>
        </p:nvSpPr>
        <p:spPr>
          <a:xfrm>
            <a:off x="9640186" y="5052421"/>
            <a:ext cx="288032" cy="29412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C28D207-89FA-4605-A7EC-66C3CB940447}"/>
              </a:ext>
            </a:extLst>
          </p:cNvPr>
          <p:cNvSpPr/>
          <p:nvPr/>
        </p:nvSpPr>
        <p:spPr>
          <a:xfrm>
            <a:off x="10139112" y="4385568"/>
            <a:ext cx="1800200" cy="16278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поле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«Контрольная сумма» ответственный организатор переносит контрольную сумму, указанную участником экзамена в бланке регистрации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F8677C5-7683-4FBB-A9CD-D986E67BED09}"/>
              </a:ext>
            </a:extLst>
          </p:cNvPr>
          <p:cNvSpPr/>
          <p:nvPr/>
        </p:nvSpPr>
        <p:spPr>
          <a:xfrm>
            <a:off x="5879976" y="1884683"/>
            <a:ext cx="381339" cy="1015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6E4410-339C-4A81-9ED3-E3BBC1A7F106}"/>
              </a:ext>
            </a:extLst>
          </p:cNvPr>
          <p:cNvSpPr txBox="1"/>
          <p:nvPr/>
        </p:nvSpPr>
        <p:spPr>
          <a:xfrm>
            <a:off x="5870591" y="1866615"/>
            <a:ext cx="369332" cy="10273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200" b="1" dirty="0"/>
              <a:t>Черновик</a:t>
            </a:r>
          </a:p>
        </p:txBody>
      </p:sp>
    </p:spTree>
    <p:extLst>
      <p:ext uri="{BB962C8B-B14F-4D97-AF65-F5344CB8AC3E}">
        <p14:creationId xmlns:p14="http://schemas.microsoft.com/office/powerpoint/2010/main" val="391706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08591E-5FC6-4072-AE2F-1C3D56A4E908}"/>
              </a:ext>
            </a:extLst>
          </p:cNvPr>
          <p:cNvSpPr txBox="1"/>
          <p:nvPr/>
        </p:nvSpPr>
        <p:spPr>
          <a:xfrm>
            <a:off x="4583832" y="91684"/>
            <a:ext cx="512921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ППЭ-12-02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240BACC-6377-4702-80C1-24A1ED229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12" y="713760"/>
            <a:ext cx="8936175" cy="594843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DF9A2E20-42B2-4A8A-A4BC-6B4A238DDA31}"/>
              </a:ext>
            </a:extLst>
          </p:cNvPr>
          <p:cNvSpPr/>
          <p:nvPr/>
        </p:nvSpPr>
        <p:spPr>
          <a:xfrm>
            <a:off x="1626301" y="5826607"/>
            <a:ext cx="6113497" cy="317633"/>
          </a:xfrm>
          <a:prstGeom prst="ellipse">
            <a:avLst/>
          </a:prstGeom>
          <a:solidFill>
            <a:schemeClr val="l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CB3BEBF-F7C9-4654-B122-583189961E71}"/>
              </a:ext>
            </a:extLst>
          </p:cNvPr>
          <p:cNvSpPr/>
          <p:nvPr/>
        </p:nvSpPr>
        <p:spPr>
          <a:xfrm>
            <a:off x="5060206" y="1772816"/>
            <a:ext cx="3312368" cy="1224136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94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04B5EA-466D-425C-8F38-5EFA56BD4AD8}"/>
              </a:ext>
            </a:extLst>
          </p:cNvPr>
          <p:cNvSpPr txBox="1"/>
          <p:nvPr/>
        </p:nvSpPr>
        <p:spPr>
          <a:xfrm>
            <a:off x="8239708" y="431956"/>
            <a:ext cx="512921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ППЭ-12-03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453DAC8-60DD-4EA0-BCEA-11F126230F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16" y="168590"/>
            <a:ext cx="5761838" cy="668940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281C0F0A-84C2-4C55-878D-7BDC6A16BEF2}"/>
              </a:ext>
            </a:extLst>
          </p:cNvPr>
          <p:cNvCxnSpPr/>
          <p:nvPr/>
        </p:nvCxnSpPr>
        <p:spPr>
          <a:xfrm>
            <a:off x="5375920" y="2996952"/>
            <a:ext cx="230425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4AA31E6-599E-416B-A183-E2DAC41D14CE}"/>
              </a:ext>
            </a:extLst>
          </p:cNvPr>
          <p:cNvSpPr/>
          <p:nvPr/>
        </p:nvSpPr>
        <p:spPr>
          <a:xfrm>
            <a:off x="7779978" y="1988840"/>
            <a:ext cx="3024336" cy="20162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Знак 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ставить!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4757EDE8-71FA-4BC1-8B80-E4874D7F7812}"/>
              </a:ext>
            </a:extLst>
          </p:cNvPr>
          <p:cNvCxnSpPr/>
          <p:nvPr/>
        </p:nvCxnSpPr>
        <p:spPr>
          <a:xfrm>
            <a:off x="5591944" y="6381328"/>
            <a:ext cx="194421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A5F3728-A83E-43D1-9C1B-7B44D5157F04}"/>
              </a:ext>
            </a:extLst>
          </p:cNvPr>
          <p:cNvSpPr/>
          <p:nvPr/>
        </p:nvSpPr>
        <p:spPr>
          <a:xfrm>
            <a:off x="7777005" y="5949282"/>
            <a:ext cx="3056873" cy="8640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Обязательно проставить общее количество выданных ДБО №2</a:t>
            </a:r>
          </a:p>
        </p:txBody>
      </p:sp>
    </p:spTree>
    <p:extLst>
      <p:ext uri="{BB962C8B-B14F-4D97-AF65-F5344CB8AC3E}">
        <p14:creationId xmlns:p14="http://schemas.microsoft.com/office/powerpoint/2010/main" val="403948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D8B5F6-F472-4EB5-859C-5F8F1FD062F5}"/>
              </a:ext>
            </a:extLst>
          </p:cNvPr>
          <p:cNvSpPr txBox="1"/>
          <p:nvPr/>
        </p:nvSpPr>
        <p:spPr>
          <a:xfrm>
            <a:off x="6672064" y="195897"/>
            <a:ext cx="49685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ППЭ-12-04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учета времени отсутствия участников экзамена в аудитории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1086D9A3-8122-4285-842D-CFFDC20B6F0E}"/>
              </a:ext>
            </a:extLst>
          </p:cNvPr>
          <p:cNvCxnSpPr>
            <a:cxnSpLocks/>
          </p:cNvCxnSpPr>
          <p:nvPr/>
        </p:nvCxnSpPr>
        <p:spPr>
          <a:xfrm>
            <a:off x="5450889" y="2924944"/>
            <a:ext cx="194125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86D3480-91F4-4AC8-A40D-E0262190B2CF}"/>
              </a:ext>
            </a:extLst>
          </p:cNvPr>
          <p:cNvSpPr/>
          <p:nvPr/>
        </p:nvSpPr>
        <p:spPr>
          <a:xfrm>
            <a:off x="7608168" y="2348881"/>
            <a:ext cx="3096344" cy="11521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Знак «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ставить!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BB36E264-B873-42D9-BCE8-F00AD344D953}"/>
              </a:ext>
            </a:extLst>
          </p:cNvPr>
          <p:cNvCxnSpPr>
            <a:cxnSpLocks/>
          </p:cNvCxnSpPr>
          <p:nvPr/>
        </p:nvCxnSpPr>
        <p:spPr>
          <a:xfrm>
            <a:off x="5450889" y="5877272"/>
            <a:ext cx="194125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5B00E0D-D6DF-4899-AC0E-F5C61E273797}"/>
              </a:ext>
            </a:extLst>
          </p:cNvPr>
          <p:cNvSpPr/>
          <p:nvPr/>
        </p:nvSpPr>
        <p:spPr>
          <a:xfrm>
            <a:off x="7608168" y="5553240"/>
            <a:ext cx="3096344" cy="6480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Поле «Подпись» обязательно к заполнению!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9A2A79D-5BA4-41B5-A048-8D2AD0067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82" y="0"/>
            <a:ext cx="48131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4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E0D138-5D45-4161-A740-F654685AF3ED}"/>
              </a:ext>
            </a:extLst>
          </p:cNvPr>
          <p:cNvSpPr txBox="1"/>
          <p:nvPr/>
        </p:nvSpPr>
        <p:spPr>
          <a:xfrm>
            <a:off x="7110289" y="91298"/>
            <a:ext cx="49685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ППЭ-13-01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1C0CC258-5718-49DA-8054-42B6424BF369}"/>
              </a:ext>
            </a:extLst>
          </p:cNvPr>
          <p:cNvCxnSpPr>
            <a:cxnSpLocks/>
          </p:cNvCxnSpPr>
          <p:nvPr/>
        </p:nvCxnSpPr>
        <p:spPr>
          <a:xfrm flipV="1">
            <a:off x="6980513" y="1302105"/>
            <a:ext cx="1019746" cy="9458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DEF88C7-FA88-442D-BCA8-FAC9F7B09739}"/>
              </a:ext>
            </a:extLst>
          </p:cNvPr>
          <p:cNvSpPr/>
          <p:nvPr/>
        </p:nvSpPr>
        <p:spPr>
          <a:xfrm>
            <a:off x="8184232" y="631386"/>
            <a:ext cx="2952328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Предназначено для Бумажной технологии, заполняется, если в ППЭ использовались ЭМ, полученные на бумажном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носителе от члена ГЭК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A544515B-C3DD-4BFD-A70C-36860686C2BD}"/>
              </a:ext>
            </a:extLst>
          </p:cNvPr>
          <p:cNvCxnSpPr>
            <a:cxnSpLocks/>
          </p:cNvCxnSpPr>
          <p:nvPr/>
        </p:nvCxnSpPr>
        <p:spPr>
          <a:xfrm flipV="1">
            <a:off x="6948462" y="2276872"/>
            <a:ext cx="1019746" cy="5040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18006DB-7456-4C48-858D-ADA638874EEC}"/>
              </a:ext>
            </a:extLst>
          </p:cNvPr>
          <p:cNvSpPr/>
          <p:nvPr/>
        </p:nvSpPr>
        <p:spPr>
          <a:xfrm>
            <a:off x="8184232" y="1775025"/>
            <a:ext cx="2952328" cy="78886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ДБО №2, подготовленных в ППЭ до дня экзамена.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DA6C070D-D524-4912-9226-4142E9C9B05B}"/>
              </a:ext>
            </a:extLst>
          </p:cNvPr>
          <p:cNvCxnSpPr>
            <a:cxnSpLocks/>
          </p:cNvCxnSpPr>
          <p:nvPr/>
        </p:nvCxnSpPr>
        <p:spPr>
          <a:xfrm>
            <a:off x="6948462" y="3062675"/>
            <a:ext cx="88635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45B2249-BBC3-4A15-AC69-182B3DA2132A}"/>
              </a:ext>
            </a:extLst>
          </p:cNvPr>
          <p:cNvSpPr/>
          <p:nvPr/>
        </p:nvSpPr>
        <p:spPr>
          <a:xfrm>
            <a:off x="8184232" y="2689697"/>
            <a:ext cx="2952328" cy="78886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ДБО №2, распечатанных в ППЭ в день экзамена в случае нехватки ранее подготовленных.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C9A2D3D-8D5F-4B8B-817C-11043E4837CE}"/>
              </a:ext>
            </a:extLst>
          </p:cNvPr>
          <p:cNvSpPr/>
          <p:nvPr/>
        </p:nvSpPr>
        <p:spPr>
          <a:xfrm>
            <a:off x="8187205" y="3635412"/>
            <a:ext cx="2952328" cy="78886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материалов, выданных в аудитории ППЭ в день экзамена.</a:t>
            </a:r>
          </a:p>
        </p:txBody>
      </p:sp>
      <p:sp>
        <p:nvSpPr>
          <p:cNvPr id="29" name="Правая фигурная скобка 28">
            <a:extLst>
              <a:ext uri="{FF2B5EF4-FFF2-40B4-BE49-F238E27FC236}">
                <a16:creationId xmlns:a16="http://schemas.microsoft.com/office/drawing/2014/main" id="{90E3573B-44D7-4899-AD1B-8ECD67B22ED5}"/>
              </a:ext>
            </a:extLst>
          </p:cNvPr>
          <p:cNvSpPr/>
          <p:nvPr/>
        </p:nvSpPr>
        <p:spPr>
          <a:xfrm>
            <a:off x="6980513" y="3861048"/>
            <a:ext cx="195607" cy="432045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273A7C73-648E-412F-90E9-B577B4AD98BB}"/>
              </a:ext>
            </a:extLst>
          </p:cNvPr>
          <p:cNvCxnSpPr>
            <a:stCxn id="29" idx="1"/>
          </p:cNvCxnSpPr>
          <p:nvPr/>
        </p:nvCxnSpPr>
        <p:spPr>
          <a:xfrm>
            <a:off x="7176120" y="4077071"/>
            <a:ext cx="864096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Правая фигурная скобка 31">
            <a:extLst>
              <a:ext uri="{FF2B5EF4-FFF2-40B4-BE49-F238E27FC236}">
                <a16:creationId xmlns:a16="http://schemas.microsoft.com/office/drawing/2014/main" id="{E6E5F539-FA69-4599-8729-CB4EE4EC403C}"/>
              </a:ext>
            </a:extLst>
          </p:cNvPr>
          <p:cNvSpPr/>
          <p:nvPr/>
        </p:nvSpPr>
        <p:spPr>
          <a:xfrm>
            <a:off x="7032597" y="4483374"/>
            <a:ext cx="195607" cy="788869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14CACE7-1D08-47AD-AAFA-68B13BA3E2FA}"/>
              </a:ext>
            </a:extLst>
          </p:cNvPr>
          <p:cNvSpPr/>
          <p:nvPr/>
        </p:nvSpPr>
        <p:spPr>
          <a:xfrm>
            <a:off x="8184232" y="4550084"/>
            <a:ext cx="2952328" cy="9243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материалов, полученных от участников  экзамена по окончании его проведения.</a:t>
            </a:r>
          </a:p>
        </p:txBody>
      </p:sp>
      <p:sp>
        <p:nvSpPr>
          <p:cNvPr id="34" name="Правая фигурная скобка 33">
            <a:extLst>
              <a:ext uri="{FF2B5EF4-FFF2-40B4-BE49-F238E27FC236}">
                <a16:creationId xmlns:a16="http://schemas.microsoft.com/office/drawing/2014/main" id="{7C3A9E8B-D5C3-4F6C-8BD7-E507C260959A}"/>
              </a:ext>
            </a:extLst>
          </p:cNvPr>
          <p:cNvSpPr/>
          <p:nvPr/>
        </p:nvSpPr>
        <p:spPr>
          <a:xfrm>
            <a:off x="6980513" y="5474480"/>
            <a:ext cx="247691" cy="1216366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3007CF2-7F71-488F-B54F-C17C58608BEE}"/>
              </a:ext>
            </a:extLst>
          </p:cNvPr>
          <p:cNvSpPr/>
          <p:nvPr/>
        </p:nvSpPr>
        <p:spPr>
          <a:xfrm>
            <a:off x="8184232" y="5600282"/>
            <a:ext cx="2952328" cy="121309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материалов, которые остались не использованными в день проведения экзамена, в том числе количество материалов, выданных в аудитории и возвращенных организаторами неиспользованными.</a:t>
            </a:r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9F7EA8CE-3AFC-46C4-90D7-902E17F23C85}"/>
              </a:ext>
            </a:extLst>
          </p:cNvPr>
          <p:cNvCxnSpPr/>
          <p:nvPr/>
        </p:nvCxnSpPr>
        <p:spPr>
          <a:xfrm>
            <a:off x="7228204" y="4866298"/>
            <a:ext cx="864096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FA7FA35F-E65A-4B52-9A83-2FAD13F46C71}"/>
              </a:ext>
            </a:extLst>
          </p:cNvPr>
          <p:cNvCxnSpPr/>
          <p:nvPr/>
        </p:nvCxnSpPr>
        <p:spPr>
          <a:xfrm>
            <a:off x="7228204" y="6082663"/>
            <a:ext cx="864096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8E0353-1C33-444D-891D-3ACA67B5E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0" y="697471"/>
            <a:ext cx="6458851" cy="61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AB09A200-1C40-4D07-817F-17A452E881C2}"/>
              </a:ext>
            </a:extLst>
          </p:cNvPr>
          <p:cNvSpPr/>
          <p:nvPr/>
        </p:nvSpPr>
        <p:spPr>
          <a:xfrm>
            <a:off x="7394860" y="921291"/>
            <a:ext cx="216024" cy="1283573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F5EDD21-42BC-44D4-8F37-A3D4870DA8AA}"/>
              </a:ext>
            </a:extLst>
          </p:cNvPr>
          <p:cNvSpPr/>
          <p:nvPr/>
        </p:nvSpPr>
        <p:spPr>
          <a:xfrm>
            <a:off x="8184232" y="836712"/>
            <a:ext cx="2664296" cy="13681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сведения об участниках экзамена в ППЭ.</a:t>
            </a:r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C0E57639-51ED-4DA7-9124-B2F24762C417}"/>
              </a:ext>
            </a:extLst>
          </p:cNvPr>
          <p:cNvSpPr/>
          <p:nvPr/>
        </p:nvSpPr>
        <p:spPr>
          <a:xfrm>
            <a:off x="7429389" y="2564904"/>
            <a:ext cx="216024" cy="1368152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0A3B636-6931-4466-9210-6DBC4D9A360D}"/>
              </a:ext>
            </a:extLst>
          </p:cNvPr>
          <p:cNvSpPr/>
          <p:nvPr/>
        </p:nvSpPr>
        <p:spPr>
          <a:xfrm>
            <a:off x="8184232" y="2539503"/>
            <a:ext cx="2664296" cy="18722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Отражаются количественные показатели по работникам ППЭ.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Столбцы «назначено в ППЭ» и «распределено в аудитории» заполняются автоматически.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Столбец «не явилось в ППЭ» заполняется руководителем ППЭ.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CFFFA8-757E-4AD6-B693-41BE0095D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9" y="620688"/>
            <a:ext cx="6439799" cy="442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7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412DDC-D506-477B-8773-86672ADFB0A2}"/>
              </a:ext>
            </a:extLst>
          </p:cNvPr>
          <p:cNvSpPr txBox="1"/>
          <p:nvPr/>
        </p:nvSpPr>
        <p:spPr>
          <a:xfrm>
            <a:off x="7231354" y="1988840"/>
            <a:ext cx="49685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ППЭ-13-01-К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7D485A-535D-4F77-B5DC-B53C58413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351517"/>
            <a:ext cx="4324954" cy="650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5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Другая 3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356A95"/>
      </a:hlink>
      <a:folHlink>
        <a:srgbClr val="76A7CE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14641</TotalTime>
  <Words>785</Words>
  <Application>Microsoft Office PowerPoint</Application>
  <PresentationFormat>Широкоэкранный</PresentationFormat>
  <Paragraphs>88</Paragraphs>
  <Slides>17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Century Gothic</vt:lpstr>
      <vt:lpstr>Times New Roman</vt:lpstr>
      <vt:lpstr>Wingdings 3</vt:lpstr>
      <vt:lpstr>Сектор</vt:lpstr>
      <vt:lpstr>Worksheet</vt:lpstr>
      <vt:lpstr>Лист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учебного курса</dc:title>
  <dc:creator>YandonovaBA</dc:creator>
  <cp:lastModifiedBy>1</cp:lastModifiedBy>
  <cp:revision>1008</cp:revision>
  <cp:lastPrinted>2024-02-27T11:15:11Z</cp:lastPrinted>
  <dcterms:created xsi:type="dcterms:W3CDTF">2009-03-12T11:49:47Z</dcterms:created>
  <dcterms:modified xsi:type="dcterms:W3CDTF">2024-04-12T06:49:57Z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TC062561681049</vt:lpwstr>
  </property>
</Properties>
</file>