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8" r:id="rId1"/>
  </p:sldMasterIdLst>
  <p:notesMasterIdLst>
    <p:notesMasterId r:id="rId13"/>
  </p:notesMasterIdLst>
  <p:sldIdLst>
    <p:sldId id="375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449" r:id="rId12"/>
  </p:sldIdLst>
  <p:sldSz cx="12192000" cy="6858000"/>
  <p:notesSz cx="6810375" cy="99425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5" userDrawn="1">
          <p15:clr>
            <a:srgbClr val="A4A3A4"/>
          </p15:clr>
        </p15:guide>
        <p15:guide id="2" pos="220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187"/>
    <a:srgbClr val="FF0000"/>
    <a:srgbClr val="C24684"/>
    <a:srgbClr val="AED8F4"/>
    <a:srgbClr val="99CDF1"/>
    <a:srgbClr val="842C58"/>
    <a:srgbClr val="993366"/>
    <a:srgbClr val="0A5BBE"/>
    <a:srgbClr val="BC3E7D"/>
    <a:srgbClr val="9E3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 varScale="1">
        <p:scale>
          <a:sx n="108" d="100"/>
          <a:sy n="108" d="100"/>
        </p:scale>
        <p:origin x="678" y="9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5"/>
        <p:guide pos="22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3" name="AutoShape 2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4" name="AutoShape 3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5" name="AutoShape 4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6" name="AutoShape 5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7" name="AutoShape 6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8" name="AutoShape 7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9" name="AutoShape 8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0" name="AutoShape 9"/>
          <p:cNvSpPr>
            <a:spLocks noChangeArrowheads="1"/>
          </p:cNvSpPr>
          <p:nvPr/>
        </p:nvSpPr>
        <p:spPr bwMode="auto">
          <a:xfrm>
            <a:off x="1" y="1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1" name="Text Box 10"/>
          <p:cNvSpPr txBox="1">
            <a:spLocks noChangeArrowheads="1"/>
          </p:cNvSpPr>
          <p:nvPr/>
        </p:nvSpPr>
        <p:spPr bwMode="auto">
          <a:xfrm>
            <a:off x="0" y="0"/>
            <a:ext cx="2949758" cy="4975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2" name="Text Box 11"/>
          <p:cNvSpPr txBox="1">
            <a:spLocks noChangeArrowheads="1"/>
          </p:cNvSpPr>
          <p:nvPr/>
        </p:nvSpPr>
        <p:spPr bwMode="auto">
          <a:xfrm>
            <a:off x="3858997" y="0"/>
            <a:ext cx="2949758" cy="4975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13325" name="Rectangle 1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663" y="746125"/>
            <a:ext cx="6605587" cy="371475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5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907618" y="4722495"/>
            <a:ext cx="4978932" cy="446181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18" tIns="47589" rIns="91518" bIns="47589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30735" name="Text Box 14"/>
          <p:cNvSpPr txBox="1">
            <a:spLocks noChangeArrowheads="1"/>
          </p:cNvSpPr>
          <p:nvPr/>
        </p:nvSpPr>
        <p:spPr bwMode="auto">
          <a:xfrm>
            <a:off x="0" y="9446580"/>
            <a:ext cx="2949758" cy="4975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983" tIns="46491" rIns="92983" bIns="4649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858997" y="9446580"/>
            <a:ext cx="2935171" cy="4832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18" tIns="47589" rIns="91518" bIns="47589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55227" algn="l"/>
                <a:tab pos="912069" algn="l"/>
                <a:tab pos="1368911" algn="l"/>
                <a:tab pos="1825753" algn="l"/>
                <a:tab pos="2282593" algn="l"/>
                <a:tab pos="2739436" algn="l"/>
                <a:tab pos="3196277" algn="l"/>
                <a:tab pos="3653119" algn="l"/>
                <a:tab pos="4109960" algn="l"/>
                <a:tab pos="4566802" algn="l"/>
                <a:tab pos="5023643" algn="l"/>
                <a:tab pos="5480486" algn="l"/>
                <a:tab pos="5937326" algn="l"/>
                <a:tab pos="6394168" algn="l"/>
                <a:tab pos="6851010" algn="l"/>
                <a:tab pos="7307852" algn="l"/>
                <a:tab pos="7764693" algn="l"/>
                <a:tab pos="8221535" algn="l"/>
                <a:tab pos="8678376" algn="l"/>
                <a:tab pos="913521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12ACACC-B216-4766-BDD0-CF341F97E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066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54953" algn="l"/>
                <a:tab pos="911508" algn="l"/>
                <a:tab pos="1368062" algn="l"/>
                <a:tab pos="1824617" algn="l"/>
                <a:tab pos="2281171" algn="l"/>
                <a:tab pos="2739328" algn="l"/>
                <a:tab pos="3195883" algn="l"/>
                <a:tab pos="3652437" algn="l"/>
                <a:tab pos="4108993" algn="l"/>
                <a:tab pos="4565547" algn="l"/>
                <a:tab pos="5022102" algn="l"/>
                <a:tab pos="5480259" algn="l"/>
                <a:tab pos="5936813" algn="l"/>
                <a:tab pos="6393368" algn="l"/>
                <a:tab pos="6849922" algn="l"/>
                <a:tab pos="7306477" algn="l"/>
                <a:tab pos="7764634" algn="l"/>
                <a:tab pos="8221188" algn="l"/>
                <a:tab pos="8677743" algn="l"/>
                <a:tab pos="9134298" algn="l"/>
              </a:tabLst>
            </a:pPr>
            <a:fld id="{59E56258-CA55-4F7D-BB90-FDF91237805D}" type="slidenum">
              <a:rPr lang="ru-RU" smtClean="0"/>
              <a:pPr>
                <a:tabLst>
                  <a:tab pos="0" algn="l"/>
                  <a:tab pos="454953" algn="l"/>
                  <a:tab pos="911508" algn="l"/>
                  <a:tab pos="1368062" algn="l"/>
                  <a:tab pos="1824617" algn="l"/>
                  <a:tab pos="2281171" algn="l"/>
                  <a:tab pos="2739328" algn="l"/>
                  <a:tab pos="3195883" algn="l"/>
                  <a:tab pos="3652437" algn="l"/>
                  <a:tab pos="4108993" algn="l"/>
                  <a:tab pos="4565547" algn="l"/>
                  <a:tab pos="5022102" algn="l"/>
                  <a:tab pos="5480259" algn="l"/>
                  <a:tab pos="5936813" algn="l"/>
                  <a:tab pos="6393368" algn="l"/>
                  <a:tab pos="6849922" algn="l"/>
                  <a:tab pos="7306477" algn="l"/>
                  <a:tab pos="7764634" algn="l"/>
                  <a:tab pos="8221188" algn="l"/>
                  <a:tab pos="8677743" algn="l"/>
                  <a:tab pos="9134298" algn="l"/>
                </a:tabLst>
              </a:pPr>
              <a:t>11</a:t>
            </a:fld>
            <a:endParaRPr lang="ru-RU"/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3932467" y="9393721"/>
            <a:ext cx="2992704" cy="4820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518" tIns="47589" rIns="91518" bIns="47589" anchor="b"/>
          <a:lstStyle/>
          <a:p>
            <a:pPr algn="r">
              <a:buSzPct val="100000"/>
              <a:tabLst>
                <a:tab pos="0" algn="l"/>
                <a:tab pos="451749" algn="l"/>
                <a:tab pos="905100" algn="l"/>
                <a:tab pos="1358450" algn="l"/>
                <a:tab pos="1811802" algn="l"/>
                <a:tab pos="2265152" algn="l"/>
                <a:tab pos="2718503" algn="l"/>
                <a:tab pos="3171854" algn="l"/>
                <a:tab pos="3625205" algn="l"/>
                <a:tab pos="4078555" algn="l"/>
                <a:tab pos="4531906" algn="l"/>
                <a:tab pos="4985257" algn="l"/>
                <a:tab pos="5438608" algn="l"/>
                <a:tab pos="5891958" algn="l"/>
                <a:tab pos="6345310" algn="l"/>
                <a:tab pos="6798660" algn="l"/>
                <a:tab pos="7252011" algn="l"/>
                <a:tab pos="7705361" algn="l"/>
                <a:tab pos="8158713" algn="l"/>
                <a:tab pos="8612063" algn="l"/>
                <a:tab pos="9065414" algn="l"/>
              </a:tabLst>
            </a:pPr>
            <a:fld id="{F9EC118C-3FCE-4D0D-A0CB-57FECC0EBADE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r">
                <a:buSzPct val="100000"/>
                <a:tabLst>
                  <a:tab pos="0" algn="l"/>
                  <a:tab pos="451749" algn="l"/>
                  <a:tab pos="905100" algn="l"/>
                  <a:tab pos="1358450" algn="l"/>
                  <a:tab pos="1811802" algn="l"/>
                  <a:tab pos="2265152" algn="l"/>
                  <a:tab pos="2718503" algn="l"/>
                  <a:tab pos="3171854" algn="l"/>
                  <a:tab pos="3625205" algn="l"/>
                  <a:tab pos="4078555" algn="l"/>
                  <a:tab pos="4531906" algn="l"/>
                  <a:tab pos="4985257" algn="l"/>
                  <a:tab pos="5438608" algn="l"/>
                  <a:tab pos="5891958" algn="l"/>
                  <a:tab pos="6345310" algn="l"/>
                  <a:tab pos="6798660" algn="l"/>
                  <a:tab pos="7252011" algn="l"/>
                  <a:tab pos="7705361" algn="l"/>
                  <a:tab pos="8158713" algn="l"/>
                  <a:tab pos="8612063" algn="l"/>
                  <a:tab pos="9065414" algn="l"/>
                </a:tabLst>
              </a:pPr>
              <a:t>11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3038" y="741363"/>
            <a:ext cx="6592887" cy="3708400"/>
          </a:xfrm>
          <a:solidFill>
            <a:srgbClr val="FFFFFF"/>
          </a:solidFill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898" y="4696071"/>
            <a:ext cx="5075375" cy="4440006"/>
          </a:xfrm>
          <a:noFill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202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2073D-1142-4173-8B3B-B2F88CFF55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15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56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433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18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948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8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DCF83-4203-49A7-B1D6-8A5A407AB0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67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6D20B-3938-4DE9-A35C-D0D39283EF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38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74BF9-D796-4270-843C-40B8DD4B25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15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C109E-C295-4842-85FF-93A8210AEA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07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E722A-CB3B-4EA8-8FFE-95A99B2E8F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0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38ABC-F040-4716-AB46-3BFDA6F466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8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D0820-6EEE-4ADF-A3FA-B01E1C2549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66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7A405-EF4F-47B2-B4A4-B502A6BE36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099A8-EDA0-4E3A-BAF6-025840DA0C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09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5C7D1-331A-4354-AC83-B4437732EF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15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14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856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:\Молазаева Н.В\Баннеры\Образец баннера ЦОКО.png"/>
          <p:cNvPicPr>
            <a:picLocks noChangeAspect="1" noChangeArrowheads="1"/>
          </p:cNvPicPr>
          <p:nvPr/>
        </p:nvPicPr>
        <p:blipFill>
          <a:blip r:embed="rId2" cstate="print">
            <a:lum bright="-30000" contrast="20000"/>
          </a:blip>
          <a:srcRect l="17646" t="10099" r="1688" b="19206"/>
          <a:stretch>
            <a:fillRect/>
          </a:stretch>
        </p:blipFill>
        <p:spPr bwMode="auto">
          <a:xfrm>
            <a:off x="2927648" y="332656"/>
            <a:ext cx="709499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60648"/>
            <a:ext cx="242057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7408" y="2636912"/>
            <a:ext cx="11017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«ИНСТРУКЦИЯ ПО ЗАПОЛНЕНИЮ 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ОТЧЕТНЫХ ФОРМ ИС-11 2023-2024 гг.»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BC3EF-0874-FC46-FE44-449625ED9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160" y="1268760"/>
            <a:ext cx="3567120" cy="337554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ИС-09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 об удалении участника итогового сочинения (изложения)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33B691-7DC3-4C6D-B9A7-B79D3FEE0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85" y="0"/>
            <a:ext cx="5005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0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:\Молазаева Н.В\Баннеры\Образец баннера ЦОКО.png"/>
          <p:cNvPicPr>
            <a:picLocks noChangeAspect="1" noChangeArrowheads="1"/>
          </p:cNvPicPr>
          <p:nvPr/>
        </p:nvPicPr>
        <p:blipFill>
          <a:blip r:embed="rId3" cstate="print">
            <a:lum bright="-30000" contrast="20000"/>
          </a:blip>
          <a:srcRect l="17646" t="10099" r="1688" b="19206"/>
          <a:stretch>
            <a:fillRect/>
          </a:stretch>
        </p:blipFill>
        <p:spPr bwMode="auto">
          <a:xfrm>
            <a:off x="2927648" y="332656"/>
            <a:ext cx="584293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5445224"/>
            <a:ext cx="2105292" cy="112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3" y="476672"/>
            <a:ext cx="165618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8A7E50-0BB3-4BB2-9395-B6E7ED972F63}"/>
              </a:ext>
            </a:extLst>
          </p:cNvPr>
          <p:cNvSpPr txBox="1"/>
          <p:nvPr/>
        </p:nvSpPr>
        <p:spPr>
          <a:xfrm>
            <a:off x="3042082" y="1988840"/>
            <a:ext cx="61078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18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САЙТ</a:t>
            </a:r>
            <a:r>
              <a:rPr lang="ru-RU" sz="1800" b="1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: </a:t>
            </a:r>
            <a:r>
              <a:rPr lang="ru-RU" sz="1800" b="1" u="sng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COKO08.RU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1800" b="1" spc="419" dirty="0">
              <a:solidFill>
                <a:srgbClr val="002060"/>
              </a:solidFill>
              <a:latin typeface="Century Gothic" panose="020B0502020202020204" pitchFamily="34" charset="0"/>
              <a:cs typeface="ICSILK+Evolventa Bold"/>
            </a:endParaRPr>
          </a:p>
          <a:p>
            <a:r>
              <a:rPr lang="ru-RU" sz="1800" b="1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ЭЛ.ПОЧТА:</a:t>
            </a:r>
            <a:r>
              <a:rPr lang="ru-RU" sz="1800" b="1" u="sng" spc="419" dirty="0">
                <a:solidFill>
                  <a:srgbClr val="002060"/>
                </a:solidFill>
                <a:latin typeface="Century Gothic" panose="020B0502020202020204" pitchFamily="34" charset="0"/>
                <a:cs typeface="ICSILK+Evolventa Bold"/>
              </a:rPr>
              <a:t>COKO08@MAIL.RU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148BE8-2FDB-43B4-A0DF-62309B133106}"/>
              </a:ext>
            </a:extLst>
          </p:cNvPr>
          <p:cNvSpPr txBox="1"/>
          <p:nvPr/>
        </p:nvSpPr>
        <p:spPr>
          <a:xfrm>
            <a:off x="2999657" y="3274416"/>
            <a:ext cx="61078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41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ICSILK+Evolventa Bold"/>
              </a:rPr>
              <a:t>Горячая линия РЦОИ: </a:t>
            </a:r>
            <a:r>
              <a:rPr kumimoji="0" lang="ru-RU" sz="2400" b="1" i="0" u="none" strike="noStrike" kern="1200" cap="none" spc="41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ICSILK+Evolventa Bold"/>
              </a:rPr>
              <a:t>8(84722)39090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419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ICSILK+Evolventa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41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ICSILK+Evolventa Bold"/>
              </a:rPr>
              <a:t>Техническая поддержка: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41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ICSILK+Evolventa Bold"/>
              </a:rPr>
              <a:t>8-929-209-08-02</a:t>
            </a:r>
          </a:p>
        </p:txBody>
      </p:sp>
    </p:spTree>
    <p:extLst>
      <p:ext uri="{BB962C8B-B14F-4D97-AF65-F5344CB8AC3E}">
        <p14:creationId xmlns:p14="http://schemas.microsoft.com/office/powerpoint/2010/main" val="244276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A419C3A-15A7-B9BD-685E-A6935067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0376" y="2492896"/>
            <a:ext cx="2493059" cy="7218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ИС-01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BF529B79-B892-BD24-99D6-8CEFC910B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276527" cy="5704487"/>
          </a:xfrm>
        </p:spPr>
      </p:pic>
    </p:spTree>
    <p:extLst>
      <p:ext uri="{BB962C8B-B14F-4D97-AF65-F5344CB8AC3E}">
        <p14:creationId xmlns:p14="http://schemas.microsoft.com/office/powerpoint/2010/main" val="23954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B6824E-8276-ADC1-5B4A-FA53015D7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0296" y="2780928"/>
            <a:ext cx="3261039" cy="8341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ИС-02 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9EF910A3-36DD-7DE4-06FF-F079F2CA7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178"/>
            <a:ext cx="8655034" cy="6199627"/>
          </a:xfrm>
        </p:spPr>
      </p:pic>
    </p:spTree>
    <p:extLst>
      <p:ext uri="{BB962C8B-B14F-4D97-AF65-F5344CB8AC3E}">
        <p14:creationId xmlns:p14="http://schemas.microsoft.com/office/powerpoint/2010/main" val="29692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799B0E-095A-AEC5-7D52-83444AED9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976" y="116632"/>
            <a:ext cx="7877018" cy="555445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ИС-04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462602E-167D-9457-E4BD-CA369FD41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0" y="821937"/>
            <a:ext cx="9615489" cy="5022376"/>
          </a:xfrm>
        </p:spPr>
      </p:pic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E14A475E-A79B-9A69-30B9-7620439935D7}"/>
              </a:ext>
            </a:extLst>
          </p:cNvPr>
          <p:cNvCxnSpPr>
            <a:cxnSpLocks/>
          </p:cNvCxnSpPr>
          <p:nvPr/>
        </p:nvCxnSpPr>
        <p:spPr>
          <a:xfrm flipH="1">
            <a:off x="9192344" y="3930555"/>
            <a:ext cx="784170" cy="9386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8879EDCF-7EBF-773F-893D-4A39A3ACD52F}"/>
              </a:ext>
            </a:extLst>
          </p:cNvPr>
          <p:cNvSpPr txBox="1"/>
          <p:nvPr/>
        </p:nvSpPr>
        <p:spPr>
          <a:xfrm>
            <a:off x="9976513" y="2397948"/>
            <a:ext cx="2058502" cy="206210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Распределение обучающихся по учебным кабинетам в форме ИС-04 осуществляется руководителем ОО (места проведения) самостоятельно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15575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A015331F-B744-23AC-BAFB-4D743663E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654" y="601940"/>
            <a:ext cx="4105654" cy="523164"/>
          </a:xfrm>
        </p:spPr>
        <p:txBody>
          <a:bodyPr>
            <a:normAutofit/>
          </a:bodyPr>
          <a:lstStyle/>
          <a:p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ИС-05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7E36ED6-B58F-C8F1-1AA5-469D4C72A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68348" cy="6858000"/>
          </a:xfrm>
          <a:prstGeom prst="rect">
            <a:avLst/>
          </a:prstGeom>
        </p:spPr>
      </p:pic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D50F0A75-2829-1191-C1E3-3760F268730F}"/>
              </a:ext>
            </a:extLst>
          </p:cNvPr>
          <p:cNvCxnSpPr>
            <a:cxnSpLocks/>
          </p:cNvCxnSpPr>
          <p:nvPr/>
        </p:nvCxnSpPr>
        <p:spPr>
          <a:xfrm flipH="1">
            <a:off x="3070746" y="3429000"/>
            <a:ext cx="2654688" cy="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AEF9186-E9AD-55C3-31E5-B3186E185204}"/>
              </a:ext>
            </a:extLst>
          </p:cNvPr>
          <p:cNvSpPr txBox="1"/>
          <p:nvPr/>
        </p:nvSpPr>
        <p:spPr>
          <a:xfrm>
            <a:off x="5725434" y="3067400"/>
            <a:ext cx="5168348" cy="132343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В случае удаления обучающегося с итогового сочинения (изложения), в столбце «Удален с итогового сочинения (изложения)» напротив ФИО вышеуказанного обучающегося членом комиссии ОО проставляется отметка «Х»</a:t>
            </a:r>
            <a:endParaRPr lang="ru-RU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4F55C5-8E7D-476F-9791-6F3CC29A23A7}"/>
              </a:ext>
            </a:extLst>
          </p:cNvPr>
          <p:cNvSpPr txBox="1"/>
          <p:nvPr/>
        </p:nvSpPr>
        <p:spPr>
          <a:xfrm>
            <a:off x="5725434" y="1636165"/>
            <a:ext cx="5168348" cy="83099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Заполнение формы ИС-05 осуществляется членом комиссии ОО в аудитории проведения итогового сочинения (изложения)</a:t>
            </a:r>
          </a:p>
        </p:txBody>
      </p:sp>
    </p:spTree>
    <p:extLst>
      <p:ext uri="{BB962C8B-B14F-4D97-AF65-F5344CB8AC3E}">
        <p14:creationId xmlns:p14="http://schemas.microsoft.com/office/powerpoint/2010/main" val="271355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453B19-8D14-3391-CBB7-FF246FD57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6080" y="287378"/>
            <a:ext cx="3378169" cy="714233"/>
          </a:xfrm>
        </p:spPr>
        <p:txBody>
          <a:bodyPr>
            <a:normAutofit/>
          </a:bodyPr>
          <a:lstStyle/>
          <a:p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ИС-05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E58AB4D-4635-2F2E-EFB1-1AAF9BABF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975"/>
            <a:ext cx="5145206" cy="685002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857AE2-1242-9E03-2E2A-498DC6C7D1E1}"/>
              </a:ext>
            </a:extLst>
          </p:cNvPr>
          <p:cNvSpPr txBox="1"/>
          <p:nvPr/>
        </p:nvSpPr>
        <p:spPr>
          <a:xfrm>
            <a:off x="5731043" y="1222882"/>
            <a:ext cx="5145206" cy="156966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В случае если обучающийся не закончил написание итогового сочинения (изложения) по уважительной причине, в столбце «Не закончил написание итогового сочинения (изложения)» напротив ФИО вышеуказанного обучающегося членом комиссии ОО проставляется отметка «Х»</a:t>
            </a:r>
            <a:endParaRPr lang="ru-RU" sz="1600" dirty="0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8BA99F21-7301-8AB2-A09D-34AB779A83A2}"/>
              </a:ext>
            </a:extLst>
          </p:cNvPr>
          <p:cNvCxnSpPr>
            <a:cxnSpLocks/>
          </p:cNvCxnSpPr>
          <p:nvPr/>
        </p:nvCxnSpPr>
        <p:spPr>
          <a:xfrm flipH="1">
            <a:off x="3521122" y="1825092"/>
            <a:ext cx="2033516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7BFED5F-C550-F1D5-C791-33DD02EE0695}"/>
              </a:ext>
            </a:extLst>
          </p:cNvPr>
          <p:cNvSpPr txBox="1"/>
          <p:nvPr/>
        </p:nvSpPr>
        <p:spPr>
          <a:xfrm>
            <a:off x="5731043" y="3318083"/>
            <a:ext cx="5145206" cy="5847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Количество бланков регистрации, вносимых в столбец </a:t>
            </a:r>
            <a:r>
              <a:rPr lang="ru-RU" sz="1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«Бланк регистрации»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-1</a:t>
            </a:r>
            <a:endParaRPr lang="ru-RU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2D64D2-7777-D432-9814-260E29F6153B}"/>
              </a:ext>
            </a:extLst>
          </p:cNvPr>
          <p:cNvSpPr txBox="1"/>
          <p:nvPr/>
        </p:nvSpPr>
        <p:spPr>
          <a:xfrm>
            <a:off x="5737956" y="4428399"/>
            <a:ext cx="5145206" cy="83099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В столбец </a:t>
            </a:r>
            <a:r>
              <a:rPr lang="ru-RU" sz="1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«Количество бланков записи» 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вписывается то количество бланков записи, включая дополнительные бланки записи, которое  было использовано участником.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5007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CBCAA-42EC-A4F6-BEB2-F493E059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072" y="848653"/>
            <a:ext cx="4374456" cy="495869"/>
          </a:xfrm>
        </p:spPr>
        <p:txBody>
          <a:bodyPr>
            <a:noAutofit/>
          </a:bodyPr>
          <a:lstStyle/>
          <a:p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ИС-06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D007FA1-5DDF-D2CA-BBEB-A33987547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667"/>
            <a:ext cx="4899547" cy="685866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293EEA-1259-2BC8-D77D-77FCD496345B}"/>
              </a:ext>
            </a:extLst>
          </p:cNvPr>
          <p:cNvSpPr txBox="1"/>
          <p:nvPr/>
        </p:nvSpPr>
        <p:spPr>
          <a:xfrm>
            <a:off x="5153013" y="1916832"/>
            <a:ext cx="6107372" cy="5847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Заполнение формы ИС-06 осуществляется экспертами по проверке итогового сочинения (изложения)</a:t>
            </a:r>
            <a:endParaRPr lang="ru-RU" sz="1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8C50AB-8667-8326-C917-8BEC74B412B0}"/>
              </a:ext>
            </a:extLst>
          </p:cNvPr>
          <p:cNvSpPr txBox="1"/>
          <p:nvPr/>
        </p:nvSpPr>
        <p:spPr>
          <a:xfrm>
            <a:off x="5153013" y="3140968"/>
            <a:ext cx="6107372" cy="156966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В случае если обучающийся не закончил написание итогового сочинения (изложения) или удален с итогового сочинения (изложения), бланки работы вышеуказанного обучающегося </a:t>
            </a:r>
            <a:r>
              <a:rPr lang="ru-RU" sz="1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не копируются и не проверяются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1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Внесение сведений об обучающемся в протокол проверки итогового сочинения (изложения) (ИС-06) не осуществляется.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73627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85EF3-39A1-ABD2-73E1-B5E6B236D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2264" y="918017"/>
            <a:ext cx="3116744" cy="622317"/>
          </a:xfrm>
        </p:spPr>
        <p:txBody>
          <a:bodyPr>
            <a:normAutofit/>
          </a:bodyPr>
          <a:lstStyle/>
          <a:p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ИС-07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2A312A7-7DB3-CC6F-624F-4B14C8A55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125" y="918017"/>
            <a:ext cx="7596398" cy="562608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AFC490-996B-3EF5-B73F-1E1BB1401CC3}"/>
              </a:ext>
            </a:extLst>
          </p:cNvPr>
          <p:cNvSpPr txBox="1"/>
          <p:nvPr/>
        </p:nvSpPr>
        <p:spPr>
          <a:xfrm>
            <a:off x="8040216" y="2492896"/>
            <a:ext cx="3813131" cy="175432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В ведомости коррекции персональных данных участников итогового сочинения (изложения) заполняются только те столбцы, в которых зафиксировано несоответствие.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4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D406B-99E3-450E-7CF7-FB30474EA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160" y="908720"/>
            <a:ext cx="3240360" cy="3992587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ИС-08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 о досрочном завершении итогового сочинения (изложения)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F24E9C-60D1-427A-8BF8-69532A935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42" y="0"/>
            <a:ext cx="5052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8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Другая 3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356A95"/>
      </a:hlink>
      <a:folHlink>
        <a:srgbClr val="76A7CE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14379</TotalTime>
  <Words>295</Words>
  <Application>Microsoft Office PowerPoint</Application>
  <PresentationFormat>Широкоэкранный</PresentationFormat>
  <Paragraphs>29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3</vt:lpstr>
      <vt:lpstr>Сектор</vt:lpstr>
      <vt:lpstr>Презентация PowerPoint</vt:lpstr>
      <vt:lpstr>ФОРМА ИС-01 </vt:lpstr>
      <vt:lpstr>ФОРМА ИС-02  </vt:lpstr>
      <vt:lpstr>ФОРМА ИС-04 </vt:lpstr>
      <vt:lpstr>ФОРМА ИС-05</vt:lpstr>
      <vt:lpstr>ФОРМА ИС-05</vt:lpstr>
      <vt:lpstr>ФОРМА ИС-06</vt:lpstr>
      <vt:lpstr>ФОРМА ИС-07</vt:lpstr>
      <vt:lpstr>ФОРМА ИС-08  АКТ о досрочном завершении итогового сочинения (изложения)</vt:lpstr>
      <vt:lpstr>ФОРМА ИС-09  АКТ об удалении участника итогового сочинения (изложения)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учебного курса</dc:title>
  <dc:creator>YandonovaBA</dc:creator>
  <cp:lastModifiedBy>Пользователь</cp:lastModifiedBy>
  <cp:revision>998</cp:revision>
  <cp:lastPrinted>2023-11-30T07:02:46Z</cp:lastPrinted>
  <dcterms:created xsi:type="dcterms:W3CDTF">2009-03-12T11:49:47Z</dcterms:created>
  <dcterms:modified xsi:type="dcterms:W3CDTF">2023-12-01T06:39:14Z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TC062561681049</vt:lpwstr>
  </property>
</Properties>
</file>