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65" r:id="rId2"/>
    <p:sldId id="281" r:id="rId3"/>
    <p:sldId id="284" r:id="rId4"/>
    <p:sldId id="286" r:id="rId5"/>
    <p:sldId id="288" r:id="rId6"/>
    <p:sldId id="287" r:id="rId7"/>
    <p:sldId id="289" r:id="rId8"/>
    <p:sldId id="277" r:id="rId9"/>
    <p:sldId id="290" r:id="rId10"/>
    <p:sldId id="268" r:id="rId11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D4E6"/>
    <a:srgbClr val="D2A000"/>
    <a:srgbClr val="33CC33"/>
    <a:srgbClr val="006600"/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9770" autoAdjust="0"/>
  </p:normalViewPr>
  <p:slideViewPr>
    <p:cSldViewPr>
      <p:cViewPr varScale="1">
        <p:scale>
          <a:sx n="104" d="100"/>
          <a:sy n="104" d="100"/>
        </p:scale>
        <p:origin x="-90" y="-8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475AE-1EAC-4931-A819-D2573836FDC0}" type="datetimeFigureOut">
              <a:rPr lang="ru-RU" smtClean="0"/>
              <a:pPr/>
              <a:t>20.11.2017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EB5E6-2596-40F7-9EA1-0215BA2A5E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346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rPr/>
              <a:pPr/>
              <a:t>6/30/2006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rPr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675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algn="ctr"/>
            <a:fld id="{047E157E-8DCB-4F70-A0AF-5EB586A91DD4}" type="datetime1">
              <a:rPr kumimoji="0" lang="ru-RU" smtClean="0">
                <a:solidFill>
                  <a:srgbClr val="FFFFFF"/>
                </a:solidFill>
              </a:rPr>
              <a:pPr algn="ctr"/>
              <a:t>20.11.2017</a:t>
            </a:fld>
            <a:endParaRPr kumimoji="0" lang="ru-RU" sz="2000">
              <a:solidFill>
                <a:srgbClr val="FFFFFF"/>
              </a:solidFill>
            </a:endParaRPr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82E0A0-C266-4798-8C8F-B9F91E9DA37E}" type="slidenum">
              <a:rPr kumimoji="0" lang="ru-RU" smtClean="0">
                <a:solidFill>
                  <a:schemeClr val="tx2"/>
                </a:solidFill>
              </a:rPr>
              <a:pPr/>
              <a:t>‹#›</a:t>
            </a:fld>
            <a:endParaRPr kumimoji="0" lang="ru-RU">
              <a:solidFill>
                <a:schemeClr val="tx2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/>
              <a:pPr/>
              <a:t>6/30/2006</a:t>
            </a:fld>
            <a:endParaRPr kumimoji="0" lang="ru-RU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2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400">
              <a:solidFill>
                <a:srgbClr val="FFFF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F7CB7D-F184-43C7-B6FD-03D728E1BBFF}" type="slidenum">
              <a:rPr kumimoji="0" lang="ru-RU" smtClean="0">
                <a:solidFill>
                  <a:srgbClr val="FFFFFF"/>
                </a:solidFill>
              </a:rPr>
              <a:pPr/>
              <a:t>‹#›</a:t>
            </a:fld>
            <a:endParaRPr kumimoji="0" lang="ru-RU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ru-RU" sz="28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280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606EA6-EFEA-4C30-9264-4F9291A5780D}" type="datetime1">
              <a:rPr lang="ru-RU" smtClean="0"/>
              <a:pPr/>
              <a:t>6/30/2006</a:t>
            </a:fld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r"/>
            <a:endParaRPr kumimoji="0" lang="ru-RU" sz="1400">
              <a:solidFill>
                <a:schemeClr val="tx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/>
            <a:fld id="{8F82E0A0-C266-4798-8C8F-B9F91E9DA37E}" type="slidenum">
              <a:rPr kumimoji="0" lang="ru-RU" sz="1400" b="1" smtClean="0">
                <a:solidFill>
                  <a:srgbClr val="FFFFFF"/>
                </a:solidFill>
              </a:rPr>
              <a:pPr algn="ctr"/>
              <a:t>‹#›</a:t>
            </a:fld>
            <a:endParaRPr kumimoji="0" lang="ru-RU" sz="1400" b="1">
              <a:solidFill>
                <a:srgbClr val="FFFFF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043608" y="627534"/>
            <a:ext cx="7776864" cy="216024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Порядок подготовки и проведения </a:t>
            </a:r>
            <a:br>
              <a:rPr lang="ru-RU" sz="2400" b="1" dirty="0" smtClean="0"/>
            </a:br>
            <a:r>
              <a:rPr lang="ru-RU" sz="2400" b="1" dirty="0" smtClean="0"/>
              <a:t>государственной итоговой аттестации </a:t>
            </a:r>
            <a:br>
              <a:rPr lang="ru-RU" sz="2400" b="1" dirty="0" smtClean="0"/>
            </a:br>
            <a:r>
              <a:rPr lang="ru-RU" sz="2400" b="1" dirty="0" smtClean="0"/>
              <a:t>с применением технологии печати полного комплекта  черно-белых ЭМ в </a:t>
            </a:r>
            <a:r>
              <a:rPr lang="ru-RU" sz="2400" b="1" dirty="0" err="1" smtClean="0"/>
              <a:t>ппэ</a:t>
            </a:r>
            <a:r>
              <a:rPr lang="en-US" sz="2400" b="1" dirty="0" smtClean="0"/>
              <a:t>.</a:t>
            </a:r>
            <a:endParaRPr lang="ru-RU" sz="2400" b="1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491880" y="4268086"/>
            <a:ext cx="5457428" cy="751936"/>
          </a:xfrm>
        </p:spPr>
        <p:txBody>
          <a:bodyPr>
            <a:noAutofit/>
          </a:bodyPr>
          <a:lstStyle/>
          <a:p>
            <a:pPr algn="r"/>
            <a:r>
              <a:rPr lang="ru-RU" sz="1800" b="1" dirty="0" err="1" smtClean="0">
                <a:latin typeface="+mj-lt"/>
                <a:cs typeface="Times New Roman" pitchFamily="18" charset="0"/>
              </a:rPr>
              <a:t>Араева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+mj-lt"/>
                <a:cs typeface="Times New Roman" pitchFamily="18" charset="0"/>
              </a:rPr>
              <a:t>Эльза</a:t>
            </a:r>
            <a:r>
              <a:rPr lang="ru-RU" sz="1800" b="1" dirty="0" smtClean="0">
                <a:latin typeface="+mj-lt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+mj-lt"/>
                <a:cs typeface="Times New Roman" pitchFamily="18" charset="0"/>
              </a:rPr>
              <a:t>Мугашевна</a:t>
            </a:r>
            <a:endParaRPr lang="ru-RU" sz="1800" b="1" dirty="0" smtClean="0">
              <a:latin typeface="+mj-lt"/>
              <a:cs typeface="Times New Roman" pitchFamily="18" charset="0"/>
            </a:endParaRPr>
          </a:p>
          <a:p>
            <a:pPr algn="r"/>
            <a:r>
              <a:rPr lang="ru-RU" sz="1600" b="1" dirty="0" smtClean="0">
                <a:latin typeface="+mj-lt"/>
                <a:cs typeface="Times New Roman" pitchFamily="18" charset="0"/>
              </a:rPr>
              <a:t>начальник отдела ГИА</a:t>
            </a:r>
            <a:endParaRPr lang="ru-RU" sz="1600" b="1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Спасибо за внимание!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195486"/>
            <a:ext cx="7704856" cy="72008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I. </a:t>
            </a:r>
            <a:r>
              <a:rPr lang="ru-RU" sz="2800" b="1" dirty="0" smtClean="0">
                <a:solidFill>
                  <a:schemeClr val="tx1"/>
                </a:solidFill>
              </a:rPr>
              <a:t>Подготовительный </a:t>
            </a:r>
            <a:r>
              <a:rPr lang="ru-RU" sz="2800" b="1" dirty="0">
                <a:solidFill>
                  <a:schemeClr val="tx1"/>
                </a:solidFill>
              </a:rPr>
              <a:t>период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259632" y="1080775"/>
            <a:ext cx="7776864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457200"/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1. Хранение ЭМ</a:t>
            </a:r>
          </a:p>
          <a:p>
            <a:pPr lvl="0" indent="-457200"/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  <a:p>
            <a:pPr lvl="0" indent="-45720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В соответствии с МР по организации доставки ЭМ, вручение ЭМ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по </a:t>
            </a: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технологии «Печать КИМ в ППЭ» возможно со дня доставки ЭМ на склад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ГЦСС</a:t>
            </a:r>
          </a:p>
          <a:p>
            <a:pPr lvl="0" indent="-457200">
              <a:buFont typeface="Wingdings" pitchFamily="2" charset="2"/>
              <a:buChar char="ü"/>
            </a:pPr>
            <a:endParaRPr lang="ru-RU" sz="1100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lvl="0"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Хранение ЭМ в регионе (РЦОИ)</a:t>
            </a:r>
          </a:p>
          <a:p>
            <a:pPr lvl="0" indent="-457200"/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51470"/>
            <a:ext cx="7776864" cy="72008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I. </a:t>
            </a:r>
            <a:r>
              <a:rPr lang="ru-RU" sz="2800" b="1" dirty="0" smtClean="0">
                <a:solidFill>
                  <a:schemeClr val="tx1"/>
                </a:solidFill>
              </a:rPr>
              <a:t>Подготовительный </a:t>
            </a:r>
            <a:r>
              <a:rPr lang="ru-RU" sz="2800" b="1" dirty="0">
                <a:solidFill>
                  <a:schemeClr val="tx1"/>
                </a:solidFill>
              </a:rPr>
              <a:t>период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915566"/>
            <a:ext cx="7848872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/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2. Техническая подготовка в ППЭ</a:t>
            </a:r>
          </a:p>
          <a:p>
            <a:pPr indent="-45720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Начало технической подготовки не позднее чем за 4-5 календарных дней до проведения первого экзамена в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ППЭ</a:t>
            </a:r>
          </a:p>
          <a:p>
            <a:pPr indent="-457200">
              <a:buFont typeface="Wingdings" pitchFamily="2" charset="2"/>
              <a:buChar char="ü"/>
            </a:pP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  <a:p>
            <a:pPr indent="-45720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Контроль технической готовности в ППЭ не позднее чем за 1 календарный день до проведения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экзамена </a:t>
            </a:r>
          </a:p>
          <a:p>
            <a:pPr indent="-45720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0000"/>
                </a:solidFill>
              </a:rPr>
              <a:t>Авторизация </a:t>
            </a:r>
            <a:r>
              <a:rPr lang="ru-RU" sz="2000" dirty="0" err="1" smtClean="0">
                <a:solidFill>
                  <a:srgbClr val="FF0000"/>
                </a:solidFill>
              </a:rPr>
              <a:t>токенов</a:t>
            </a:r>
            <a:r>
              <a:rPr lang="ru-RU" sz="2000" dirty="0" smtClean="0">
                <a:solidFill>
                  <a:srgbClr val="FF0000"/>
                </a:solidFill>
              </a:rPr>
              <a:t> членов ГЭК</a:t>
            </a:r>
          </a:p>
          <a:p>
            <a:pPr indent="-457200">
              <a:buFont typeface="Wingdings" pitchFamily="2" charset="2"/>
              <a:buChar char="ü"/>
            </a:pPr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  <a:p>
            <a:pPr indent="-457200">
              <a:buFont typeface="Wingdings" pitchFamily="2" charset="2"/>
              <a:buChar char="ü"/>
            </a:pPr>
            <a:r>
              <a:rPr lang="ru-RU" sz="2000" dirty="0">
                <a:solidFill>
                  <a:srgbClr val="FF0000"/>
                </a:solidFill>
              </a:rPr>
              <a:t>Печать </a:t>
            </a:r>
            <a:r>
              <a:rPr lang="ru-RU" sz="2000" dirty="0" smtClean="0">
                <a:solidFill>
                  <a:srgbClr val="FF0000"/>
                </a:solidFill>
              </a:rPr>
              <a:t>ДБО </a:t>
            </a:r>
            <a:r>
              <a:rPr lang="ru-RU" sz="2000" dirty="0">
                <a:solidFill>
                  <a:srgbClr val="FF0000"/>
                </a:solidFill>
              </a:rPr>
              <a:t>в Штабе ППЭ </a:t>
            </a:r>
            <a:endParaRPr lang="ru-RU" sz="2000" dirty="0" smtClean="0">
              <a:solidFill>
                <a:srgbClr val="FF0000"/>
              </a:solidFill>
            </a:endParaRPr>
          </a:p>
          <a:p>
            <a:pPr indent="-457200">
              <a:buFont typeface="Wingdings" pitchFamily="2" charset="2"/>
              <a:buChar char="ü"/>
            </a:pPr>
            <a:endParaRPr lang="ru-RU" sz="1100" dirty="0">
              <a:solidFill>
                <a:srgbClr val="FF0000"/>
              </a:solidFill>
            </a:endParaRPr>
          </a:p>
          <a:p>
            <a:pPr indent="-457200">
              <a:buFont typeface="Wingdings" pitchFamily="2" charset="2"/>
              <a:buChar char="ü"/>
            </a:pPr>
            <a:r>
              <a:rPr lang="ru-RU" sz="2000" dirty="0">
                <a:solidFill>
                  <a:srgbClr val="FF0000"/>
                </a:solidFill>
              </a:rPr>
              <a:t>Регистрация всех станций печати, включая </a:t>
            </a:r>
            <a:r>
              <a:rPr lang="ru-RU" sz="2000" dirty="0" smtClean="0">
                <a:solidFill>
                  <a:srgbClr val="FF0000"/>
                </a:solidFill>
              </a:rPr>
              <a:t>резервные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15616" y="4227934"/>
            <a:ext cx="69127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b="1" dirty="0">
                <a:solidFill>
                  <a:srgbClr val="FF0000"/>
                </a:solidFill>
              </a:rPr>
              <a:t>Копировать ДБО и другой ЭМ категорически запрещается!!!</a:t>
            </a:r>
          </a:p>
        </p:txBody>
      </p:sp>
    </p:spTree>
    <p:extLst>
      <p:ext uri="{BB962C8B-B14F-4D97-AF65-F5344CB8AC3E}">
        <p14:creationId xmlns:p14="http://schemas.microsoft.com/office/powerpoint/2010/main" xmlns="" val="41917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195486"/>
            <a:ext cx="7920880" cy="7200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II. День проведения экзамена (Штаб ППЭ)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5616" y="1049704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1. ЭМ доставляются  в ППЭ членом ГЭК в день проведения экзамена</a:t>
            </a:r>
          </a:p>
          <a:p>
            <a:r>
              <a:rPr lang="en-US" dirty="0" smtClean="0">
                <a:solidFill>
                  <a:srgbClr val="39639D">
                    <a:lumMod val="75000"/>
                  </a:srgbClr>
                </a:solidFill>
              </a:rPr>
              <a:t>(</a:t>
            </a:r>
            <a:r>
              <a:rPr lang="ru-RU" dirty="0" smtClean="0">
                <a:solidFill>
                  <a:srgbClr val="39639D">
                    <a:lumMod val="75000"/>
                  </a:srgbClr>
                </a:solidFill>
              </a:rPr>
              <a:t>п</a:t>
            </a:r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. 42 Порядка проведения  </a:t>
            </a:r>
            <a:r>
              <a:rPr lang="ru-RU" dirty="0" smtClean="0">
                <a:solidFill>
                  <a:srgbClr val="39639D">
                    <a:lumMod val="75000"/>
                  </a:srgbClr>
                </a:solidFill>
              </a:rPr>
              <a:t>ГИА-11) </a:t>
            </a:r>
            <a:endParaRPr lang="ru-RU" dirty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Ответственное лицо за хранение ЭМ в день экзамена передает члену </a:t>
            </a:r>
            <a:r>
              <a:rPr lang="ru-RU" dirty="0" smtClean="0">
                <a:solidFill>
                  <a:srgbClr val="39639D">
                    <a:lumMod val="75000"/>
                  </a:srgbClr>
                </a:solidFill>
              </a:rPr>
              <a:t>ГЭК</a:t>
            </a:r>
          </a:p>
          <a:p>
            <a:endParaRPr lang="ru-RU" dirty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2. </a:t>
            </a:r>
            <a:r>
              <a:rPr lang="ru-RU" dirty="0" smtClean="0">
                <a:solidFill>
                  <a:srgbClr val="39639D">
                    <a:lumMod val="75000"/>
                  </a:srgbClr>
                </a:solidFill>
              </a:rPr>
              <a:t>Член ГЭК получает </a:t>
            </a:r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и </a:t>
            </a:r>
            <a:r>
              <a:rPr lang="ru-RU" dirty="0" smtClean="0">
                <a:solidFill>
                  <a:srgbClr val="39639D">
                    <a:lumMod val="75000"/>
                  </a:srgbClr>
                </a:solidFill>
              </a:rPr>
              <a:t>распечатывает пакет </a:t>
            </a:r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руководителя в Штабе ППЭ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Пакет руководителя ППЭ передается из РЦОИ на </a:t>
            </a:r>
            <a:r>
              <a:rPr lang="ru-RU" dirty="0">
                <a:solidFill>
                  <a:srgbClr val="FF0000"/>
                </a:solidFill>
              </a:rPr>
              <a:t>станцию </a:t>
            </a:r>
            <a:r>
              <a:rPr lang="ru-RU" dirty="0" smtClean="0">
                <a:solidFill>
                  <a:srgbClr val="FF0000"/>
                </a:solidFill>
              </a:rPr>
              <a:t>авторизации в ППЭ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3. Инструктаж работников ППЭ и выдача форм ППЭ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Любой брак печати – замена ИК</a:t>
            </a:r>
          </a:p>
          <a:p>
            <a:r>
              <a:rPr lang="ru-RU" dirty="0" smtClean="0">
                <a:solidFill>
                  <a:srgbClr val="39639D">
                    <a:lumMod val="75000"/>
                  </a:srgbClr>
                </a:solidFill>
              </a:rPr>
              <a:t>Упаковка </a:t>
            </a:r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ЭМ в </a:t>
            </a:r>
            <a:r>
              <a:rPr lang="ru-RU" dirty="0" smtClean="0">
                <a:solidFill>
                  <a:srgbClr val="39639D">
                    <a:lumMod val="75000"/>
                  </a:srgbClr>
                </a:solidFill>
              </a:rPr>
              <a:t>аудитории</a:t>
            </a:r>
            <a:endParaRPr lang="ru-RU" dirty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dirty="0">
                <a:solidFill>
                  <a:srgbClr val="39639D">
                    <a:lumMod val="75000"/>
                  </a:srgbClr>
                </a:solidFill>
              </a:rPr>
              <a:t>Формы ППЭ </a:t>
            </a:r>
            <a:endParaRPr lang="ru-RU" dirty="0" smtClean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Ведомость </a:t>
            </a:r>
            <a:r>
              <a:rPr lang="ru-RU" dirty="0">
                <a:solidFill>
                  <a:srgbClr val="FF0000"/>
                </a:solidFill>
              </a:rPr>
              <a:t>учета времени отсутствия участников ГИА в аудитории </a:t>
            </a:r>
            <a:r>
              <a:rPr lang="ru-RU" dirty="0" smtClean="0">
                <a:solidFill>
                  <a:srgbClr val="FF0000"/>
                </a:solidFill>
              </a:rPr>
              <a:t>ППЭ-12-04МАШ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52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51470"/>
            <a:ext cx="7776864" cy="7200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II. День проведения экзамена (Штаб ППЭ)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7624" y="843558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4. Выдача ЭМ в Штабе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ППЭ</a:t>
            </a:r>
            <a:endParaRPr lang="ru-RU" sz="2000" dirty="0">
              <a:solidFill>
                <a:srgbClr val="39639D">
                  <a:lumMod val="75000"/>
                </a:srgb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Сейф-пакеты с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дисками (Диск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=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Пачка; Сейф-пакет = Короб)</a:t>
            </a:r>
            <a:endParaRPr lang="ru-RU" sz="2000" dirty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      Ярлык для сейф-пакета </a:t>
            </a:r>
            <a:r>
              <a:rPr lang="ru-RU" sz="2000" dirty="0">
                <a:solidFill>
                  <a:srgbClr val="FF0000"/>
                </a:solidFill>
              </a:rPr>
              <a:t>напечатан на </a:t>
            </a:r>
            <a:r>
              <a:rPr lang="ru-RU" sz="2000" dirty="0" smtClean="0">
                <a:solidFill>
                  <a:srgbClr val="FF0000"/>
                </a:solidFill>
              </a:rPr>
              <a:t>Станции </a:t>
            </a:r>
            <a:r>
              <a:rPr lang="ru-RU" sz="2000" dirty="0">
                <a:solidFill>
                  <a:srgbClr val="FF0000"/>
                </a:solidFill>
              </a:rPr>
              <a:t>приемки; </a:t>
            </a:r>
            <a:endParaRPr lang="ru-RU" sz="20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FF0000"/>
                </a:solidFill>
              </a:rPr>
              <a:t>      Форма </a:t>
            </a:r>
            <a:r>
              <a:rPr lang="ru-RU" sz="2000" dirty="0">
                <a:solidFill>
                  <a:srgbClr val="FF0000"/>
                </a:solidFill>
              </a:rPr>
              <a:t>для учета дисков, напечатана на </a:t>
            </a:r>
            <a:r>
              <a:rPr lang="ru-RU" sz="2000" dirty="0" smtClean="0">
                <a:solidFill>
                  <a:srgbClr val="FF0000"/>
                </a:solidFill>
              </a:rPr>
              <a:t>Станции </a:t>
            </a:r>
            <a:r>
              <a:rPr lang="ru-RU" sz="2000" dirty="0">
                <a:solidFill>
                  <a:srgbClr val="FF0000"/>
                </a:solidFill>
              </a:rPr>
              <a:t>приемки и вложена 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       в сейф-пакет </a:t>
            </a:r>
            <a:r>
              <a:rPr lang="ru-RU" sz="2000" dirty="0">
                <a:solidFill>
                  <a:srgbClr val="FF0000"/>
                </a:solidFill>
              </a:rPr>
              <a:t>(подпись организатора</a:t>
            </a:r>
            <a:r>
              <a:rPr lang="ru-RU" sz="2000" dirty="0" smtClean="0">
                <a:solidFill>
                  <a:srgbClr val="FF0000"/>
                </a:solidFill>
              </a:rPr>
              <a:t>) = форма ППЭ-14-02</a:t>
            </a:r>
            <a:endParaRPr lang="ru-RU" sz="2000" dirty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ДБО</a:t>
            </a:r>
            <a:endParaRPr lang="ru-RU" sz="2000" dirty="0">
              <a:solidFill>
                <a:srgbClr val="39639D">
                  <a:lumMod val="75000"/>
                </a:srgb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ВДП для упаковки: бланков ответов,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КИМ + контрольных листов,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испорченных/бракованных ЭМ (не менее 3 ВДП на аудиторию)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Конверт для упаковки черновиков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9160" y="4227934"/>
            <a:ext cx="835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</a:rPr>
              <a:t>Копировать ДБО и другой ЭМ категорически запрещается!!!</a:t>
            </a:r>
          </a:p>
        </p:txBody>
      </p:sp>
    </p:spTree>
    <p:extLst>
      <p:ext uri="{BB962C8B-B14F-4D97-AF65-F5344CB8AC3E}">
        <p14:creationId xmlns:p14="http://schemas.microsoft.com/office/powerpoint/2010/main" xmlns="" val="241754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51470"/>
            <a:ext cx="7704856" cy="7200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II. День проведения экзамена </a:t>
            </a:r>
            <a:r>
              <a:rPr lang="ru-RU" sz="2800" b="1" dirty="0" smtClean="0">
                <a:solidFill>
                  <a:schemeClr val="tx1"/>
                </a:solidFill>
              </a:rPr>
              <a:t>(аудитория)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9632" y="699542"/>
            <a:ext cx="763284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5. Проведение ЕГЭ в аудитории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Вскрытие сейф-пакета с диском не ранее 10.00 местного времени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Осуществление контроля печати по контрольному листу (последний лист в пачке ИК) </a:t>
            </a:r>
            <a:endParaRPr lang="ru-RU" sz="2000" dirty="0" smtClean="0">
              <a:solidFill>
                <a:srgbClr val="39639D">
                  <a:lumMod val="75000"/>
                </a:srgb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FF0000"/>
                </a:solidFill>
              </a:rPr>
              <a:t>Любой брак печати – замена </a:t>
            </a:r>
            <a:r>
              <a:rPr lang="ru-RU" sz="2000" dirty="0" smtClean="0">
                <a:solidFill>
                  <a:srgbClr val="FF0000"/>
                </a:solidFill>
              </a:rPr>
              <a:t>ИК</a:t>
            </a:r>
            <a:endParaRPr lang="ru-RU" sz="2000" dirty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Заполнение полей бланков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(</a:t>
            </a:r>
            <a:r>
              <a:rPr lang="ru-RU" sz="2000" dirty="0" err="1" smtClean="0">
                <a:solidFill>
                  <a:srgbClr val="FF0000"/>
                </a:solidFill>
              </a:rPr>
              <a:t>предзаполненные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поля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)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100" dirty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sz="2000" b="1" dirty="0">
                <a:solidFill>
                  <a:srgbClr val="FF0000"/>
                </a:solidFill>
              </a:rPr>
              <a:t>Категорически запрещается заполнять оборотную сторону </a:t>
            </a:r>
            <a:r>
              <a:rPr lang="ru-RU" sz="2000" b="1" dirty="0" smtClean="0">
                <a:solidFill>
                  <a:srgbClr val="FF0000"/>
                </a:solidFill>
              </a:rPr>
              <a:t>бланков ответов!</a:t>
            </a:r>
          </a:p>
          <a:p>
            <a:endParaRPr lang="ru-RU" sz="1100" b="1" dirty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Каждый выход участника фиксируется в ведомости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ППЭ-12-04МАШ  </a:t>
            </a:r>
            <a:endParaRPr lang="ru-RU" sz="2000" dirty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(каждый выход – новая строка при заполнении формы ППЭ-12-04)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Организаторы собирают ЭМ у участников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ЕГЭ</a:t>
            </a:r>
            <a:endParaRPr lang="ru-RU" sz="2000" dirty="0">
              <a:solidFill>
                <a:srgbClr val="39639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852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31640" y="51470"/>
            <a:ext cx="7704856" cy="7200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II. День проведения экзамена </a:t>
            </a:r>
            <a:r>
              <a:rPr lang="ru-RU" sz="2800" b="1" dirty="0" smtClean="0">
                <a:solidFill>
                  <a:schemeClr val="tx1"/>
                </a:solidFill>
              </a:rPr>
              <a:t>(аудитория)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59632" y="843558"/>
            <a:ext cx="7632848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6. Завершение экзамена в аудитории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Технический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специалист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- печать протокола со Станции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печати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+ журнал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печати на </a:t>
            </a:r>
            <a:r>
              <a:rPr lang="ru-RU" sz="2000" dirty="0" err="1" smtClean="0">
                <a:solidFill>
                  <a:srgbClr val="39639D">
                    <a:lumMod val="75000"/>
                  </a:srgbClr>
                </a:solidFill>
              </a:rPr>
              <a:t>флеш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-носитель</a:t>
            </a:r>
            <a:endParaRPr lang="ru-RU" sz="2000" dirty="0">
              <a:solidFill>
                <a:srgbClr val="39639D">
                  <a:lumMod val="75000"/>
                </a:srgb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Упаковка ЭМ:</a:t>
            </a:r>
          </a:p>
          <a:p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схема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1 –  организатор не сортирует ЭМ по типам бланков, </a:t>
            </a:r>
            <a:endParaRPr lang="ru-RU" sz="2000" dirty="0" smtClean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складывает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все бланки в один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ВДП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Важно!  ДБО за соответствующим Бланком ответов № 2 лист 2</a:t>
            </a:r>
          </a:p>
          <a:p>
            <a:endParaRPr lang="ru-RU" sz="1100" dirty="0" smtClean="0">
              <a:solidFill>
                <a:srgbClr val="FF0000"/>
              </a:solidFill>
            </a:endParaRPr>
          </a:p>
          <a:p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схема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2 –  организатор сортирует ЭМ по типам бланков, складывает каждый тип бланков в отдельный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ВДП</a:t>
            </a:r>
            <a:endParaRPr lang="ru-RU" sz="2000" dirty="0">
              <a:solidFill>
                <a:srgbClr val="39639D">
                  <a:lumMod val="75000"/>
                </a:srgb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87624" y="3939902"/>
            <a:ext cx="7956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dirty="0">
                <a:solidFill>
                  <a:srgbClr val="FF0000"/>
                </a:solidFill>
              </a:rPr>
              <a:t>1 ВДП – все бланки ответов; 1 ВДП – </a:t>
            </a:r>
            <a:r>
              <a:rPr lang="ru-RU" b="1" dirty="0" smtClean="0">
                <a:solidFill>
                  <a:srgbClr val="FF0000"/>
                </a:solidFill>
              </a:rPr>
              <a:t>КИМ + контрольные листы</a:t>
            </a:r>
            <a:r>
              <a:rPr lang="ru-RU" dirty="0" smtClean="0">
                <a:solidFill>
                  <a:srgbClr val="FF0000"/>
                </a:solidFill>
              </a:rPr>
              <a:t>; </a:t>
            </a:r>
            <a:r>
              <a:rPr lang="ru-RU" dirty="0">
                <a:solidFill>
                  <a:srgbClr val="FF0000"/>
                </a:solidFill>
              </a:rPr>
              <a:t>1 ВДП – испорченный ЭМ; конверт – </a:t>
            </a:r>
            <a:r>
              <a:rPr lang="ru-RU" dirty="0" smtClean="0">
                <a:solidFill>
                  <a:srgbClr val="FF0000"/>
                </a:solidFill>
              </a:rPr>
              <a:t>черновики; сейф-пакет </a:t>
            </a:r>
            <a:r>
              <a:rPr lang="ru-RU" dirty="0">
                <a:solidFill>
                  <a:srgbClr val="FF0000"/>
                </a:solidFill>
              </a:rPr>
              <a:t>–</a:t>
            </a:r>
            <a:r>
              <a:rPr lang="ru-RU" dirty="0" smtClean="0">
                <a:solidFill>
                  <a:srgbClr val="FF0000"/>
                </a:solidFill>
              </a:rPr>
              <a:t> диск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86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51470"/>
            <a:ext cx="7884368" cy="7200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II. День проведения экзамена (Штаб ППЭ)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3648" y="987574"/>
            <a:ext cx="7488832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7. Приемка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Руководитель ППЭ от организаторов в аудитории (</a:t>
            </a:r>
            <a:r>
              <a:rPr lang="ru-RU" sz="2000" dirty="0">
                <a:solidFill>
                  <a:srgbClr val="FF0000"/>
                </a:solidFill>
              </a:rPr>
              <a:t>учет </a:t>
            </a:r>
            <a:r>
              <a:rPr lang="ru-RU" sz="2000" dirty="0" smtClean="0">
                <a:solidFill>
                  <a:srgbClr val="FF0000"/>
                </a:solidFill>
              </a:rPr>
              <a:t>дисков!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)</a:t>
            </a:r>
          </a:p>
          <a:p>
            <a:endParaRPr lang="ru-RU" sz="1100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Член ГЭК упаковывает ЭМ в сейф-пакеты: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Сейф-пакет ВДП с КИМ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Сейф-пакет с использованными дисками + ВДП с испорченными ЭМ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Сейф-пакет с неиспользованными дисками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4">
                    <a:lumMod val="75000"/>
                  </a:schemeClr>
                </a:solidFill>
              </a:rPr>
              <a:t>Сейф-пакет ВДП с </a:t>
            </a:r>
            <a:r>
              <a:rPr lang="ru-RU" sz="2000" dirty="0" smtClean="0">
                <a:solidFill>
                  <a:schemeClr val="accent4">
                    <a:lumMod val="75000"/>
                  </a:schemeClr>
                </a:solidFill>
              </a:rPr>
              <a:t>бланками</a:t>
            </a:r>
            <a:endParaRPr lang="ru-RU" sz="2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3795886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>
                <a:solidFill>
                  <a:srgbClr val="39639D">
                    <a:lumMod val="75000"/>
                  </a:srgbClr>
                </a:solidFill>
              </a:rPr>
              <a:t>при использовании технологии сканирования в ППЭ </a:t>
            </a:r>
            <a:endParaRPr lang="ru-RU" sz="2000" i="1" dirty="0" smtClean="0">
              <a:solidFill>
                <a:srgbClr val="39639D">
                  <a:lumMod val="75000"/>
                </a:srgbClr>
              </a:solidFill>
            </a:endParaRPr>
          </a:p>
          <a:p>
            <a:r>
              <a:rPr lang="ru-RU" sz="2000" i="1" dirty="0" smtClean="0">
                <a:solidFill>
                  <a:srgbClr val="FF0000"/>
                </a:solidFill>
              </a:rPr>
              <a:t>бланки </a:t>
            </a:r>
            <a:r>
              <a:rPr lang="ru-RU" sz="2000" i="1" dirty="0">
                <a:solidFill>
                  <a:srgbClr val="FF0000"/>
                </a:solidFill>
              </a:rPr>
              <a:t>после сканирования упаковываются в </a:t>
            </a:r>
            <a:r>
              <a:rPr lang="ru-RU" sz="2000" i="1" dirty="0" smtClean="0">
                <a:solidFill>
                  <a:srgbClr val="FF0000"/>
                </a:solidFill>
              </a:rPr>
              <a:t>новый ВДП</a:t>
            </a:r>
            <a:r>
              <a:rPr lang="ru-RU" sz="2000" i="1" dirty="0">
                <a:solidFill>
                  <a:srgbClr val="FF0000"/>
                </a:solidFill>
              </a:rPr>
              <a:t>, затем в </a:t>
            </a:r>
            <a:r>
              <a:rPr lang="ru-RU" sz="2000" i="1" dirty="0" smtClean="0">
                <a:solidFill>
                  <a:srgbClr val="FF0000"/>
                </a:solidFill>
              </a:rPr>
              <a:t>сейф-пакет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87624" y="51470"/>
            <a:ext cx="7956376" cy="72008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 День проведения экзамена (Штаб ППЭ)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5616" y="1059582"/>
            <a:ext cx="792088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FF0000"/>
                </a:solidFill>
              </a:rPr>
              <a:t>Учет отсканированного материала по </a:t>
            </a:r>
            <a:r>
              <a:rPr lang="ru-RU" sz="2000" dirty="0" smtClean="0">
                <a:solidFill>
                  <a:srgbClr val="FF0000"/>
                </a:solidFill>
              </a:rPr>
              <a:t>аудиториям </a:t>
            </a:r>
            <a:r>
              <a:rPr lang="ru-RU" sz="2000" dirty="0">
                <a:solidFill>
                  <a:srgbClr val="FF0000"/>
                </a:solidFill>
              </a:rPr>
              <a:t>ППЭ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100" dirty="0" smtClean="0">
              <a:solidFill>
                <a:srgbClr val="39639D">
                  <a:lumMod val="75000"/>
                </a:srgb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Хранение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материалов в ППЭ и доставка в РЦОИ 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в </a:t>
            </a: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сроки, установленные ОИВ (при сканировании в РЦОИ - в день экзамена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)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100" dirty="0">
              <a:solidFill>
                <a:srgbClr val="39639D">
                  <a:lumMod val="75000"/>
                </a:srgb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39639D">
                    <a:lumMod val="75000"/>
                  </a:srgbClr>
                </a:solidFill>
              </a:rPr>
              <a:t>Доставка в РЦОИ (сейф-пакет с КИМ</a:t>
            </a:r>
            <a:r>
              <a:rPr lang="ru-RU" sz="2000" dirty="0" smtClean="0">
                <a:solidFill>
                  <a:srgbClr val="39639D">
                    <a:lumMod val="75000"/>
                  </a:srgbClr>
                </a:solidFill>
              </a:rPr>
              <a:t>)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100" dirty="0">
              <a:solidFill>
                <a:srgbClr val="39639D">
                  <a:lumMod val="75000"/>
                </a:srgbClr>
              </a:solidFill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dirty="0">
                <a:solidFill>
                  <a:srgbClr val="FF0000"/>
                </a:solidFill>
              </a:rPr>
              <a:t>Учет и передача на хранение </a:t>
            </a:r>
            <a:r>
              <a:rPr lang="ru-RU" sz="2000" dirty="0" smtClean="0">
                <a:solidFill>
                  <a:srgbClr val="FF0000"/>
                </a:solidFill>
              </a:rPr>
              <a:t>ДБО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41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551</Words>
  <Application>Microsoft Office PowerPoint</Application>
  <PresentationFormat>Экран (16:9)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Порядок подготовки и проведения  государственной итоговой аттестации  с применением технологии печати полного комплекта  черно-белых ЭМ в ппэ.</vt:lpstr>
      <vt:lpstr>I. Подготовительный период</vt:lpstr>
      <vt:lpstr>I. Подготовительный период</vt:lpstr>
      <vt:lpstr>II. День проведения экзамена (Штаб ППЭ)</vt:lpstr>
      <vt:lpstr>II. День проведения экзамена (Штаб ППЭ)</vt:lpstr>
      <vt:lpstr>II. День проведения экзамена (аудитория)</vt:lpstr>
      <vt:lpstr>II. День проведения экзамена (аудитория)</vt:lpstr>
      <vt:lpstr>II. День проведения экзамена (Штаб ППЭ)</vt:lpstr>
      <vt:lpstr>II. День проведения экзамена (Штаб ППЭ)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2017-10-03T06:57:57Z</dcterms:created>
  <dcterms:modified xsi:type="dcterms:W3CDTF">2017-11-20T09:36:22Z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