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91" r:id="rId17"/>
    <p:sldId id="292" r:id="rId18"/>
    <p:sldId id="293" r:id="rId19"/>
    <p:sldId id="262" r:id="rId20"/>
    <p:sldId id="263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5" r:id="rId2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768" autoAdjust="0"/>
  </p:normalViewPr>
  <p:slideViewPr>
    <p:cSldViewPr>
      <p:cViewPr varScale="1">
        <p:scale>
          <a:sx n="51" d="100"/>
          <a:sy n="5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E5FF1-EADF-4EEB-8966-25DF118059E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E37D34-76B3-4AE9-B0F9-A7E1D51E5666}">
      <dgm:prSet phldrT="[Текст]"/>
      <dgm:spPr/>
      <dgm:t>
        <a:bodyPr/>
        <a:lstStyle/>
        <a:p>
          <a:r>
            <a:rPr lang="ru-RU" dirty="0" smtClean="0"/>
            <a:t>Копирует  бланки итогового сочинения  </a:t>
          </a:r>
          <a:endParaRPr lang="ru-RU" dirty="0"/>
        </a:p>
      </dgm:t>
    </dgm:pt>
    <dgm:pt modelId="{ECE9F392-5F2D-4CE0-A9AF-14553B1A0211}" type="parTrans" cxnId="{4354C08D-D3F8-4399-B8F5-E8CF15D8FAD0}">
      <dgm:prSet/>
      <dgm:spPr/>
      <dgm:t>
        <a:bodyPr/>
        <a:lstStyle/>
        <a:p>
          <a:endParaRPr lang="ru-RU"/>
        </a:p>
      </dgm:t>
    </dgm:pt>
    <dgm:pt modelId="{B00422E9-88DD-433B-AF7B-C9CC8EA35AC8}" type="sibTrans" cxnId="{4354C08D-D3F8-4399-B8F5-E8CF15D8FAD0}">
      <dgm:prSet/>
      <dgm:spPr/>
      <dgm:t>
        <a:bodyPr/>
        <a:lstStyle/>
        <a:p>
          <a:endParaRPr lang="ru-RU"/>
        </a:p>
      </dgm:t>
    </dgm:pt>
    <dgm:pt modelId="{DEE71AAE-1213-49AE-B0AD-3C4DF418DF65}">
      <dgm:prSet phldrT="[Текст]"/>
      <dgm:spPr/>
      <dgm:t>
        <a:bodyPr/>
        <a:lstStyle/>
        <a:p>
          <a:r>
            <a:rPr lang="ru-RU" dirty="0" smtClean="0"/>
            <a:t>Технический специалист</a:t>
          </a:r>
          <a:endParaRPr lang="ru-RU" dirty="0"/>
        </a:p>
      </dgm:t>
    </dgm:pt>
    <dgm:pt modelId="{E44AD454-3546-474D-8FF8-86AE3735DB52}" type="parTrans" cxnId="{8EE39DE7-C687-4345-B5AE-46F1B0816066}">
      <dgm:prSet/>
      <dgm:spPr/>
      <dgm:t>
        <a:bodyPr/>
        <a:lstStyle/>
        <a:p>
          <a:endParaRPr lang="ru-RU"/>
        </a:p>
      </dgm:t>
    </dgm:pt>
    <dgm:pt modelId="{108B99DF-B949-4E2B-ABED-3E0F51DFCBDF}" type="sibTrans" cxnId="{8EE39DE7-C687-4345-B5AE-46F1B0816066}">
      <dgm:prSet/>
      <dgm:spPr/>
      <dgm:t>
        <a:bodyPr/>
        <a:lstStyle/>
        <a:p>
          <a:endParaRPr lang="ru-RU"/>
        </a:p>
      </dgm:t>
    </dgm:pt>
    <dgm:pt modelId="{5248E816-C7DA-42FC-933C-00165B4BAAE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Передает  оригиналы бланков  итогового сочинения 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ABBB2EF-771B-4016-A1B3-FA45CC83F407}" type="parTrans" cxnId="{B6D566EE-394C-4005-8E24-23398D8C4D90}">
      <dgm:prSet/>
      <dgm:spPr/>
      <dgm:t>
        <a:bodyPr/>
        <a:lstStyle/>
        <a:p>
          <a:endParaRPr lang="ru-RU"/>
        </a:p>
      </dgm:t>
    </dgm:pt>
    <dgm:pt modelId="{9588F7DA-FA2D-4201-8582-96192516C59A}" type="sibTrans" cxnId="{B6D566EE-394C-4005-8E24-23398D8C4D90}">
      <dgm:prSet/>
      <dgm:spPr/>
      <dgm:t>
        <a:bodyPr/>
        <a:lstStyle/>
        <a:p>
          <a:endParaRPr lang="ru-RU"/>
        </a:p>
      </dgm:t>
    </dgm:pt>
    <dgm:pt modelId="{4E60C051-996E-468A-BD4D-ADA27D45DDF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Руководителю ОО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/>
            <a:t>Убирает в сейф оригиналы бланков итогового сочинения(изложения)</a:t>
          </a:r>
          <a:endParaRPr lang="ru-RU" dirty="0"/>
        </a:p>
      </dgm:t>
    </dgm:pt>
    <dgm:pt modelId="{DAEEEA38-A5EE-449A-8D29-8C4DC565010E}" type="parTrans" cxnId="{717F45CD-2377-4477-B001-F402B15E3BA6}">
      <dgm:prSet/>
      <dgm:spPr/>
      <dgm:t>
        <a:bodyPr/>
        <a:lstStyle/>
        <a:p>
          <a:endParaRPr lang="ru-RU"/>
        </a:p>
      </dgm:t>
    </dgm:pt>
    <dgm:pt modelId="{17788FB8-6071-40EC-B4E1-C88FEC05B5D1}" type="sibTrans" cxnId="{717F45CD-2377-4477-B001-F402B15E3BA6}">
      <dgm:prSet/>
      <dgm:spPr/>
      <dgm:t>
        <a:bodyPr/>
        <a:lstStyle/>
        <a:p>
          <a:endParaRPr lang="ru-RU"/>
        </a:p>
      </dgm:t>
    </dgm:pt>
    <dgm:pt modelId="{A85F5484-EC4D-4679-8E88-76953E063D6E}" type="pres">
      <dgm:prSet presAssocID="{E7CE5FF1-EADF-4EEB-8966-25DF118059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C0624-F1D5-460E-AA0E-88A1D82484AA}" type="pres">
      <dgm:prSet presAssocID="{80E37D34-76B3-4AE9-B0F9-A7E1D51E5666}" presName="composite" presStyleCnt="0"/>
      <dgm:spPr/>
    </dgm:pt>
    <dgm:pt modelId="{B0DF56F5-A00A-416E-B960-EB9BFD1E2D91}" type="pres">
      <dgm:prSet presAssocID="{80E37D34-76B3-4AE9-B0F9-A7E1D51E566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6A704-3BC4-4CAC-AD27-E30CD7CD41FC}" type="pres">
      <dgm:prSet presAssocID="{80E37D34-76B3-4AE9-B0F9-A7E1D51E5666}" presName="descendantText" presStyleLbl="alignAcc1" presStyleIdx="0" presStyleCnt="2" custLinFactNeighborX="5389" custLinFactNeighborY="-5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EB65D-F1F8-43FA-804B-1865A0687C74}" type="pres">
      <dgm:prSet presAssocID="{B00422E9-88DD-433B-AF7B-C9CC8EA35AC8}" presName="sp" presStyleCnt="0"/>
      <dgm:spPr/>
    </dgm:pt>
    <dgm:pt modelId="{AE4FC23D-138B-4B8B-AB6C-87B9D1ECC862}" type="pres">
      <dgm:prSet presAssocID="{5248E816-C7DA-42FC-933C-00165B4BAAE3}" presName="composite" presStyleCnt="0"/>
      <dgm:spPr/>
    </dgm:pt>
    <dgm:pt modelId="{2EF1427B-3AEF-45E0-B2D4-A0055F475467}" type="pres">
      <dgm:prSet presAssocID="{5248E816-C7DA-42FC-933C-00165B4BAAE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B65EA-3667-4661-AC42-8A010A433289}" type="pres">
      <dgm:prSet presAssocID="{5248E816-C7DA-42FC-933C-00165B4BAAE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5BD494-8735-4F6A-9565-F2B6D34458B6}" type="presOf" srcId="{4E60C051-996E-468A-BD4D-ADA27D45DDFA}" destId="{F58B65EA-3667-4661-AC42-8A010A433289}" srcOrd="0" destOrd="0" presId="urn:microsoft.com/office/officeart/2005/8/layout/chevron2"/>
    <dgm:cxn modelId="{8EE39DE7-C687-4345-B5AE-46F1B0816066}" srcId="{80E37D34-76B3-4AE9-B0F9-A7E1D51E5666}" destId="{DEE71AAE-1213-49AE-B0AD-3C4DF418DF65}" srcOrd="0" destOrd="0" parTransId="{E44AD454-3546-474D-8FF8-86AE3735DB52}" sibTransId="{108B99DF-B949-4E2B-ABED-3E0F51DFCBDF}"/>
    <dgm:cxn modelId="{417A58DC-2D8F-4353-BD34-5413F22D37C7}" type="presOf" srcId="{80E37D34-76B3-4AE9-B0F9-A7E1D51E5666}" destId="{B0DF56F5-A00A-416E-B960-EB9BFD1E2D91}" srcOrd="0" destOrd="0" presId="urn:microsoft.com/office/officeart/2005/8/layout/chevron2"/>
    <dgm:cxn modelId="{355EEC1F-CED5-4C71-BB24-E0A5C6BD44BF}" type="presOf" srcId="{DEE71AAE-1213-49AE-B0AD-3C4DF418DF65}" destId="{DF76A704-3BC4-4CAC-AD27-E30CD7CD41FC}" srcOrd="0" destOrd="0" presId="urn:microsoft.com/office/officeart/2005/8/layout/chevron2"/>
    <dgm:cxn modelId="{789335CD-1F5B-4D14-B820-C1E9E099D43F}" type="presOf" srcId="{E7CE5FF1-EADF-4EEB-8966-25DF118059E6}" destId="{A85F5484-EC4D-4679-8E88-76953E063D6E}" srcOrd="0" destOrd="0" presId="urn:microsoft.com/office/officeart/2005/8/layout/chevron2"/>
    <dgm:cxn modelId="{717F45CD-2377-4477-B001-F402B15E3BA6}" srcId="{5248E816-C7DA-42FC-933C-00165B4BAAE3}" destId="{4E60C051-996E-468A-BD4D-ADA27D45DDFA}" srcOrd="0" destOrd="0" parTransId="{DAEEEA38-A5EE-449A-8D29-8C4DC565010E}" sibTransId="{17788FB8-6071-40EC-B4E1-C88FEC05B5D1}"/>
    <dgm:cxn modelId="{90ADDAA8-439F-490D-8DD4-59EEA2E33DFB}" type="presOf" srcId="{5248E816-C7DA-42FC-933C-00165B4BAAE3}" destId="{2EF1427B-3AEF-45E0-B2D4-A0055F475467}" srcOrd="0" destOrd="0" presId="urn:microsoft.com/office/officeart/2005/8/layout/chevron2"/>
    <dgm:cxn modelId="{B6D566EE-394C-4005-8E24-23398D8C4D90}" srcId="{E7CE5FF1-EADF-4EEB-8966-25DF118059E6}" destId="{5248E816-C7DA-42FC-933C-00165B4BAAE3}" srcOrd="1" destOrd="0" parTransId="{FABBB2EF-771B-4016-A1B3-FA45CC83F407}" sibTransId="{9588F7DA-FA2D-4201-8582-96192516C59A}"/>
    <dgm:cxn modelId="{4354C08D-D3F8-4399-B8F5-E8CF15D8FAD0}" srcId="{E7CE5FF1-EADF-4EEB-8966-25DF118059E6}" destId="{80E37D34-76B3-4AE9-B0F9-A7E1D51E5666}" srcOrd="0" destOrd="0" parTransId="{ECE9F392-5F2D-4CE0-A9AF-14553B1A0211}" sibTransId="{B00422E9-88DD-433B-AF7B-C9CC8EA35AC8}"/>
    <dgm:cxn modelId="{F16C81D1-48B0-4267-A5F7-AC00709B678B}" type="presParOf" srcId="{A85F5484-EC4D-4679-8E88-76953E063D6E}" destId="{6A0C0624-F1D5-460E-AA0E-88A1D82484AA}" srcOrd="0" destOrd="0" presId="urn:microsoft.com/office/officeart/2005/8/layout/chevron2"/>
    <dgm:cxn modelId="{FFA83CCE-362A-4EF1-B505-9B1054D379A0}" type="presParOf" srcId="{6A0C0624-F1D5-460E-AA0E-88A1D82484AA}" destId="{B0DF56F5-A00A-416E-B960-EB9BFD1E2D91}" srcOrd="0" destOrd="0" presId="urn:microsoft.com/office/officeart/2005/8/layout/chevron2"/>
    <dgm:cxn modelId="{F6E66E1B-070D-48C1-9F09-AF4EE52B532D}" type="presParOf" srcId="{6A0C0624-F1D5-460E-AA0E-88A1D82484AA}" destId="{DF76A704-3BC4-4CAC-AD27-E30CD7CD41FC}" srcOrd="1" destOrd="0" presId="urn:microsoft.com/office/officeart/2005/8/layout/chevron2"/>
    <dgm:cxn modelId="{572452DE-77DC-47C7-84DD-B0632D39689F}" type="presParOf" srcId="{A85F5484-EC4D-4679-8E88-76953E063D6E}" destId="{512EB65D-F1F8-43FA-804B-1865A0687C74}" srcOrd="1" destOrd="0" presId="urn:microsoft.com/office/officeart/2005/8/layout/chevron2"/>
    <dgm:cxn modelId="{03FD7067-3381-42B3-93F8-3D68EB5196DB}" type="presParOf" srcId="{A85F5484-EC4D-4679-8E88-76953E063D6E}" destId="{AE4FC23D-138B-4B8B-AB6C-87B9D1ECC862}" srcOrd="2" destOrd="0" presId="urn:microsoft.com/office/officeart/2005/8/layout/chevron2"/>
    <dgm:cxn modelId="{AE410394-4EB2-4590-A8B6-37C1CFD75328}" type="presParOf" srcId="{AE4FC23D-138B-4B8B-AB6C-87B9D1ECC862}" destId="{2EF1427B-3AEF-45E0-B2D4-A0055F475467}" srcOrd="0" destOrd="0" presId="urn:microsoft.com/office/officeart/2005/8/layout/chevron2"/>
    <dgm:cxn modelId="{9BD29D37-80EF-4225-94EF-868AAD0522FA}" type="presParOf" srcId="{AE4FC23D-138B-4B8B-AB6C-87B9D1ECC862}" destId="{F58B65EA-3667-4661-AC42-8A010A4332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F9573-0B93-4B1A-83A6-9021E3BC5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26BEC-4466-4B9A-B98E-450068E1A5EC}">
      <dgm:prSet phldrT="[Текст]"/>
      <dgm:spPr/>
      <dgm:t>
        <a:bodyPr/>
        <a:lstStyle/>
        <a:p>
          <a:r>
            <a:rPr lang="ru-RU" dirty="0" smtClean="0"/>
            <a:t>Копии бланков сочинения(изложения) </a:t>
          </a:r>
          <a:endParaRPr lang="ru-RU" dirty="0"/>
        </a:p>
      </dgm:t>
    </dgm:pt>
    <dgm:pt modelId="{52C314B9-BE0B-412C-B073-483E8134C1CB}" type="parTrans" cxnId="{149206DA-A249-43BB-88AA-C1F2E50FB316}">
      <dgm:prSet/>
      <dgm:spPr/>
      <dgm:t>
        <a:bodyPr/>
        <a:lstStyle/>
        <a:p>
          <a:endParaRPr lang="ru-RU"/>
        </a:p>
      </dgm:t>
    </dgm:pt>
    <dgm:pt modelId="{A54E7B90-621D-4B10-9C44-6DAB5DE86607}" type="sibTrans" cxnId="{149206DA-A249-43BB-88AA-C1F2E50FB316}">
      <dgm:prSet/>
      <dgm:spPr/>
      <dgm:t>
        <a:bodyPr/>
        <a:lstStyle/>
        <a:p>
          <a:endParaRPr lang="ru-RU"/>
        </a:p>
      </dgm:t>
    </dgm:pt>
    <dgm:pt modelId="{48E716F5-8841-46D9-8986-92540286650A}">
      <dgm:prSet phldrT="[Текст]"/>
      <dgm:spPr/>
      <dgm:t>
        <a:bodyPr/>
        <a:lstStyle/>
        <a:p>
          <a:r>
            <a:rPr lang="ru-RU" dirty="0" smtClean="0"/>
            <a:t>Технический специалист передает </a:t>
          </a:r>
          <a:endParaRPr lang="ru-RU" dirty="0"/>
        </a:p>
      </dgm:t>
    </dgm:pt>
    <dgm:pt modelId="{A5D3DE00-73A6-40DC-AC30-693E7F863B00}" type="parTrans" cxnId="{45000837-EB2D-45B1-9DA2-29D9E884BE70}">
      <dgm:prSet/>
      <dgm:spPr/>
      <dgm:t>
        <a:bodyPr/>
        <a:lstStyle/>
        <a:p>
          <a:endParaRPr lang="ru-RU"/>
        </a:p>
      </dgm:t>
    </dgm:pt>
    <dgm:pt modelId="{C6E59746-95E6-4569-B55C-9B661999597E}" type="sibTrans" cxnId="{45000837-EB2D-45B1-9DA2-29D9E884BE70}">
      <dgm:prSet/>
      <dgm:spPr/>
      <dgm:t>
        <a:bodyPr/>
        <a:lstStyle/>
        <a:p>
          <a:endParaRPr lang="ru-RU"/>
        </a:p>
      </dgm:t>
    </dgm:pt>
    <dgm:pt modelId="{8BBF6B6E-1C06-43FF-8FD5-98FB3D659939}">
      <dgm:prSet phldrT="[Текст]"/>
      <dgm:spPr/>
      <dgm:t>
        <a:bodyPr/>
        <a:lstStyle/>
        <a:p>
          <a:r>
            <a:rPr lang="ru-RU" dirty="0" smtClean="0"/>
            <a:t>Копии бланков сочинения(изложения) </a:t>
          </a:r>
          <a:endParaRPr lang="ru-RU" dirty="0"/>
        </a:p>
      </dgm:t>
    </dgm:pt>
    <dgm:pt modelId="{0E635403-ACBF-456B-A7ED-D2C0F90C4B59}" type="parTrans" cxnId="{5B66D1AB-45FC-47C5-BF82-B3E58C08A1D9}">
      <dgm:prSet/>
      <dgm:spPr/>
      <dgm:t>
        <a:bodyPr/>
        <a:lstStyle/>
        <a:p>
          <a:endParaRPr lang="ru-RU"/>
        </a:p>
      </dgm:t>
    </dgm:pt>
    <dgm:pt modelId="{458EE903-E2C7-4803-B653-FA7F91F9FF4A}" type="sibTrans" cxnId="{5B66D1AB-45FC-47C5-BF82-B3E58C08A1D9}">
      <dgm:prSet/>
      <dgm:spPr/>
      <dgm:t>
        <a:bodyPr/>
        <a:lstStyle/>
        <a:p>
          <a:endParaRPr lang="ru-RU"/>
        </a:p>
      </dgm:t>
    </dgm:pt>
    <dgm:pt modelId="{BF352C1B-EEBC-4702-BB56-467105B2D0E7}">
      <dgm:prSet phldrT="[Текст]"/>
      <dgm:spPr/>
      <dgm:t>
        <a:bodyPr/>
        <a:lstStyle/>
        <a:p>
          <a:r>
            <a:rPr lang="ru-RU" dirty="0" smtClean="0"/>
            <a:t>Руководителю ОО </a:t>
          </a:r>
          <a:r>
            <a:rPr lang="ru-RU" smtClean="0"/>
            <a:t>передает </a:t>
          </a:r>
          <a:endParaRPr lang="ru-RU" dirty="0"/>
        </a:p>
      </dgm:t>
    </dgm:pt>
    <dgm:pt modelId="{FED86884-7D33-4FB9-BCBB-D7B123A146AC}" type="parTrans" cxnId="{A3083D06-49B7-4B32-BDF8-757BED25F55A}">
      <dgm:prSet/>
      <dgm:spPr/>
      <dgm:t>
        <a:bodyPr/>
        <a:lstStyle/>
        <a:p>
          <a:endParaRPr lang="ru-RU"/>
        </a:p>
      </dgm:t>
    </dgm:pt>
    <dgm:pt modelId="{3A1B6D60-E079-4F0F-A3F9-3D983FC5A474}" type="sibTrans" cxnId="{A3083D06-49B7-4B32-BDF8-757BED25F55A}">
      <dgm:prSet/>
      <dgm:spPr/>
      <dgm:t>
        <a:bodyPr/>
        <a:lstStyle/>
        <a:p>
          <a:endParaRPr lang="ru-RU"/>
        </a:p>
      </dgm:t>
    </dgm:pt>
    <dgm:pt modelId="{3B1DE0B8-C6E5-40A4-A9EA-CBE332FAC765}">
      <dgm:prSet phldrT="[Текст]"/>
      <dgm:spPr/>
      <dgm:t>
        <a:bodyPr/>
        <a:lstStyle/>
        <a:p>
          <a:r>
            <a:rPr lang="ru-RU" dirty="0" smtClean="0"/>
            <a:t>Председателю ПК</a:t>
          </a:r>
          <a:endParaRPr lang="ru-RU" dirty="0"/>
        </a:p>
      </dgm:t>
    </dgm:pt>
    <dgm:pt modelId="{325AFE85-998D-4C5C-9E7C-8AE1B1A9A99F}" type="parTrans" cxnId="{E707D550-98EE-412E-8407-645706087363}">
      <dgm:prSet/>
      <dgm:spPr/>
      <dgm:t>
        <a:bodyPr/>
        <a:lstStyle/>
        <a:p>
          <a:endParaRPr lang="ru-RU"/>
        </a:p>
      </dgm:t>
    </dgm:pt>
    <dgm:pt modelId="{947070C1-8F4E-4233-9F6E-3B618D3B57BC}" type="sibTrans" cxnId="{E707D550-98EE-412E-8407-645706087363}">
      <dgm:prSet/>
      <dgm:spPr/>
      <dgm:t>
        <a:bodyPr/>
        <a:lstStyle/>
        <a:p>
          <a:endParaRPr lang="ru-RU"/>
        </a:p>
      </dgm:t>
    </dgm:pt>
    <dgm:pt modelId="{5823A0F3-EC63-4FB9-862A-99398266F81F}">
      <dgm:prSet phldrT="[Текст]"/>
      <dgm:spPr/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копии бланков сочинения (изложения)</a:t>
          </a:r>
          <a:br>
            <a:rPr lang="ru-RU" dirty="0" smtClean="0"/>
          </a:br>
          <a:endParaRPr lang="ru-RU" dirty="0"/>
        </a:p>
      </dgm:t>
    </dgm:pt>
    <dgm:pt modelId="{5564DDD6-B04E-4D7B-8C0F-CABB1E484764}" type="sibTrans" cxnId="{06EB8CCD-D2ED-4BEB-B46F-9CC97BFB3CF5}">
      <dgm:prSet/>
      <dgm:spPr/>
      <dgm:t>
        <a:bodyPr/>
        <a:lstStyle/>
        <a:p>
          <a:endParaRPr lang="ru-RU"/>
        </a:p>
      </dgm:t>
    </dgm:pt>
    <dgm:pt modelId="{BF395C7F-B0C0-4DEE-A3E3-3E83AEB2C9DD}" type="parTrans" cxnId="{06EB8CCD-D2ED-4BEB-B46F-9CC97BFB3CF5}">
      <dgm:prSet/>
      <dgm:spPr/>
      <dgm:t>
        <a:bodyPr/>
        <a:lstStyle/>
        <a:p>
          <a:endParaRPr lang="ru-RU"/>
        </a:p>
      </dgm:t>
    </dgm:pt>
    <dgm:pt modelId="{BAAFE962-7EDE-4034-BE14-61435DC3B0A3}" type="pres">
      <dgm:prSet presAssocID="{C07F9573-0B93-4B1A-83A6-9021E3BC5E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EBEA7E-6997-40C3-8F49-97DEC6EE8DF2}" type="pres">
      <dgm:prSet presAssocID="{F3526BEC-4466-4B9A-B98E-450068E1A5EC}" presName="linNode" presStyleCnt="0"/>
      <dgm:spPr/>
    </dgm:pt>
    <dgm:pt modelId="{459CE741-8F94-4A0C-B454-23BFE2BCD3ED}" type="pres">
      <dgm:prSet presAssocID="{F3526BEC-4466-4B9A-B98E-450068E1A5E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3C965-C51D-4739-A5C8-F3609C6242DB}" type="pres">
      <dgm:prSet presAssocID="{F3526BEC-4466-4B9A-B98E-450068E1A5EC}" presName="descendantText" presStyleLbl="alignAccFollowNode1" presStyleIdx="0" presStyleCnt="3" custLinFactNeighborX="87318" custLinFactNeighborY="-4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31D1C-4AFF-4A14-8159-945B5A5BB7E2}" type="pres">
      <dgm:prSet presAssocID="{A54E7B90-621D-4B10-9C44-6DAB5DE86607}" presName="sp" presStyleCnt="0"/>
      <dgm:spPr/>
    </dgm:pt>
    <dgm:pt modelId="{2C85BC70-3A1B-4DF6-9CEC-8DB95045E0C9}" type="pres">
      <dgm:prSet presAssocID="{8BBF6B6E-1C06-43FF-8FD5-98FB3D659939}" presName="linNode" presStyleCnt="0"/>
      <dgm:spPr/>
    </dgm:pt>
    <dgm:pt modelId="{99FA021F-71B5-414C-A2FE-54E9255FFC21}" type="pres">
      <dgm:prSet presAssocID="{8BBF6B6E-1C06-43FF-8FD5-98FB3D659939}" presName="parentText" presStyleLbl="node1" presStyleIdx="1" presStyleCnt="3" custLinFactNeighborY="-4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32AB2-C589-45CC-9589-204F08F54867}" type="pres">
      <dgm:prSet presAssocID="{8BBF6B6E-1C06-43FF-8FD5-98FB3D659939}" presName="descendantText" presStyleLbl="alignAccFollowNode1" presStyleIdx="1" presStyleCnt="3" custLinFactNeighborX="-3502" custLinFactNeighborY="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E02B9-236B-49C0-B550-4CA95BC4E04C}" type="pres">
      <dgm:prSet presAssocID="{458EE903-E2C7-4803-B653-FA7F91F9FF4A}" presName="sp" presStyleCnt="0"/>
      <dgm:spPr/>
    </dgm:pt>
    <dgm:pt modelId="{7489C9F9-4FEA-473F-8AE4-7F22FEBBD194}" type="pres">
      <dgm:prSet presAssocID="{5823A0F3-EC63-4FB9-862A-99398266F81F}" presName="linNode" presStyleCnt="0"/>
      <dgm:spPr/>
    </dgm:pt>
    <dgm:pt modelId="{A85D6719-2C62-463E-8160-26B33F661673}" type="pres">
      <dgm:prSet presAssocID="{5823A0F3-EC63-4FB9-862A-99398266F81F}" presName="parentText" presStyleLbl="node1" presStyleIdx="2" presStyleCnt="3" custLinFactNeighborY="-8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92F86-FEE0-4ACF-B596-E2C50F56852E}" type="pres">
      <dgm:prSet presAssocID="{5823A0F3-EC63-4FB9-862A-99398266F81F}" presName="descendantText" presStyleLbl="alignAccFollowNode1" presStyleIdx="2" presStyleCnt="3" custLinFactNeighborX="-983" custLinFactNeighborY="-7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2A4D65-5B1A-48B8-9FEB-4D9CB229FA0D}" type="presOf" srcId="{F3526BEC-4466-4B9A-B98E-450068E1A5EC}" destId="{459CE741-8F94-4A0C-B454-23BFE2BCD3ED}" srcOrd="0" destOrd="0" presId="urn:microsoft.com/office/officeart/2005/8/layout/vList5"/>
    <dgm:cxn modelId="{E707D550-98EE-412E-8407-645706087363}" srcId="{5823A0F3-EC63-4FB9-862A-99398266F81F}" destId="{3B1DE0B8-C6E5-40A4-A9EA-CBE332FAC765}" srcOrd="0" destOrd="0" parTransId="{325AFE85-998D-4C5C-9E7C-8AE1B1A9A99F}" sibTransId="{947070C1-8F4E-4233-9F6E-3B618D3B57BC}"/>
    <dgm:cxn modelId="{06EB8CCD-D2ED-4BEB-B46F-9CC97BFB3CF5}" srcId="{C07F9573-0B93-4B1A-83A6-9021E3BC5E9A}" destId="{5823A0F3-EC63-4FB9-862A-99398266F81F}" srcOrd="2" destOrd="0" parTransId="{BF395C7F-B0C0-4DEE-A3E3-3E83AEB2C9DD}" sibTransId="{5564DDD6-B04E-4D7B-8C0F-CABB1E484764}"/>
    <dgm:cxn modelId="{1838EC21-CD91-474F-89E6-144E9D425020}" type="presOf" srcId="{5823A0F3-EC63-4FB9-862A-99398266F81F}" destId="{A85D6719-2C62-463E-8160-26B33F661673}" srcOrd="0" destOrd="0" presId="urn:microsoft.com/office/officeart/2005/8/layout/vList5"/>
    <dgm:cxn modelId="{26F48B04-20A8-4FD4-B576-B9DEDB3158BB}" type="presOf" srcId="{BF352C1B-EEBC-4702-BB56-467105B2D0E7}" destId="{07632AB2-C589-45CC-9589-204F08F54867}" srcOrd="0" destOrd="0" presId="urn:microsoft.com/office/officeart/2005/8/layout/vList5"/>
    <dgm:cxn modelId="{45000837-EB2D-45B1-9DA2-29D9E884BE70}" srcId="{F3526BEC-4466-4B9A-B98E-450068E1A5EC}" destId="{48E716F5-8841-46D9-8986-92540286650A}" srcOrd="0" destOrd="0" parTransId="{A5D3DE00-73A6-40DC-AC30-693E7F863B00}" sibTransId="{C6E59746-95E6-4569-B55C-9B661999597E}"/>
    <dgm:cxn modelId="{5B66D1AB-45FC-47C5-BF82-B3E58C08A1D9}" srcId="{C07F9573-0B93-4B1A-83A6-9021E3BC5E9A}" destId="{8BBF6B6E-1C06-43FF-8FD5-98FB3D659939}" srcOrd="1" destOrd="0" parTransId="{0E635403-ACBF-456B-A7ED-D2C0F90C4B59}" sibTransId="{458EE903-E2C7-4803-B653-FA7F91F9FF4A}"/>
    <dgm:cxn modelId="{B879F251-D933-4970-ACC6-0B0BFB0DDB98}" type="presOf" srcId="{8BBF6B6E-1C06-43FF-8FD5-98FB3D659939}" destId="{99FA021F-71B5-414C-A2FE-54E9255FFC21}" srcOrd="0" destOrd="0" presId="urn:microsoft.com/office/officeart/2005/8/layout/vList5"/>
    <dgm:cxn modelId="{60C0CAD5-A49E-4BC2-A9B3-AFAD3DDB4862}" type="presOf" srcId="{48E716F5-8841-46D9-8986-92540286650A}" destId="{5FE3C965-C51D-4739-A5C8-F3609C6242DB}" srcOrd="0" destOrd="0" presId="urn:microsoft.com/office/officeart/2005/8/layout/vList5"/>
    <dgm:cxn modelId="{A3083D06-49B7-4B32-BDF8-757BED25F55A}" srcId="{8BBF6B6E-1C06-43FF-8FD5-98FB3D659939}" destId="{BF352C1B-EEBC-4702-BB56-467105B2D0E7}" srcOrd="0" destOrd="0" parTransId="{FED86884-7D33-4FB9-BCBB-D7B123A146AC}" sibTransId="{3A1B6D60-E079-4F0F-A3F9-3D983FC5A474}"/>
    <dgm:cxn modelId="{149206DA-A249-43BB-88AA-C1F2E50FB316}" srcId="{C07F9573-0B93-4B1A-83A6-9021E3BC5E9A}" destId="{F3526BEC-4466-4B9A-B98E-450068E1A5EC}" srcOrd="0" destOrd="0" parTransId="{52C314B9-BE0B-412C-B073-483E8134C1CB}" sibTransId="{A54E7B90-621D-4B10-9C44-6DAB5DE86607}"/>
    <dgm:cxn modelId="{08C00F37-841D-4B83-B599-A3051D429C3C}" type="presOf" srcId="{3B1DE0B8-C6E5-40A4-A9EA-CBE332FAC765}" destId="{16992F86-FEE0-4ACF-B596-E2C50F56852E}" srcOrd="0" destOrd="0" presId="urn:microsoft.com/office/officeart/2005/8/layout/vList5"/>
    <dgm:cxn modelId="{63458FFF-B513-4760-B244-E1518ABE896A}" type="presOf" srcId="{C07F9573-0B93-4B1A-83A6-9021E3BC5E9A}" destId="{BAAFE962-7EDE-4034-BE14-61435DC3B0A3}" srcOrd="0" destOrd="0" presId="urn:microsoft.com/office/officeart/2005/8/layout/vList5"/>
    <dgm:cxn modelId="{ADC668D6-32D4-4C03-9CF2-1E35A0526684}" type="presParOf" srcId="{BAAFE962-7EDE-4034-BE14-61435DC3B0A3}" destId="{9CEBEA7E-6997-40C3-8F49-97DEC6EE8DF2}" srcOrd="0" destOrd="0" presId="urn:microsoft.com/office/officeart/2005/8/layout/vList5"/>
    <dgm:cxn modelId="{FC7DD871-83DC-4BF7-8D7F-7E057ECF8E80}" type="presParOf" srcId="{9CEBEA7E-6997-40C3-8F49-97DEC6EE8DF2}" destId="{459CE741-8F94-4A0C-B454-23BFE2BCD3ED}" srcOrd="0" destOrd="0" presId="urn:microsoft.com/office/officeart/2005/8/layout/vList5"/>
    <dgm:cxn modelId="{979AE9E4-5EAE-489C-A63E-8D8AAADC0931}" type="presParOf" srcId="{9CEBEA7E-6997-40C3-8F49-97DEC6EE8DF2}" destId="{5FE3C965-C51D-4739-A5C8-F3609C6242DB}" srcOrd="1" destOrd="0" presId="urn:microsoft.com/office/officeart/2005/8/layout/vList5"/>
    <dgm:cxn modelId="{913C47AE-1EE0-42FA-9F8A-0ED800CF7A00}" type="presParOf" srcId="{BAAFE962-7EDE-4034-BE14-61435DC3B0A3}" destId="{FD231D1C-4AFF-4A14-8159-945B5A5BB7E2}" srcOrd="1" destOrd="0" presId="urn:microsoft.com/office/officeart/2005/8/layout/vList5"/>
    <dgm:cxn modelId="{3049C91D-2BF7-4668-B057-E76DAA433E6D}" type="presParOf" srcId="{BAAFE962-7EDE-4034-BE14-61435DC3B0A3}" destId="{2C85BC70-3A1B-4DF6-9CEC-8DB95045E0C9}" srcOrd="2" destOrd="0" presId="urn:microsoft.com/office/officeart/2005/8/layout/vList5"/>
    <dgm:cxn modelId="{9839E002-A7AD-47AD-BDDB-E320D20C963F}" type="presParOf" srcId="{2C85BC70-3A1B-4DF6-9CEC-8DB95045E0C9}" destId="{99FA021F-71B5-414C-A2FE-54E9255FFC21}" srcOrd="0" destOrd="0" presId="urn:microsoft.com/office/officeart/2005/8/layout/vList5"/>
    <dgm:cxn modelId="{DF48064A-D933-4385-BF5B-5C251E3E2519}" type="presParOf" srcId="{2C85BC70-3A1B-4DF6-9CEC-8DB95045E0C9}" destId="{07632AB2-C589-45CC-9589-204F08F54867}" srcOrd="1" destOrd="0" presId="urn:microsoft.com/office/officeart/2005/8/layout/vList5"/>
    <dgm:cxn modelId="{ADBD0B0E-DD4D-4F2D-AD97-FFE4B643F83E}" type="presParOf" srcId="{BAAFE962-7EDE-4034-BE14-61435DC3B0A3}" destId="{C67E02B9-236B-49C0-B550-4CA95BC4E04C}" srcOrd="3" destOrd="0" presId="urn:microsoft.com/office/officeart/2005/8/layout/vList5"/>
    <dgm:cxn modelId="{04DDD375-A4DC-4216-81D8-0F3F66F5CCEE}" type="presParOf" srcId="{BAAFE962-7EDE-4034-BE14-61435DC3B0A3}" destId="{7489C9F9-4FEA-473F-8AE4-7F22FEBBD194}" srcOrd="4" destOrd="0" presId="urn:microsoft.com/office/officeart/2005/8/layout/vList5"/>
    <dgm:cxn modelId="{D7CD4473-8C10-43A8-B637-532B8A8F46EE}" type="presParOf" srcId="{7489C9F9-4FEA-473F-8AE4-7F22FEBBD194}" destId="{A85D6719-2C62-463E-8160-26B33F661673}" srcOrd="0" destOrd="0" presId="urn:microsoft.com/office/officeart/2005/8/layout/vList5"/>
    <dgm:cxn modelId="{7D4AA872-D007-42B6-A431-E3ED8FFE912E}" type="presParOf" srcId="{7489C9F9-4FEA-473F-8AE4-7F22FEBBD194}" destId="{16992F86-FEE0-4ACF-B596-E2C50F5685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DF56F5-A00A-416E-B960-EB9BFD1E2D91}">
      <dsp:nvSpPr>
        <dsp:cNvPr id="0" name=""/>
        <dsp:cNvSpPr/>
      </dsp:nvSpPr>
      <dsp:spPr>
        <a:xfrm rot="5400000">
          <a:off x="-422456" y="424988"/>
          <a:ext cx="2515498" cy="16705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Копирует  бланки итогового сочинения  </a:t>
          </a:r>
          <a:endParaRPr lang="ru-RU" sz="1300" kern="1200" dirty="0"/>
        </a:p>
      </dsp:txBody>
      <dsp:txXfrm rot="5400000">
        <a:off x="-422456" y="424988"/>
        <a:ext cx="2515498" cy="1670585"/>
      </dsp:txXfrm>
    </dsp:sp>
    <dsp:sp modelId="{DF76A704-3BC4-4CAC-AD27-E30CD7CD41FC}">
      <dsp:nvSpPr>
        <dsp:cNvPr id="0" name=""/>
        <dsp:cNvSpPr/>
      </dsp:nvSpPr>
      <dsp:spPr>
        <a:xfrm rot="5400000">
          <a:off x="2083422" y="-412836"/>
          <a:ext cx="1680205" cy="2505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Технический специалист</a:t>
          </a:r>
          <a:endParaRPr lang="ru-RU" sz="1500" kern="1200" dirty="0"/>
        </a:p>
      </dsp:txBody>
      <dsp:txXfrm rot="5400000">
        <a:off x="2083422" y="-412836"/>
        <a:ext cx="1680205" cy="2505878"/>
      </dsp:txXfrm>
    </dsp:sp>
    <dsp:sp modelId="{2EF1427B-3AEF-45E0-B2D4-A0055F475467}">
      <dsp:nvSpPr>
        <dsp:cNvPr id="0" name=""/>
        <dsp:cNvSpPr/>
      </dsp:nvSpPr>
      <dsp:spPr>
        <a:xfrm rot="5400000">
          <a:off x="-422456" y="2656953"/>
          <a:ext cx="2515498" cy="16705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/>
            <a:t>Передает  оригиналы бланков  итогового сочинения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422456" y="2656953"/>
        <a:ext cx="2515498" cy="1670585"/>
      </dsp:txXfrm>
    </dsp:sp>
    <dsp:sp modelId="{F58B65EA-3667-4661-AC42-8A010A433289}">
      <dsp:nvSpPr>
        <dsp:cNvPr id="0" name=""/>
        <dsp:cNvSpPr/>
      </dsp:nvSpPr>
      <dsp:spPr>
        <a:xfrm rot="5400000">
          <a:off x="2083422" y="1821660"/>
          <a:ext cx="1680205" cy="2505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500" kern="1200" dirty="0" smtClean="0"/>
            <a:t>Руководителю ОО</a:t>
          </a:r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Убирает в сейф оригиналы бланков итогового сочинения(изложения)</a:t>
          </a:r>
          <a:endParaRPr lang="ru-RU" sz="1500" kern="1200" dirty="0"/>
        </a:p>
      </dsp:txBody>
      <dsp:txXfrm rot="5400000">
        <a:off x="2083422" y="1821660"/>
        <a:ext cx="1680205" cy="25058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E3C965-C51D-4739-A5C8-F3609C6242DB}">
      <dsp:nvSpPr>
        <dsp:cNvPr id="0" name=""/>
        <dsp:cNvSpPr/>
      </dsp:nvSpPr>
      <dsp:spPr>
        <a:xfrm rot="5400000">
          <a:off x="2409356" y="-737037"/>
          <a:ext cx="1155070" cy="2811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Технический специалист передает </a:t>
          </a:r>
          <a:endParaRPr lang="ru-RU" sz="2300" kern="1200" dirty="0"/>
        </a:p>
      </dsp:txBody>
      <dsp:txXfrm rot="5400000">
        <a:off x="2409356" y="-737037"/>
        <a:ext cx="1155070" cy="2811192"/>
      </dsp:txXfrm>
    </dsp:sp>
    <dsp:sp modelId="{459CE741-8F94-4A0C-B454-23BFE2BCD3ED}">
      <dsp:nvSpPr>
        <dsp:cNvPr id="0" name=""/>
        <dsp:cNvSpPr/>
      </dsp:nvSpPr>
      <dsp:spPr>
        <a:xfrm>
          <a:off x="0" y="2187"/>
          <a:ext cx="1581295" cy="144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Копии бланков сочинения(изложения) </a:t>
          </a:r>
          <a:endParaRPr lang="ru-RU" sz="900" kern="1200" dirty="0"/>
        </a:p>
      </dsp:txBody>
      <dsp:txXfrm>
        <a:off x="0" y="2187"/>
        <a:ext cx="1581295" cy="1443837"/>
      </dsp:txXfrm>
    </dsp:sp>
    <dsp:sp modelId="{07632AB2-C589-45CC-9589-204F08F54867}">
      <dsp:nvSpPr>
        <dsp:cNvPr id="0" name=""/>
        <dsp:cNvSpPr/>
      </dsp:nvSpPr>
      <dsp:spPr>
        <a:xfrm rot="5400000">
          <a:off x="2353979" y="844404"/>
          <a:ext cx="1155070" cy="2811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Руководителю ОО </a:t>
          </a:r>
          <a:r>
            <a:rPr lang="ru-RU" sz="2300" kern="1200" smtClean="0"/>
            <a:t>передает </a:t>
          </a:r>
          <a:endParaRPr lang="ru-RU" sz="2300" kern="1200" dirty="0"/>
        </a:p>
      </dsp:txBody>
      <dsp:txXfrm rot="5400000">
        <a:off x="2353979" y="844404"/>
        <a:ext cx="1155070" cy="2811192"/>
      </dsp:txXfrm>
    </dsp:sp>
    <dsp:sp modelId="{99FA021F-71B5-414C-A2FE-54E9255FFC21}">
      <dsp:nvSpPr>
        <dsp:cNvPr id="0" name=""/>
        <dsp:cNvSpPr/>
      </dsp:nvSpPr>
      <dsp:spPr>
        <a:xfrm>
          <a:off x="0" y="1456435"/>
          <a:ext cx="1581295" cy="144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Копии бланков сочинения(изложения) </a:t>
          </a:r>
          <a:endParaRPr lang="ru-RU" sz="900" kern="1200" dirty="0"/>
        </a:p>
      </dsp:txBody>
      <dsp:txXfrm>
        <a:off x="0" y="1456435"/>
        <a:ext cx="1581295" cy="1443837"/>
      </dsp:txXfrm>
    </dsp:sp>
    <dsp:sp modelId="{16992F86-FEE0-4ACF-B596-E2C50F56852E}">
      <dsp:nvSpPr>
        <dsp:cNvPr id="0" name=""/>
        <dsp:cNvSpPr/>
      </dsp:nvSpPr>
      <dsp:spPr>
        <a:xfrm rot="5400000">
          <a:off x="2393812" y="2266861"/>
          <a:ext cx="1155070" cy="2811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Председателю ПК</a:t>
          </a:r>
          <a:endParaRPr lang="ru-RU" sz="2300" kern="1200" dirty="0"/>
        </a:p>
      </dsp:txBody>
      <dsp:txXfrm rot="5400000">
        <a:off x="2393812" y="2266861"/>
        <a:ext cx="1155070" cy="2811192"/>
      </dsp:txXfrm>
    </dsp:sp>
    <dsp:sp modelId="{A85D6719-2C62-463E-8160-26B33F661673}">
      <dsp:nvSpPr>
        <dsp:cNvPr id="0" name=""/>
        <dsp:cNvSpPr/>
      </dsp:nvSpPr>
      <dsp:spPr>
        <a:xfrm>
          <a:off x="0" y="2912863"/>
          <a:ext cx="1581295" cy="1443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/>
          </a:r>
          <a:br>
            <a:rPr lang="ru-RU" sz="900" kern="1200" dirty="0" smtClean="0"/>
          </a:br>
          <a:r>
            <a:rPr lang="ru-RU" sz="900" kern="1200" dirty="0" smtClean="0"/>
            <a:t>копии бланков сочинения (изложения)</a:t>
          </a:r>
          <a:br>
            <a:rPr lang="ru-RU" sz="900" kern="1200" dirty="0" smtClean="0"/>
          </a:br>
          <a:endParaRPr lang="ru-RU" sz="900" kern="1200" dirty="0"/>
        </a:p>
      </dsp:txBody>
      <dsp:txXfrm>
        <a:off x="0" y="2912863"/>
        <a:ext cx="1581295" cy="1443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5BE46-EC4E-4428-B886-DA7F03001F7A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C2B7-851A-432F-AD10-FDE8FFEA3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1C2B7-851A-432F-AD10-FDE8FFEA38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1C2B7-851A-432F-AD10-FDE8FFEA389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1019049-1122-46A8-A37E-8DBDDB894634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4E99373-94D0-4693-9D5D-DA2146678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819400"/>
            <a:ext cx="8586330" cy="2409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Подготовка и проведение итогового сочинения (изложения)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Пример шрифтов мириад про семибол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73616" cy="176368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6785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 время проведения итогового сочинения (изложения) на рабочем столе участника находятся:</a:t>
            </a:r>
          </a:p>
          <a:p>
            <a:r>
              <a:rPr lang="ru-RU" dirty="0" smtClean="0"/>
              <a:t> бланки итогового сочинения (изложения), </a:t>
            </a:r>
          </a:p>
          <a:p>
            <a:r>
              <a:rPr lang="ru-RU" dirty="0" smtClean="0"/>
              <a:t>черновики</a:t>
            </a:r>
          </a:p>
          <a:p>
            <a:r>
              <a:rPr lang="ru-RU" dirty="0" smtClean="0"/>
              <a:t>ручка</a:t>
            </a:r>
          </a:p>
          <a:p>
            <a:r>
              <a:rPr lang="ru-RU" dirty="0" smtClean="0"/>
              <a:t>документ, удостоверяющий личность;</a:t>
            </a:r>
          </a:p>
          <a:p>
            <a:r>
              <a:rPr lang="ru-RU" dirty="0" smtClean="0"/>
              <a:t>орфографический словарь</a:t>
            </a:r>
          </a:p>
          <a:p>
            <a:r>
              <a:rPr lang="ru-RU" dirty="0" smtClean="0"/>
              <a:t>инструкции для участников итогового сочинения (изложения);</a:t>
            </a:r>
          </a:p>
          <a:p>
            <a:r>
              <a:rPr lang="ru-RU" dirty="0" smtClean="0"/>
              <a:t>специальные технические средства (для участников с ОВЗ, детей-инвалидов, инвалидов);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В </a:t>
            </a:r>
            <a:r>
              <a:rPr lang="ru-RU" sz="4400" b="1" dirty="0" smtClean="0">
                <a:solidFill>
                  <a:schemeClr val="bg1"/>
                </a:solidFill>
              </a:rPr>
              <a:t>09.45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получить от руководителя темы сочинения (тексты изложения). Темы сочинения могут быть распечатаны на каждого участника или размещены на доске</a:t>
            </a:r>
          </a:p>
          <a:p>
            <a:pPr>
              <a:buNone/>
            </a:pPr>
            <a:r>
              <a:rPr lang="ru-RU" dirty="0" smtClean="0"/>
              <a:t>   Текст изложения распечатывается только для глухих, слабослышащих участников итогового изложения, а также участников с тяжелыми нарушениями речи,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Организатор в аудитории должен провести инструктаж , состоящий из 2 частей: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Первая часть инструктажа проводится до 10.00 и включает в себя информирование участников о порядке проведения итогового сочинения (изложения), продолжительности написания итогового сочинения (изложения), месте ознакомления с результатами итогового сочинения (изложения)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Провести вторую часть инструктажа, которая начинается не ранее 10.00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685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ознакомить участников итогового сочинения (изложения) с темами итогового сочинения (текстами изложения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приступить к заполнению регистрационных полей бланков итогового сочинения (изложения)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 бланке записи участники итогового сочинения (изложения) переписывают название, выбранной ими темы сочинения (текста изложения);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проверить правильность заполнения участниками итогового сочинения (изложения)  регистрационных полей бланков;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объявить начало, продолжительность и время окончания выполнения  итогового сочинения (изложения) и зафиксировать их на доске (информационном стенде);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chemeClr val="bg1"/>
                </a:solidFill>
              </a:rPr>
              <a:t>Не позднее чем за день до начала проведения итогового сочинения (изложения) технический специалист обязан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подготовить и произвести проверку технических средств в помещении для руководителя образовательной организации. </a:t>
            </a:r>
          </a:p>
          <a:p>
            <a:r>
              <a:rPr lang="ru-RU" dirty="0" smtClean="0"/>
              <a:t>помещение для руководителя образовательной организации должно быть оборудовано техническими средствами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chemeClr val="bg1"/>
                </a:solidFill>
              </a:rPr>
              <a:t>В день проведения итогового сочинения (изложения) техническому специалисту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5100" b="1" dirty="0" smtClean="0">
                <a:solidFill>
                  <a:schemeClr val="bg1"/>
                </a:solidFill>
              </a:rPr>
              <a:t>09.45</a:t>
            </a:r>
            <a:r>
              <a:rPr lang="ru-RU" dirty="0" smtClean="0"/>
              <a:t> по местному времени получить темы сочинения</a:t>
            </a:r>
          </a:p>
          <a:p>
            <a:r>
              <a:rPr lang="ru-RU" dirty="0" smtClean="0"/>
              <a:t>размножить их в необходимом количестве и передать их руководителю</a:t>
            </a:r>
          </a:p>
          <a:p>
            <a:r>
              <a:rPr lang="ru-RU" dirty="0" smtClean="0"/>
              <a:t>передать тексты изложения, размножив их в необходимом количестве;</a:t>
            </a:r>
          </a:p>
          <a:p>
            <a:r>
              <a:rPr lang="ru-RU" dirty="0" smtClean="0"/>
              <a:t>оказывать техническую помощь руководителю и организаторам образовательной организации. </a:t>
            </a:r>
          </a:p>
          <a:p>
            <a:r>
              <a:rPr lang="ru-RU" dirty="0" smtClean="0"/>
              <a:t>Для участников изложения с ограниченными возможностями здоровья текст изложения печатается на каждого участника изложения отдельно.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По окончании итогового сочинения (изложения), а также в рамках организации проверки итогового сочинения (изложения) технический специалист должен: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принять у руководителя оригиналы бланков для их копирования;</a:t>
            </a:r>
          </a:p>
          <a:p>
            <a:r>
              <a:rPr lang="ru-RU" dirty="0" smtClean="0"/>
              <a:t>произвести копирование бланков</a:t>
            </a:r>
          </a:p>
          <a:p>
            <a:r>
              <a:rPr lang="ru-RU" dirty="0" smtClean="0"/>
              <a:t>Копирование производится последовательно, бланк регистрации и бланк записи, дополнительные бланки должны идти друг за другом.</a:t>
            </a:r>
          </a:p>
          <a:p>
            <a:r>
              <a:rPr lang="ru-RU" dirty="0" smtClean="0"/>
              <a:t>по поручению руководителя образовательной организации осуществить проверку соблюдения участниками итогового сочинения (изложения) требования № 2 «Самостоятельность написания итогового сочинения (изложения)» посредством системы автоматической проверки текстов на наличие заимствований («</a:t>
            </a:r>
            <a:r>
              <a:rPr lang="ru-RU" dirty="0" err="1" smtClean="0"/>
              <a:t>Антиплагиат</a:t>
            </a:r>
            <a:r>
              <a:rPr lang="ru-RU" dirty="0" smtClean="0"/>
              <a:t>»  и др.).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После копирования технический специалист передает руководителю образовательной организации: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оригиналы бланков регистрации и бланков </a:t>
            </a:r>
            <a:r>
              <a:rPr lang="ru-RU" dirty="0" smtClean="0"/>
              <a:t>записи </a:t>
            </a:r>
            <a:r>
              <a:rPr lang="ru-RU" dirty="0" smtClean="0"/>
              <a:t>участников итогового сочинения (изложения);</a:t>
            </a:r>
          </a:p>
          <a:p>
            <a:r>
              <a:rPr lang="ru-RU" dirty="0" smtClean="0"/>
              <a:t>копии бланков регистрации и </a:t>
            </a:r>
            <a:r>
              <a:rPr lang="ru-RU" smtClean="0"/>
              <a:t>бланков </a:t>
            </a:r>
            <a:r>
              <a:rPr lang="ru-RU" smtClean="0"/>
              <a:t>записи </a:t>
            </a:r>
            <a:r>
              <a:rPr lang="ru-RU" dirty="0" smtClean="0"/>
              <a:t>участников итогового сочинения (изложения).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404664"/>
          <a:ext cx="41764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427984" y="2132856"/>
          <a:ext cx="439248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584176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Отчетные формы для проведения итогового сочинения (изложения)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424847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форма ИС-01 «Списки распределения участников по образовательным организациям (местам проведения)»</a:t>
            </a:r>
          </a:p>
          <a:p>
            <a:r>
              <a:rPr lang="ru-RU" b="1" dirty="0" smtClean="0"/>
              <a:t>форма ИС-02 «Прикрепление образовательной организации регистрации к образовательной организации проведения»</a:t>
            </a:r>
          </a:p>
          <a:p>
            <a:r>
              <a:rPr lang="ru-RU" b="1" dirty="0" smtClean="0"/>
              <a:t>форма ИС-04 «Список участников итогового сочинения (изложения)»</a:t>
            </a:r>
          </a:p>
          <a:p>
            <a:r>
              <a:rPr lang="ru-RU" b="1" dirty="0" smtClean="0"/>
              <a:t>форма ИС-05 «Ведомость проведения итогового сочинения (изложения) в кабинете образовательной организации (места проведения)»</a:t>
            </a:r>
          </a:p>
          <a:p>
            <a:r>
              <a:rPr lang="ru-RU" b="1" dirty="0" smtClean="0"/>
              <a:t>форма ИС-06 «Протокол проверки итогового сочинения (изложения)» </a:t>
            </a:r>
            <a:endParaRPr lang="ru-RU" dirty="0" smtClean="0"/>
          </a:p>
          <a:p>
            <a:r>
              <a:rPr lang="ru-RU" b="1" dirty="0" smtClean="0"/>
              <a:t>форма ИС-07 «Ведомость коррекции персональных данных участников итогового сочинения (изложения)»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форма ИС-08 «Акт о досрочном завершении написания итогового сочинения </a:t>
            </a:r>
            <a:r>
              <a:rPr lang="ru-RU" dirty="0" smtClean="0"/>
              <a:t>(изложения) по уважительным причинам»;</a:t>
            </a:r>
          </a:p>
          <a:p>
            <a:r>
              <a:rPr lang="ru-RU" b="1" dirty="0" smtClean="0"/>
              <a:t>форма ИС-09 «Акт об удалении участника итогового сочинения (изложения)»;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5536" y="0"/>
            <a:ext cx="8352928" cy="1700808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chemeClr val="bg1"/>
                </a:solidFill>
              </a:rPr>
              <a:t>На этапе подготовки к проведению итогового сочинения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(изложения) руководитель образовательной организации должен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ознакомиться с: 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3204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нормативными </a:t>
            </a:r>
            <a:r>
              <a:rPr lang="ru-RU" dirty="0"/>
              <a:t>правовыми </a:t>
            </a:r>
            <a:r>
              <a:rPr lang="ru-RU" dirty="0" smtClean="0"/>
              <a:t>документами, регламентирующими проведение итогового сочинения (изложения): приказом Министерства образования и науки РФ «Об утверждении порядка проведения государственной итоговой аттестации по образовательным программам среднего общего образования от 26 декабря 2013 года № 1400»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404664"/>
            <a:ext cx="3826768" cy="38164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ИС-01 «Списки распределения участников по образовательным организациям» (местам проведения).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04863"/>
            <a:ext cx="4546848" cy="396765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7544" y="476672"/>
          <a:ext cx="4248472" cy="6012212"/>
        </p:xfrm>
        <a:graphic>
          <a:graphicData uri="http://schemas.openxmlformats.org/presentationml/2006/ole">
            <p:oleObj spid="_x0000_s1026" name="Acrobat Document" r:id="rId3" imgW="5668166" imgH="80190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528392" cy="46085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ИС-04 «Список участников итогового сочинения (изложения) в образовательной организации (месте проведения)»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7067128" cy="387099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39952" y="332656"/>
          <a:ext cx="4383955" cy="6203940"/>
        </p:xfrm>
        <a:graphic>
          <a:graphicData uri="http://schemas.openxmlformats.org/presentationml/2006/ole">
            <p:oleObj spid="_x0000_s3074" name="Acrobat Document" r:id="rId3" imgW="5668166" imgH="80190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07288" cy="115212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ИС-05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Ведомость проведения итогового сочинения (изложения) в учебном кабинете образовательной организации (месте проведения)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916833"/>
            <a:ext cx="4042792" cy="42556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Вносят соответствующую отметку в форму ИС-05 «Ведомость проведения итогового сочинения (изложения) в учебном кабинете ОО (месте проведения)»</a:t>
            </a:r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5536" y="1762906"/>
          <a:ext cx="3960440" cy="5095094"/>
        </p:xfrm>
        <a:graphic>
          <a:graphicData uri="http://schemas.openxmlformats.org/presentationml/2006/ole">
            <p:oleObj spid="_x0000_s4098" name="Acrobat Document" r:id="rId3" imgW="5668166" imgH="80190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ИС-06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Протокол проверки итогового сочинения (изложения)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ис6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700808"/>
            <a:ext cx="7985128" cy="3960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ИС-07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Ведомость коррекции персональных данных участников итогового сочинения (изложения)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ис 0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291264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48872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ИС-08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Акт о досрочном завершении написания итогового сочинения (изложения) по уважительным причинам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ИС 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5811025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372200" y="1628800"/>
            <a:ext cx="2592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участник итогового сочинения (изложения) по состоянию здоровья или другим объективным причинам не может завершить написание итогового сочинения (изложения), он может покинуть место проведения итогового сочинения (изложения).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ИС- 09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АКТ об удалении участника итогового сочинения (изложения)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1844824"/>
            <a:ext cx="3610744" cy="4327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Прилагаются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материалы служебного расследования по факту нарушения установленного порядка в форме служебной записки</a:t>
            </a:r>
            <a:endParaRPr lang="ru-RU" sz="2000" dirty="0"/>
          </a:p>
        </p:txBody>
      </p:sp>
      <p:pic>
        <p:nvPicPr>
          <p:cNvPr id="6" name="Рисунок 5" descr="ис 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5116815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4785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Бланки в аудитории собираются  строго по порядку: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defTabSz="914400">
              <a:buClrTx/>
              <a:buSzTx/>
              <a:buNone/>
            </a:pPr>
            <a:r>
              <a:rPr lang="ru-RU" dirty="0" smtClean="0"/>
              <a:t>   </a:t>
            </a:r>
            <a:endParaRPr lang="ru-RU" b="1" dirty="0" smtClean="0">
              <a:latin typeface="Cambria" pitchFamily="18" charset="0"/>
            </a:endParaRPr>
          </a:p>
          <a:p>
            <a:pPr defTabSz="914400">
              <a:buClrTx/>
              <a:buSzTx/>
            </a:pPr>
            <a:r>
              <a:rPr lang="ru-RU" b="1" dirty="0" smtClean="0">
                <a:latin typeface="Cambria" pitchFamily="18" charset="0"/>
              </a:rPr>
              <a:t>1. Бланк регистрации первого участника</a:t>
            </a:r>
          </a:p>
          <a:p>
            <a:pPr defTabSz="914400">
              <a:buClrTx/>
              <a:buSzTx/>
            </a:pPr>
            <a:r>
              <a:rPr lang="ru-RU" b="1" dirty="0" smtClean="0">
                <a:latin typeface="Cambria" pitchFamily="18" charset="0"/>
              </a:rPr>
              <a:t>2. Бланк записи № 1 первого участника</a:t>
            </a:r>
          </a:p>
          <a:p>
            <a:pPr defTabSz="914400">
              <a:buClrTx/>
              <a:buSzTx/>
            </a:pPr>
            <a:r>
              <a:rPr lang="ru-RU" b="1" dirty="0" smtClean="0">
                <a:latin typeface="Cambria" pitchFamily="18" charset="0"/>
              </a:rPr>
              <a:t>3. Бланк записи № 2 первого участника</a:t>
            </a:r>
          </a:p>
          <a:p>
            <a:pPr defTabSz="914400">
              <a:buClrTx/>
              <a:buSzTx/>
            </a:pPr>
            <a:r>
              <a:rPr lang="ru-RU" b="1" dirty="0" smtClean="0">
                <a:latin typeface="Cambria" pitchFamily="18" charset="0"/>
              </a:rPr>
              <a:t>4. Бланк записи №.... первого участника и т.д.</a:t>
            </a:r>
          </a:p>
          <a:p>
            <a:pPr defTabSz="914400">
              <a:buClrTx/>
              <a:buSzTx/>
            </a:pPr>
            <a:endParaRPr lang="ru-RU" b="1" dirty="0" smtClean="0">
              <a:latin typeface="Cambria" pitchFamily="18" charset="0"/>
            </a:endParaRPr>
          </a:p>
          <a:p>
            <a:pPr defTabSz="914400">
              <a:buClrTx/>
              <a:buSzTx/>
            </a:pPr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Работа каждого участника  вкладывается в отдельный файл и все файлы с работами упаковываются в  возвратный конверт (пакет) по АУДИТОРИЯМ.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Спасибо за внимание 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Пример шрифтов мириад про семибол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2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440160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</a:rPr>
              <a:t>Не позднее чем за 2 недели до даты проведения итогового сочинения</a:t>
            </a:r>
            <a:br>
              <a:rPr lang="ru-RU" sz="2000" b="1" i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</a:rPr>
              <a:t>(изложения) руководитель образовательной организации должен: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396044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Организовать </a:t>
            </a:r>
            <a:r>
              <a:rPr lang="ru-RU" sz="3400" dirty="0"/>
              <a:t>регистрацию обучающихся для участия в </a:t>
            </a:r>
            <a:r>
              <a:rPr lang="ru-RU" sz="3400" dirty="0" smtClean="0"/>
              <a:t>итоговом сочинении </a:t>
            </a:r>
            <a:r>
              <a:rPr lang="ru-RU" sz="3400" dirty="0"/>
              <a:t>(</a:t>
            </a:r>
            <a:r>
              <a:rPr lang="ru-RU" sz="3400" dirty="0" smtClean="0"/>
              <a:t>изложении)</a:t>
            </a:r>
          </a:p>
          <a:p>
            <a:r>
              <a:rPr lang="ru-RU" sz="3400" dirty="0" smtClean="0"/>
              <a:t>Обеспечить </a:t>
            </a:r>
            <a:r>
              <a:rPr lang="ru-RU" sz="3400" dirty="0"/>
              <a:t>ознакомление </a:t>
            </a:r>
            <a:r>
              <a:rPr lang="ru-RU" sz="3400" dirty="0" smtClean="0"/>
              <a:t>лиц, привлекаемых </a:t>
            </a:r>
            <a:r>
              <a:rPr lang="ru-RU" sz="3400" dirty="0"/>
              <a:t>к проведению </a:t>
            </a:r>
            <a:r>
              <a:rPr lang="ru-RU" sz="3400" dirty="0" smtClean="0"/>
              <a:t>итогового сочинения </a:t>
            </a:r>
            <a:r>
              <a:rPr lang="ru-RU" sz="3400" dirty="0"/>
              <a:t>(</a:t>
            </a:r>
            <a:r>
              <a:rPr lang="ru-RU" sz="3400" dirty="0" smtClean="0"/>
              <a:t>изложения)</a:t>
            </a:r>
          </a:p>
          <a:p>
            <a:r>
              <a:rPr lang="ru-RU" sz="3400" dirty="0" smtClean="0"/>
              <a:t>Определить </a:t>
            </a:r>
            <a:r>
              <a:rPr lang="ru-RU" sz="3400" dirty="0"/>
              <a:t>количество и расположение учебных </a:t>
            </a:r>
            <a:r>
              <a:rPr lang="ru-RU" sz="3400" dirty="0" smtClean="0"/>
              <a:t>кабинетов</a:t>
            </a:r>
          </a:p>
          <a:p>
            <a:r>
              <a:rPr lang="ru-RU" sz="3400" dirty="0" smtClean="0"/>
              <a:t>Руководитель образовательной </a:t>
            </a:r>
            <a:r>
              <a:rPr lang="ru-RU" sz="3400" dirty="0"/>
              <a:t>организации приказом формирует составы </a:t>
            </a:r>
            <a:r>
              <a:rPr lang="ru-RU" sz="3400" dirty="0" smtClean="0"/>
              <a:t>комиссий образовательной организации (организаторы в аудитории, технический специалист, предметная комиссия)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44016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Не позднее чем за два дня до проведения итогового сочинения (изложения) руководитель образовательной организации: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организует подготовку орфографических и толковых словарей для участников</a:t>
            </a:r>
          </a:p>
          <a:p>
            <a:r>
              <a:rPr lang="ru-RU" dirty="0" smtClean="0"/>
              <a:t>организует подготовку черновиков для участников итогового сочинения (изложения) со штампом образовательной организации</a:t>
            </a:r>
          </a:p>
          <a:p>
            <a:r>
              <a:rPr lang="ru-RU" dirty="0" smtClean="0"/>
              <a:t>готовит необходимое оборудование и </a:t>
            </a:r>
            <a:r>
              <a:rPr lang="ru-RU" dirty="0" err="1" smtClean="0"/>
              <a:t>флеш</a:t>
            </a:r>
            <a:r>
              <a:rPr lang="ru-RU" dirty="0" smtClean="0"/>
              <a:t>- носитель для участников итогового сочинения (изложения) с ОВЗ, детей-инвалидов и инвалидов</a:t>
            </a:r>
          </a:p>
          <a:p>
            <a:r>
              <a:rPr lang="ru-RU" dirty="0" smtClean="0"/>
              <a:t>  организует подготовку файлов для упаковки материалов итогового сочинения (изложения)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Выдача комплектов бланков итогового сочинения (изложения) будет осуществляться до 2 декабря 2016 года в РЦОИ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</a:rPr>
              <a:t>Не позднее чем за день до проведения итогового сочинения</a:t>
            </a:r>
            <a:br>
              <a:rPr lang="ru-RU" sz="2400" b="1" i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</a:rPr>
              <a:t>(изложения) руководитель обязан: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805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Провести </a:t>
            </a:r>
            <a:r>
              <a:rPr lang="ru-RU" sz="2400" dirty="0"/>
              <a:t>проверку готовности помещений </a:t>
            </a:r>
            <a:r>
              <a:rPr lang="ru-RU" sz="2400" dirty="0" smtClean="0"/>
              <a:t>образовательной организации </a:t>
            </a:r>
            <a:r>
              <a:rPr lang="ru-RU" sz="2400" dirty="0"/>
              <a:t>к проведению итогового сочинения (изложения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Выделить помещение для организации питания и перерывов для </a:t>
            </a:r>
            <a:r>
              <a:rPr lang="ru-RU" sz="2400" dirty="0" smtClean="0"/>
              <a:t>проведения необходимых </a:t>
            </a:r>
            <a:r>
              <a:rPr lang="ru-RU" sz="2400" dirty="0"/>
              <a:t>медико-профилактических процедур (при наличии </a:t>
            </a:r>
            <a:r>
              <a:rPr lang="ru-RU" sz="2400" dirty="0" smtClean="0"/>
              <a:t>участников с </a:t>
            </a:r>
            <a:r>
              <a:rPr lang="ru-RU" sz="2400" dirty="0"/>
              <a:t>ОВЗ, инвалидов, детей-инвалидов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Проверить </a:t>
            </a:r>
            <a:r>
              <a:rPr lang="ru-RU" sz="2400" dirty="0"/>
              <a:t>наличие места для хранения личных вещей </a:t>
            </a:r>
            <a:r>
              <a:rPr lang="ru-RU" sz="2400" dirty="0" smtClean="0"/>
              <a:t>участников итогового </a:t>
            </a:r>
            <a:r>
              <a:rPr lang="ru-RU" sz="2400" dirty="0"/>
              <a:t>сочинения (изложение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Выделить </a:t>
            </a:r>
            <a:r>
              <a:rPr lang="ru-RU" sz="2400" dirty="0"/>
              <a:t>помещение для технического </a:t>
            </a:r>
            <a:r>
              <a:rPr lang="ru-RU" sz="2400" dirty="0" smtClean="0"/>
              <a:t>специалиста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52128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</a:rPr>
              <a:t>В день проведения итогового сочинения (изложения)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руководитель обязан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3816424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распределить участников итогового сочинения (изложения) по кабинетам</a:t>
            </a:r>
          </a:p>
          <a:p>
            <a:r>
              <a:rPr lang="ru-RU" dirty="0" smtClean="0"/>
              <a:t>организовать вход участников итогового сочинения (изложения) с 9.00 </a:t>
            </a:r>
          </a:p>
          <a:p>
            <a:r>
              <a:rPr lang="ru-RU" dirty="0" smtClean="0"/>
              <a:t>провести инструктаж с организаторами для проведения итогового сочинения (изложения)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36815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Организаторы в аудитории до начала проведении итогового сочинения (изложения) обязаны ознакомиться с: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нормативными правовыми документами</a:t>
            </a:r>
          </a:p>
          <a:p>
            <a:r>
              <a:rPr lang="ru-RU" sz="4000" dirty="0" smtClean="0"/>
              <a:t>инструкцией, определяющей порядок их работы;</a:t>
            </a:r>
          </a:p>
          <a:p>
            <a:r>
              <a:rPr lang="ru-RU" sz="4000" dirty="0" smtClean="0"/>
              <a:t>правилами заполнения бланков итогового сочинения (изложения).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В день проведения итогового сочинения (изложения) организатор  в аудитории должен: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пройти инструктаж у руководителя</a:t>
            </a:r>
          </a:p>
          <a:p>
            <a:r>
              <a:rPr lang="ru-RU" sz="3600" dirty="0" smtClean="0"/>
              <a:t>получить у руководителя информацию о назначении организаторами в аудиториях по учебным кабинетам.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 каждой аудитории должно быть не менее 2 организаторов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456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:</a:t>
            </a:r>
            <a:br>
              <a:rPr lang="ru-RU" dirty="0" smtClean="0"/>
            </a:br>
            <a:r>
              <a:rPr lang="ru-RU" sz="3600" dirty="0" smtClean="0">
                <a:solidFill>
                  <a:schemeClr val="bg1"/>
                </a:solidFill>
              </a:rPr>
              <a:t>Руководитель ОО выдает организаторам в аудитории следующие материалы: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Инструкцию, зачитываемую для участников итогового сочинения (изложения)</a:t>
            </a:r>
          </a:p>
          <a:p>
            <a:r>
              <a:rPr lang="ru-RU" dirty="0" smtClean="0"/>
              <a:t>инструкции для участников итогового сочинения (изложения)</a:t>
            </a:r>
          </a:p>
          <a:p>
            <a:r>
              <a:rPr lang="ru-RU" dirty="0" smtClean="0"/>
              <a:t>бланки итогового сочинения (изложения);</a:t>
            </a:r>
          </a:p>
          <a:p>
            <a:r>
              <a:rPr lang="ru-RU" dirty="0" smtClean="0"/>
              <a:t>черновики</a:t>
            </a:r>
          </a:p>
          <a:p>
            <a:r>
              <a:rPr lang="ru-RU" dirty="0" smtClean="0"/>
              <a:t>отчетные формы для проведения итогового сочинения (изложения);</a:t>
            </a:r>
          </a:p>
          <a:p>
            <a:r>
              <a:rPr lang="ru-RU" dirty="0" smtClean="0"/>
              <a:t>орфографические словари для участников итогового сочинения (изложения)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1372</TotalTime>
  <Words>1127</Words>
  <Application>Microsoft Office PowerPoint</Application>
  <PresentationFormat>Экран (4:3)</PresentationFormat>
  <Paragraphs>118</Paragraphs>
  <Slides>28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Литейная</vt:lpstr>
      <vt:lpstr>Acrobat Document</vt:lpstr>
      <vt:lpstr>Слайд 1</vt:lpstr>
      <vt:lpstr>На этапе подготовки к проведению итогового сочинения (изложения) руководитель образовательной организации должен ознакомиться с:  </vt:lpstr>
      <vt:lpstr>Не позднее чем за 2 недели до даты проведения итогового сочинения (изложения) руководитель образовательной организации должен:</vt:lpstr>
      <vt:lpstr>Не позднее чем за два дня до проведения итогового сочинения (изложения) руководитель образовательной организации:</vt:lpstr>
      <vt:lpstr>Не позднее чем за день до проведения итогового сочинения (изложения) руководитель обязан: </vt:lpstr>
      <vt:lpstr>В день проведения итогового сочинения (изложения) руководитель обязан:</vt:lpstr>
      <vt:lpstr>Организаторы в аудитории до начала проведении итогового сочинения (изложения) обязаны ознакомиться с: </vt:lpstr>
      <vt:lpstr>В день проведения итогового сочинения (изложения) организатор  в аудитории должен: </vt:lpstr>
      <vt:lpstr>: Руководитель ОО выдает организаторам в аудитории следующие материалы:</vt:lpstr>
      <vt:lpstr> </vt:lpstr>
      <vt:lpstr>Слайд 11</vt:lpstr>
      <vt:lpstr>Организатор в аудитории должен провести инструктаж , состоящий из 2 частей: </vt:lpstr>
      <vt:lpstr>Провести вторую часть инструктажа, которая начинается не ранее 10.00</vt:lpstr>
      <vt:lpstr>Не позднее чем за день до начала проведения итогового сочинения (изложения) технический специалист обязан: </vt:lpstr>
      <vt:lpstr>В день проведения итогового сочинения (изложения) техническому специалисту необходимо: </vt:lpstr>
      <vt:lpstr>По окончании итогового сочинения (изложения), а также в рамках организации проверки итогового сочинения (изложения) технический специалист должен: </vt:lpstr>
      <vt:lpstr> После копирования технический специалист передает руководителю образовательной организации:</vt:lpstr>
      <vt:lpstr>Слайд 18</vt:lpstr>
      <vt:lpstr>Отчетные формы для проведения итогового сочинения (изложения)</vt:lpstr>
      <vt:lpstr> ИС-01 «Списки распределения участников по образовательным организациям» (местам проведения). </vt:lpstr>
      <vt:lpstr>ИС-04 «Список участников итогового сочинения (изложения) в образовательной организации (месте проведения)» </vt:lpstr>
      <vt:lpstr>ИС-05 Ведомость проведения итогового сочинения (изложения) в учебном кабинете образовательной организации (месте проведения) </vt:lpstr>
      <vt:lpstr>ИС-06 Протокол проверки итогового сочинения (изложения)</vt:lpstr>
      <vt:lpstr>ИС-07 Ведомость коррекции персональных данных участников итогового сочинения (изложения)</vt:lpstr>
      <vt:lpstr>ИС-08 Акт о досрочном завершении написания итогового сочинения (изложения) по уважительным причинам</vt:lpstr>
      <vt:lpstr>ИС- 09  АКТ об удалении участника итогового сочинения (изложения) </vt:lpstr>
      <vt:lpstr>Бланки в аудитории собираются  строго по порядку: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umerova_ng</dc:creator>
  <cp:lastModifiedBy>SIC_1</cp:lastModifiedBy>
  <cp:revision>138</cp:revision>
  <dcterms:created xsi:type="dcterms:W3CDTF">2016-11-11T13:39:47Z</dcterms:created>
  <dcterms:modified xsi:type="dcterms:W3CDTF">2016-11-23T08:51:42Z</dcterms:modified>
</cp:coreProperties>
</file>