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9" r:id="rId1"/>
  </p:sldMasterIdLst>
  <p:notesMasterIdLst>
    <p:notesMasterId r:id="rId25"/>
  </p:notesMasterIdLst>
  <p:sldIdLst>
    <p:sldId id="375" r:id="rId2"/>
    <p:sldId id="441" r:id="rId3"/>
    <p:sldId id="442" r:id="rId4"/>
    <p:sldId id="448" r:id="rId5"/>
    <p:sldId id="444" r:id="rId6"/>
    <p:sldId id="446" r:id="rId7"/>
    <p:sldId id="415" r:id="rId8"/>
    <p:sldId id="416" r:id="rId9"/>
    <p:sldId id="425" r:id="rId10"/>
    <p:sldId id="452" r:id="rId11"/>
    <p:sldId id="427" r:id="rId12"/>
    <p:sldId id="418" r:id="rId13"/>
    <p:sldId id="419" r:id="rId14"/>
    <p:sldId id="429" r:id="rId15"/>
    <p:sldId id="420" r:id="rId16"/>
    <p:sldId id="421" r:id="rId17"/>
    <p:sldId id="450" r:id="rId18"/>
    <p:sldId id="297" r:id="rId19"/>
    <p:sldId id="323" r:id="rId20"/>
    <p:sldId id="302" r:id="rId21"/>
    <p:sldId id="303" r:id="rId22"/>
    <p:sldId id="328" r:id="rId23"/>
    <p:sldId id="449" r:id="rId24"/>
  </p:sldIdLst>
  <p:sldSz cx="12192000" cy="6858000"/>
  <p:notesSz cx="6670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187"/>
    <a:srgbClr val="FF0000"/>
    <a:srgbClr val="C24684"/>
    <a:srgbClr val="AED8F4"/>
    <a:srgbClr val="99CDF1"/>
    <a:srgbClr val="842C58"/>
    <a:srgbClr val="993366"/>
    <a:srgbClr val="0A5BBE"/>
    <a:srgbClr val="BC3E7D"/>
    <a:srgbClr val="9E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678" y="9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1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332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0163" y="744538"/>
            <a:ext cx="6594475" cy="370998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889000" y="4716463"/>
            <a:ext cx="4876800" cy="4456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693" tIns="47160" rIns="90693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0" y="9434513"/>
            <a:ext cx="2889250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779838" y="9434513"/>
            <a:ext cx="2874962" cy="482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693" tIns="47160" rIns="90693" bIns="4716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1122" algn="l"/>
                <a:tab pos="903844" algn="l"/>
                <a:tab pos="1356566" algn="l"/>
                <a:tab pos="1809288" algn="l"/>
                <a:tab pos="2262009" algn="l"/>
                <a:tab pos="2714732" algn="l"/>
                <a:tab pos="3167453" algn="l"/>
                <a:tab pos="3620175" algn="l"/>
                <a:tab pos="4072897" algn="l"/>
                <a:tab pos="4525619" algn="l"/>
                <a:tab pos="4978340" algn="l"/>
                <a:tab pos="5431063" algn="l"/>
                <a:tab pos="5883784" algn="l"/>
                <a:tab pos="6336506" algn="l"/>
                <a:tab pos="6789228" algn="l"/>
                <a:tab pos="7241950" algn="l"/>
                <a:tab pos="7694671" algn="l"/>
                <a:tab pos="8147394" algn="l"/>
                <a:tab pos="8600115" algn="l"/>
                <a:tab pos="9052837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12ACACC-B216-4766-BDD0-CF341F97E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66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1122" algn="l"/>
                <a:tab pos="903844" algn="l"/>
                <a:tab pos="1356566" algn="l"/>
                <a:tab pos="1809288" algn="l"/>
                <a:tab pos="2262009" algn="l"/>
                <a:tab pos="2714732" algn="l"/>
                <a:tab pos="3167453" algn="l"/>
                <a:tab pos="3620175" algn="l"/>
                <a:tab pos="4072897" algn="l"/>
                <a:tab pos="4525619" algn="l"/>
                <a:tab pos="4978340" algn="l"/>
                <a:tab pos="5431063" algn="l"/>
                <a:tab pos="5883784" algn="l"/>
                <a:tab pos="6336506" algn="l"/>
                <a:tab pos="6789228" algn="l"/>
                <a:tab pos="7241950" algn="l"/>
                <a:tab pos="7694671" algn="l"/>
                <a:tab pos="8147394" algn="l"/>
                <a:tab pos="8600115" algn="l"/>
                <a:tab pos="9052837" algn="l"/>
              </a:tabLst>
              <a:defRPr/>
            </a:pPr>
            <a:fld id="{D12ACACC-B216-4766-BDD0-CF341F97ECD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1122" algn="l"/>
                  <a:tab pos="903844" algn="l"/>
                  <a:tab pos="1356566" algn="l"/>
                  <a:tab pos="1809288" algn="l"/>
                  <a:tab pos="2262009" algn="l"/>
                  <a:tab pos="2714732" algn="l"/>
                  <a:tab pos="3167453" algn="l"/>
                  <a:tab pos="3620175" algn="l"/>
                  <a:tab pos="4072897" algn="l"/>
                  <a:tab pos="4525619" algn="l"/>
                  <a:tab pos="4978340" algn="l"/>
                  <a:tab pos="5431063" algn="l"/>
                  <a:tab pos="5883784" algn="l"/>
                  <a:tab pos="6336506" algn="l"/>
                  <a:tab pos="6789228" algn="l"/>
                  <a:tab pos="7241950" algn="l"/>
                  <a:tab pos="7694671" algn="l"/>
                  <a:tab pos="8147394" algn="l"/>
                  <a:tab pos="8600115" algn="l"/>
                  <a:tab pos="9052837" algn="l"/>
                </a:tabLst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2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4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40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4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03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29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64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4:notes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70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50850" algn="l"/>
                <a:tab pos="903288" algn="l"/>
                <a:tab pos="1355725" algn="l"/>
                <a:tab pos="1808163" algn="l"/>
                <a:tab pos="2260600" algn="l"/>
                <a:tab pos="2714625" algn="l"/>
                <a:tab pos="3167063" algn="l"/>
                <a:tab pos="3619500" algn="l"/>
                <a:tab pos="4071938" algn="l"/>
                <a:tab pos="4524375" algn="l"/>
                <a:tab pos="4976813" algn="l"/>
                <a:tab pos="5430838" algn="l"/>
                <a:tab pos="5883275" algn="l"/>
                <a:tab pos="6335713" algn="l"/>
                <a:tab pos="6788150" algn="l"/>
                <a:tab pos="7240588" algn="l"/>
                <a:tab pos="7694613" algn="l"/>
                <a:tab pos="8147050" algn="l"/>
                <a:tab pos="8599488" algn="l"/>
                <a:tab pos="9051925" algn="l"/>
              </a:tabLst>
            </a:pPr>
            <a:fld id="{59E56258-CA55-4F7D-BB90-FDF91237805D}" type="slidenum">
              <a:rPr lang="ru-RU" smtClean="0"/>
              <a:pPr>
                <a:tabLst>
                  <a:tab pos="0" algn="l"/>
                  <a:tab pos="450850" algn="l"/>
                  <a:tab pos="903288" algn="l"/>
                  <a:tab pos="1355725" algn="l"/>
                  <a:tab pos="1808163" algn="l"/>
                  <a:tab pos="2260600" algn="l"/>
                  <a:tab pos="2714625" algn="l"/>
                  <a:tab pos="3167063" algn="l"/>
                  <a:tab pos="3619500" algn="l"/>
                  <a:tab pos="4071938" algn="l"/>
                  <a:tab pos="4524375" algn="l"/>
                  <a:tab pos="4976813" algn="l"/>
                  <a:tab pos="5430838" algn="l"/>
                  <a:tab pos="5883275" algn="l"/>
                  <a:tab pos="6335713" algn="l"/>
                  <a:tab pos="6788150" algn="l"/>
                  <a:tab pos="7240588" algn="l"/>
                  <a:tab pos="7694613" algn="l"/>
                  <a:tab pos="8147050" algn="l"/>
                  <a:tab pos="8599488" algn="l"/>
                  <a:tab pos="9051925" algn="l"/>
                </a:tabLst>
              </a:pPr>
              <a:t>23</a:t>
            </a:fld>
            <a:endParaRPr lang="ru-RU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51801" y="9381722"/>
            <a:ext cx="2931315" cy="481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693" tIns="47160" rIns="90693" bIns="4716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EC118C-3FCE-4D0D-A0CB-57FECC0EBADE}" type="slidenum">
              <a:rPr lang="ru-RU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39775"/>
            <a:ext cx="6584950" cy="3703638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25" y="4690072"/>
            <a:ext cx="4971265" cy="4434335"/>
          </a:xfrm>
          <a:noFill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0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2073D-1142-4173-8B3B-B2F88CFF55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6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2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6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70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26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DCF83-4203-49A7-B1D6-8A5A407AB0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5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6D20B-3938-4DE9-A35C-D0D39283EF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A">
  <p:cSld name="Blank style A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>
            <a:spLocks noGrp="1"/>
          </p:cNvSpPr>
          <p:nvPr>
            <p:ph type="sldNum" idx="12"/>
          </p:nvPr>
        </p:nvSpPr>
        <p:spPr>
          <a:xfrm>
            <a:off x="-68068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030538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484801" y="3838333"/>
            <a:ext cx="600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6400">
                <a:solidFill>
                  <a:srgbClr val="11445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484801" y="5310733"/>
            <a:ext cx="600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sz="2400" b="1">
                <a:solidFill>
                  <a:srgbClr val="94BF6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sz="2400" b="1">
                <a:solidFill>
                  <a:srgbClr val="94BF6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sz="2400" b="1">
                <a:solidFill>
                  <a:srgbClr val="94BF6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-68068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085575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74BF9-D796-4270-843C-40B8DD4B25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C109E-C295-4842-85FF-93A8210AEA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E722A-CB3B-4EA8-8FFE-95A99B2E8F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5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8ABC-F040-4716-AB46-3BFDA6F466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D0820-6EEE-4ADF-A3FA-B01E1C2549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1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7A405-EF4F-47B2-B4A4-B502A6BE36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099A8-EDA0-4E3A-BAF6-025840DA0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5C7D1-331A-4354-AC83-B4437732EF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746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Excel_Worksheet8.xlsx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Excel_Worksheet11.xlsx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2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709499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242057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7408" y="2636912"/>
            <a:ext cx="11017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«ИНСТРУКЦИЯ ПО ЗАПОЛНЕНИЮ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ОТЧЕТНОСТИ ППЭ ГИА-11 2023»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0EB917-FF8E-4932-B554-08AE5CDCB999}"/>
              </a:ext>
            </a:extLst>
          </p:cNvPr>
          <p:cNvSpPr txBox="1"/>
          <p:nvPr/>
        </p:nvSpPr>
        <p:spPr>
          <a:xfrm>
            <a:off x="2379713" y="21432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ППЭ-13-02-МАШ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1EFC75E-518D-4B32-8255-9C28EEFFD3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623" y="548680"/>
          <a:ext cx="8473019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Worksheet" r:id="rId3" imgW="10296337" imgH="7000939" progId="Excel.Sheet.12">
                  <p:embed/>
                </p:oleObj>
              </mc:Choice>
              <mc:Fallback>
                <p:oleObj name="Worksheet" r:id="rId3" imgW="10296337" imgH="7000939" progId="Excel.Sheet.1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21EFC75E-518D-4B32-8255-9C28EEFFD3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623" y="548680"/>
                        <a:ext cx="8473019" cy="57606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D4A860-F3F8-4767-BF56-4FA6633C273C}"/>
              </a:ext>
            </a:extLst>
          </p:cNvPr>
          <p:cNvSpPr/>
          <p:nvPr/>
        </p:nvSpPr>
        <p:spPr>
          <a:xfrm>
            <a:off x="839416" y="2348880"/>
            <a:ext cx="3384376" cy="216024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700310-FEC0-4681-932A-67F1BD311EBF}"/>
              </a:ext>
            </a:extLst>
          </p:cNvPr>
          <p:cNvSpPr/>
          <p:nvPr/>
        </p:nvSpPr>
        <p:spPr>
          <a:xfrm>
            <a:off x="8760296" y="620688"/>
            <a:ext cx="3168065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ЭМ, принятых руководителем ППЭ от организатора в аудитории отдельно по типам: бланк регистрации, бланк ответов №1, бланк ответов №2 лист 1, бланк ответов №2 лист 2 , ДБО №2 и КИМ.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5C64E7-5519-4AE5-889A-318E5E861DF4}"/>
              </a:ext>
            </a:extLst>
          </p:cNvPr>
          <p:cNvSpPr/>
          <p:nvPr/>
        </p:nvSpPr>
        <p:spPr>
          <a:xfrm>
            <a:off x="4232666" y="2348879"/>
            <a:ext cx="2295382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1E232B3-9277-43A0-9036-3DA2D7754FEE}"/>
              </a:ext>
            </a:extLst>
          </p:cNvPr>
          <p:cNvCxnSpPr/>
          <p:nvPr/>
        </p:nvCxnSpPr>
        <p:spPr>
          <a:xfrm>
            <a:off x="2567608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1448B28-1CB9-4AAA-889C-6A8FD03492EF}"/>
              </a:ext>
            </a:extLst>
          </p:cNvPr>
          <p:cNvCxnSpPr/>
          <p:nvPr/>
        </p:nvCxnSpPr>
        <p:spPr>
          <a:xfrm>
            <a:off x="5375920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74341E07-D5BF-4C6B-A658-7C8105D36374}"/>
              </a:ext>
            </a:extLst>
          </p:cNvPr>
          <p:cNvSpPr/>
          <p:nvPr/>
        </p:nvSpPr>
        <p:spPr>
          <a:xfrm>
            <a:off x="8280432" y="1052736"/>
            <a:ext cx="360034" cy="338554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FB36A6E-0D58-463A-A01F-D26FF0661669}"/>
              </a:ext>
            </a:extLst>
          </p:cNvPr>
          <p:cNvSpPr/>
          <p:nvPr/>
        </p:nvSpPr>
        <p:spPr>
          <a:xfrm>
            <a:off x="5195609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3570DBB-F1B5-4A28-9B77-382BD4AE3379}"/>
              </a:ext>
            </a:extLst>
          </p:cNvPr>
          <p:cNvSpPr/>
          <p:nvPr/>
        </p:nvSpPr>
        <p:spPr>
          <a:xfrm>
            <a:off x="2387591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D113CBC-B552-4242-A00F-E61173979D7D}"/>
              </a:ext>
            </a:extLst>
          </p:cNvPr>
          <p:cNvSpPr/>
          <p:nvPr/>
        </p:nvSpPr>
        <p:spPr>
          <a:xfrm>
            <a:off x="8280431" y="3101018"/>
            <a:ext cx="360034" cy="327982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CF3B1E-2123-423C-9D4D-272DC73D1C70}"/>
              </a:ext>
            </a:extLst>
          </p:cNvPr>
          <p:cNvSpPr/>
          <p:nvPr/>
        </p:nvSpPr>
        <p:spPr>
          <a:xfrm>
            <a:off x="8760296" y="2442373"/>
            <a:ext cx="3168065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Проставляется количество участников: количество распределенных в аудиторию участников заполняется автоматически, количество не явившихся участников, удаленных за нарушение Порядка, не завершивших экзамен по объективным причинам проставляется руководителем ППЭ.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780E791-B598-4905-AF21-D4F55AA0B15E}"/>
              </a:ext>
            </a:extLst>
          </p:cNvPr>
          <p:cNvSpPr/>
          <p:nvPr/>
        </p:nvSpPr>
        <p:spPr>
          <a:xfrm>
            <a:off x="401004" y="49411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A6D2410-04B7-42EE-ACA3-AEA9F4410DE4}"/>
              </a:ext>
            </a:extLst>
          </p:cNvPr>
          <p:cNvSpPr/>
          <p:nvPr/>
        </p:nvSpPr>
        <p:spPr>
          <a:xfrm>
            <a:off x="877409" y="5013175"/>
            <a:ext cx="5664447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F8D38F7-4EA1-40C8-9C7C-F022CCAE2D2A}"/>
              </a:ext>
            </a:extLst>
          </p:cNvPr>
          <p:cNvSpPr/>
          <p:nvPr/>
        </p:nvSpPr>
        <p:spPr>
          <a:xfrm>
            <a:off x="8280431" y="4941167"/>
            <a:ext cx="363493" cy="288031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7358FA-FEBB-406E-893F-B87E057FE3ED}"/>
              </a:ext>
            </a:extLst>
          </p:cNvPr>
          <p:cNvSpPr/>
          <p:nvPr/>
        </p:nvSpPr>
        <p:spPr>
          <a:xfrm>
            <a:off x="8760296" y="4214987"/>
            <a:ext cx="3168065" cy="230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общее количество материалов, полученных от участников экзамена (сумма строк на странице), а также общее количество участников (по каждой категории отдельно). Общее количество распределенных в аудитории заполняется автоматически.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если форма состоит из двух и более листов, то просчитывается и указывается общее количество материалов (участников) на каждом листе отдельно.</a:t>
            </a:r>
          </a:p>
        </p:txBody>
      </p:sp>
    </p:spTree>
    <p:extLst>
      <p:ext uri="{BB962C8B-B14F-4D97-AF65-F5344CB8AC3E}">
        <p14:creationId xmlns:p14="http://schemas.microsoft.com/office/powerpoint/2010/main" val="4680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E9B1F43-23A8-4A74-B30E-2E1FB1328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671730"/>
              </p:ext>
            </p:extLst>
          </p:nvPr>
        </p:nvGraphicFramePr>
        <p:xfrm>
          <a:off x="0" y="404664"/>
          <a:ext cx="8178049" cy="5377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Worksheet" r:id="rId3" imgW="10886943" imgH="7000939" progId="Excel.Sheet.12">
                  <p:embed/>
                </p:oleObj>
              </mc:Choice>
              <mc:Fallback>
                <p:oleObj name="Worksheet" r:id="rId3" imgW="10886943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404664"/>
                        <a:ext cx="8178049" cy="537773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9B4018-25F3-4C10-9B56-2DDFFBF419A9}"/>
              </a:ext>
            </a:extLst>
          </p:cNvPr>
          <p:cNvSpPr/>
          <p:nvPr/>
        </p:nvSpPr>
        <p:spPr>
          <a:xfrm>
            <a:off x="1199456" y="2204864"/>
            <a:ext cx="576064" cy="2592288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0D739-283B-4279-B46B-37804615EE0B}"/>
              </a:ext>
            </a:extLst>
          </p:cNvPr>
          <p:cNvSpPr txBox="1"/>
          <p:nvPr/>
        </p:nvSpPr>
        <p:spPr>
          <a:xfrm>
            <a:off x="1559496" y="-57001"/>
            <a:ext cx="3168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ППЭ-13-03-К-МАШ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B0FA016-F1F6-4285-AF3A-B318241E4C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668875"/>
              </p:ext>
            </p:extLst>
          </p:nvPr>
        </p:nvGraphicFramePr>
        <p:xfrm>
          <a:off x="4297925" y="1196752"/>
          <a:ext cx="7894075" cy="537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Worksheet" r:id="rId5" imgW="10277471" imgH="7000939" progId="Excel.Sheet.12">
                  <p:embed/>
                </p:oleObj>
              </mc:Choice>
              <mc:Fallback>
                <p:oleObj name="Worksheet" r:id="rId5" imgW="10277471" imgH="7000939" progId="Excel.Shee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46EF7166-98A4-43A3-AF81-1F22544A8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7925" y="1196752"/>
                        <a:ext cx="7894075" cy="53777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C123CC5-0351-40CA-9075-E5D5D911F153}"/>
              </a:ext>
            </a:extLst>
          </p:cNvPr>
          <p:cNvSpPr txBox="1"/>
          <p:nvPr/>
        </p:nvSpPr>
        <p:spPr>
          <a:xfrm>
            <a:off x="7579912" y="463876"/>
            <a:ext cx="521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ППЭ-13-03-У-МАШ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A84352-CDCF-4B01-BF87-1E8A2195930B}"/>
              </a:ext>
            </a:extLst>
          </p:cNvPr>
          <p:cNvSpPr/>
          <p:nvPr/>
        </p:nvSpPr>
        <p:spPr>
          <a:xfrm>
            <a:off x="5591944" y="2996952"/>
            <a:ext cx="576064" cy="2592288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5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D3744-8841-4D9C-A716-B679BCD8F019}"/>
              </a:ext>
            </a:extLst>
          </p:cNvPr>
          <p:cNvSpPr txBox="1"/>
          <p:nvPr/>
        </p:nvSpPr>
        <p:spPr>
          <a:xfrm>
            <a:off x="6744072" y="245839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ППЭ-14-01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0248E9F-CC48-4101-B4C3-0207D3FCF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418201"/>
              </p:ext>
            </p:extLst>
          </p:nvPr>
        </p:nvGraphicFramePr>
        <p:xfrm>
          <a:off x="1055440" y="476672"/>
          <a:ext cx="5905500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Worksheet" r:id="rId3" imgW="5905676" imgH="5362725" progId="Excel.Sheet.12">
                  <p:embed/>
                </p:oleObj>
              </mc:Choice>
              <mc:Fallback>
                <p:oleObj name="Worksheet" r:id="rId3" imgW="5905676" imgH="53627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440" y="476672"/>
                        <a:ext cx="5905500" cy="5362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74E4F6F-26A5-4741-92B3-6C028EE36E03}"/>
              </a:ext>
            </a:extLst>
          </p:cNvPr>
          <p:cNvSpPr/>
          <p:nvPr/>
        </p:nvSpPr>
        <p:spPr>
          <a:xfrm>
            <a:off x="7032104" y="1340768"/>
            <a:ext cx="216024" cy="136815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31E899-77C4-495A-96AE-4A0E87075761}"/>
              </a:ext>
            </a:extLst>
          </p:cNvPr>
          <p:cNvSpPr/>
          <p:nvPr/>
        </p:nvSpPr>
        <p:spPr>
          <a:xfrm>
            <a:off x="7498701" y="1157537"/>
            <a:ext cx="4104456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который член ГЭК передает руководителю ППЭ в день проведения экзамена.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1.3.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напечатанных на станции авторизации в день накануне экзамена,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1.4.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упаковочных материалов, переданных в ППЭ, пункт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1.6.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носитель информации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флеш-накомитель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F0DD8009-5A21-4751-B8D7-32101B87077E}"/>
              </a:ext>
            </a:extLst>
          </p:cNvPr>
          <p:cNvSpPr/>
          <p:nvPr/>
        </p:nvSpPr>
        <p:spPr>
          <a:xfrm>
            <a:off x="6960940" y="2852936"/>
            <a:ext cx="287188" cy="813573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8BDF2A-E01D-4B61-8110-94D5DABB49F2}"/>
              </a:ext>
            </a:extLst>
          </p:cNvPr>
          <p:cNvSpPr/>
          <p:nvPr/>
        </p:nvSpPr>
        <p:spPr>
          <a:xfrm>
            <a:off x="7505594" y="2895024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2.1.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ВДП с упакованными в них после сканирования бланками, полученными от участников экзамена: бланк регистрации, БО №1, БО № лист 1 и БО №2 лист 2, использованные ДБО №2.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4465B3C1-9472-412C-9A41-621F5AC94EF6}"/>
              </a:ext>
            </a:extLst>
          </p:cNvPr>
          <p:cNvSpPr/>
          <p:nvPr/>
        </p:nvSpPr>
        <p:spPr>
          <a:xfrm>
            <a:off x="6960940" y="3933056"/>
            <a:ext cx="215180" cy="72008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1E0B5A-6BD0-4AD3-AAF5-96A1AE94705C}"/>
              </a:ext>
            </a:extLst>
          </p:cNvPr>
          <p:cNvSpPr/>
          <p:nvPr/>
        </p:nvSpPr>
        <p:spPr>
          <a:xfrm>
            <a:off x="7505594" y="3861908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2.3 и 2.6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комплектов, 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2.5.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листов бумаги для черновиков.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84CD0E7D-33A9-4E2A-929A-832FE1841119}"/>
              </a:ext>
            </a:extLst>
          </p:cNvPr>
          <p:cNvSpPr/>
          <p:nvPr/>
        </p:nvSpPr>
        <p:spPr>
          <a:xfrm>
            <a:off x="6960940" y="4869160"/>
            <a:ext cx="287188" cy="970087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B5C2F1-79A0-4DF5-8969-6383B3FE0C4E}"/>
              </a:ext>
            </a:extLst>
          </p:cNvPr>
          <p:cNvSpPr/>
          <p:nvPr/>
        </p:nvSpPr>
        <p:spPr>
          <a:xfrm>
            <a:off x="7505594" y="4869160"/>
            <a:ext cx="4135022" cy="970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неиспользованных на экзамене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8739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F1DF213-0A85-47B1-A683-33A1F28FB6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116466"/>
              </p:ext>
            </p:extLst>
          </p:nvPr>
        </p:nvGraphicFramePr>
        <p:xfrm>
          <a:off x="911424" y="476672"/>
          <a:ext cx="5905500" cy="562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Worksheet" r:id="rId3" imgW="5905676" imgH="5629339" progId="Excel.Sheet.12">
                  <p:embed/>
                </p:oleObj>
              </mc:Choice>
              <mc:Fallback>
                <p:oleObj name="Worksheet" r:id="rId3" imgW="5905676" imgH="56293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1424" y="476672"/>
                        <a:ext cx="5905500" cy="56292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2B94390-14F5-4499-B28E-2796D5752D9E}"/>
              </a:ext>
            </a:extLst>
          </p:cNvPr>
          <p:cNvSpPr/>
          <p:nvPr/>
        </p:nvSpPr>
        <p:spPr>
          <a:xfrm>
            <a:off x="6816924" y="692696"/>
            <a:ext cx="359196" cy="2232248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1BBD26-EFB4-4249-9A7F-4366E601BC9B}"/>
              </a:ext>
            </a:extLst>
          </p:cNvPr>
          <p:cNvSpPr/>
          <p:nvPr/>
        </p:nvSpPr>
        <p:spPr>
          <a:xfrm>
            <a:off x="7320136" y="1160748"/>
            <a:ext cx="4536504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иных материалов, подлежащих возврату из ППЭ в день проведения экзамена. Поля заполняются только в тех пунктах, где есть в наличии материалы. Если таковых нет – поля не заполняются.</a:t>
            </a:r>
          </a:p>
        </p:txBody>
      </p:sp>
    </p:spTree>
    <p:extLst>
      <p:ext uri="{BB962C8B-B14F-4D97-AF65-F5344CB8AC3E}">
        <p14:creationId xmlns:p14="http://schemas.microsoft.com/office/powerpoint/2010/main" val="10007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37C0772-41AD-4E92-9715-FC7D43C71E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362026"/>
              </p:ext>
            </p:extLst>
          </p:nvPr>
        </p:nvGraphicFramePr>
        <p:xfrm>
          <a:off x="1199456" y="325515"/>
          <a:ext cx="4464496" cy="6464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1" name="Worksheet" r:id="rId3" imgW="5905676" imgH="8943911" progId="Excel.Sheet.12">
                  <p:embed/>
                </p:oleObj>
              </mc:Choice>
              <mc:Fallback>
                <p:oleObj name="Worksheet" r:id="rId3" imgW="5905676" imgH="89439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9456" y="325515"/>
                        <a:ext cx="4464496" cy="646412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1157DB-BA54-432E-84F3-992C11B58F23}"/>
              </a:ext>
            </a:extLst>
          </p:cNvPr>
          <p:cNvSpPr txBox="1"/>
          <p:nvPr/>
        </p:nvSpPr>
        <p:spPr>
          <a:xfrm>
            <a:off x="1559496" y="-43429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ППЭ-14-01-К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6E9880E-E419-4818-B20D-378E712C9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878437"/>
              </p:ext>
            </p:extLst>
          </p:nvPr>
        </p:nvGraphicFramePr>
        <p:xfrm>
          <a:off x="6384031" y="333162"/>
          <a:ext cx="4433789" cy="6464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Worksheet" r:id="rId5" imgW="5905676" imgH="8610643" progId="Excel.Sheet.12">
                  <p:embed/>
                </p:oleObj>
              </mc:Choice>
              <mc:Fallback>
                <p:oleObj name="Worksheet" r:id="rId5" imgW="5905676" imgH="8610643" progId="Excel.Shee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F3B3A2CE-658F-4436-ACEC-A906B447CB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84031" y="333162"/>
                        <a:ext cx="4433789" cy="646412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38B7BC-A31D-4315-8DD4-75AA7516F22E}"/>
              </a:ext>
            </a:extLst>
          </p:cNvPr>
          <p:cNvSpPr txBox="1"/>
          <p:nvPr/>
        </p:nvSpPr>
        <p:spPr>
          <a:xfrm>
            <a:off x="7354673" y="-35031"/>
            <a:ext cx="280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ППЭ-14-01-У</a:t>
            </a:r>
          </a:p>
        </p:txBody>
      </p:sp>
    </p:spTree>
    <p:extLst>
      <p:ext uri="{BB962C8B-B14F-4D97-AF65-F5344CB8AC3E}">
        <p14:creationId xmlns:p14="http://schemas.microsoft.com/office/powerpoint/2010/main" val="236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1385337" y="5229200"/>
            <a:ext cx="5214719" cy="19198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398707" y="5085184"/>
            <a:ext cx="5201349" cy="14401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2420" y="4869160"/>
            <a:ext cx="556287" cy="21602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0898" y="1290464"/>
            <a:ext cx="1112574" cy="120243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963931"/>
              </p:ext>
            </p:extLst>
          </p:nvPr>
        </p:nvGraphicFramePr>
        <p:xfrm>
          <a:off x="191344" y="548680"/>
          <a:ext cx="8743710" cy="604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Лист" r:id="rId3" imgW="10848803" imgH="7496195" progId="Excel.Sheet.12">
                  <p:embed/>
                </p:oleObj>
              </mc:Choice>
              <mc:Fallback>
                <p:oleObj name="Лист" r:id="rId3" imgW="10848803" imgH="74961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344" y="548680"/>
                        <a:ext cx="8743710" cy="604094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DD3744-8841-4D9C-A716-B679BCD8F019}"/>
              </a:ext>
            </a:extLst>
          </p:cNvPr>
          <p:cNvSpPr txBox="1"/>
          <p:nvPr/>
        </p:nvSpPr>
        <p:spPr>
          <a:xfrm>
            <a:off x="8832304" y="44625"/>
            <a:ext cx="3168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07368" y="2492896"/>
            <a:ext cx="435052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120563" y="2492896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120563" y="3501008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9029228" y="520415"/>
            <a:ext cx="2952328" cy="8135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«номер аудитории», «распределено количество участников» и «итого» заполняются автоматически. </a:t>
            </a:r>
          </a:p>
        </p:txBody>
      </p:sp>
      <p:sp>
        <p:nvSpPr>
          <p:cNvPr id="22" name="Левая фигурная скобка 21"/>
          <p:cNvSpPr/>
          <p:nvPr/>
        </p:nvSpPr>
        <p:spPr>
          <a:xfrm rot="16200000">
            <a:off x="2810915" y="2016119"/>
            <a:ext cx="218399" cy="102318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042559" y="1494884"/>
            <a:ext cx="2952328" cy="720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ответственным организатором в аудитории в день проведения экзамена.</a:t>
            </a:r>
          </a:p>
        </p:txBody>
      </p:sp>
      <p:sp>
        <p:nvSpPr>
          <p:cNvPr id="27" name="Левая фигурная скобка 26"/>
          <p:cNvSpPr/>
          <p:nvPr/>
        </p:nvSpPr>
        <p:spPr>
          <a:xfrm rot="5400000" flipH="1">
            <a:off x="5698767" y="1255872"/>
            <a:ext cx="218399" cy="259228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029228" y="237971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неиспользованных материалов, возвращенных ответственными организаторами из аудитории после проведения экзамена.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7176120" y="2492896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9029228" y="3503668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калибровочных листов.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2228502" y="522920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407943" y="5421188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9011488" y="460813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материалов на ППЭ, оставшихся в резерве.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015704" y="5715446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 в ППЭ, включая резервные.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550F2F3-B3F8-4658-AB2A-95F289E48818}"/>
              </a:ext>
            </a:extLst>
          </p:cNvPr>
          <p:cNvSpPr/>
          <p:nvPr/>
        </p:nvSpPr>
        <p:spPr>
          <a:xfrm>
            <a:off x="951254" y="303237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ED1A805-70C6-42AD-BD71-8F49FB23BCD9}"/>
              </a:ext>
            </a:extLst>
          </p:cNvPr>
          <p:cNvSpPr/>
          <p:nvPr/>
        </p:nvSpPr>
        <p:spPr>
          <a:xfrm>
            <a:off x="8474343" y="1599985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EDDEE02-3080-4799-B539-A33998B0A4CA}"/>
              </a:ext>
            </a:extLst>
          </p:cNvPr>
          <p:cNvSpPr/>
          <p:nvPr/>
        </p:nvSpPr>
        <p:spPr>
          <a:xfrm>
            <a:off x="8478198" y="774384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28FA876-F4DA-487C-A49A-03A717940674}"/>
              </a:ext>
            </a:extLst>
          </p:cNvPr>
          <p:cNvSpPr/>
          <p:nvPr/>
        </p:nvSpPr>
        <p:spPr>
          <a:xfrm>
            <a:off x="5227926" y="5861391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F368700A-FB5C-44D6-8771-68919E67ACAB}"/>
              </a:ext>
            </a:extLst>
          </p:cNvPr>
          <p:cNvSpPr/>
          <p:nvPr/>
        </p:nvSpPr>
        <p:spPr>
          <a:xfrm>
            <a:off x="2048485" y="56453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8D877742-CF9E-42DA-8292-2B9C9E624B25}"/>
              </a:ext>
            </a:extLst>
          </p:cNvPr>
          <p:cNvSpPr/>
          <p:nvPr/>
        </p:nvSpPr>
        <p:spPr>
          <a:xfrm>
            <a:off x="6996103" y="295222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F38D5466-5AEE-4C13-AFC3-CBDC05D52A8F}"/>
              </a:ext>
            </a:extLst>
          </p:cNvPr>
          <p:cNvSpPr/>
          <p:nvPr/>
        </p:nvSpPr>
        <p:spPr>
          <a:xfrm>
            <a:off x="5627950" y="2709369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0363045-6BB8-4770-9A4C-E409B220E7CD}"/>
              </a:ext>
            </a:extLst>
          </p:cNvPr>
          <p:cNvSpPr/>
          <p:nvPr/>
        </p:nvSpPr>
        <p:spPr>
          <a:xfrm>
            <a:off x="2740097" y="273592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2C57EA8C-CFA0-4597-B224-B6D117B3725D}"/>
              </a:ext>
            </a:extLst>
          </p:cNvPr>
          <p:cNvSpPr/>
          <p:nvPr/>
        </p:nvSpPr>
        <p:spPr>
          <a:xfrm>
            <a:off x="8480183" y="260090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B8A4C522-8345-4682-9FB1-F4B714E38953}"/>
              </a:ext>
            </a:extLst>
          </p:cNvPr>
          <p:cNvSpPr/>
          <p:nvPr/>
        </p:nvSpPr>
        <p:spPr>
          <a:xfrm>
            <a:off x="8480183" y="371703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E45F7276-25E0-4626-9716-852A3D8A4608}"/>
              </a:ext>
            </a:extLst>
          </p:cNvPr>
          <p:cNvSpPr/>
          <p:nvPr/>
        </p:nvSpPr>
        <p:spPr>
          <a:xfrm>
            <a:off x="8474343" y="482206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2D885F44-3966-422D-A45E-45FA3830A403}"/>
              </a:ext>
            </a:extLst>
          </p:cNvPr>
          <p:cNvSpPr/>
          <p:nvPr/>
        </p:nvSpPr>
        <p:spPr>
          <a:xfrm>
            <a:off x="8479780" y="595320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027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BD9474-9E0A-4ECE-806E-0293F8DEE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145191"/>
              </p:ext>
            </p:extLst>
          </p:nvPr>
        </p:nvGraphicFramePr>
        <p:xfrm>
          <a:off x="0" y="-1"/>
          <a:ext cx="6552728" cy="5589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Worksheet" r:id="rId3" imgW="11477549" imgH="7867821" progId="Excel.Sheet.12">
                  <p:embed/>
                </p:oleObj>
              </mc:Choice>
              <mc:Fallback>
                <p:oleObj name="Worksheet" r:id="rId3" imgW="11477549" imgH="7867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6552728" cy="558924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918DD-57C2-40CD-B0FF-6E73734169E6}"/>
              </a:ext>
            </a:extLst>
          </p:cNvPr>
          <p:cNvSpPr txBox="1"/>
          <p:nvPr/>
        </p:nvSpPr>
        <p:spPr>
          <a:xfrm>
            <a:off x="479376" y="5887937"/>
            <a:ext cx="4320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ППЭ-14-02-К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250A9D6-3328-44D3-B415-079453DE09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166703"/>
              </p:ext>
            </p:extLst>
          </p:nvPr>
        </p:nvGraphicFramePr>
        <p:xfrm>
          <a:off x="5591944" y="1052736"/>
          <a:ext cx="6912768" cy="591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1" name="Worksheet" r:id="rId5" imgW="7734476" imgH="6619896" progId="Excel.Sheet.12">
                  <p:embed/>
                </p:oleObj>
              </mc:Choice>
              <mc:Fallback>
                <p:oleObj name="Worksheet" r:id="rId5" imgW="7734476" imgH="6619896" progId="Excel.Shee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97930140-B803-40CE-B51E-66ABAFB93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91944" y="1052736"/>
                        <a:ext cx="6912768" cy="591671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C932D7-82E6-42DC-8637-0EC1EFED92AF}"/>
              </a:ext>
            </a:extLst>
          </p:cNvPr>
          <p:cNvSpPr txBox="1"/>
          <p:nvPr/>
        </p:nvSpPr>
        <p:spPr>
          <a:xfrm>
            <a:off x="7908062" y="404664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ППЭ-14-02-У</a:t>
            </a:r>
          </a:p>
        </p:txBody>
      </p:sp>
    </p:spTree>
    <p:extLst>
      <p:ext uri="{BB962C8B-B14F-4D97-AF65-F5344CB8AC3E}">
        <p14:creationId xmlns:p14="http://schemas.microsoft.com/office/powerpoint/2010/main" val="2279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 txBox="1">
            <a:spLocks noGrp="1"/>
          </p:cNvSpPr>
          <p:nvPr>
            <p:ph type="ctrTitle" idx="4294967295"/>
          </p:nvPr>
        </p:nvSpPr>
        <p:spPr>
          <a:xfrm>
            <a:off x="623392" y="2564904"/>
            <a:ext cx="8791575" cy="10128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dirty="0"/>
              <a:t>Бланк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/>
              <a:t>регистрации</a:t>
            </a:r>
            <a:endParaRPr dirty="0"/>
          </a:p>
        </p:txBody>
      </p:sp>
      <p:pic>
        <p:nvPicPr>
          <p:cNvPr id="9" name="Рисунок 8" descr="бр.PNG"/>
          <p:cNvPicPr>
            <a:picLocks noChangeAspect="1"/>
          </p:cNvPicPr>
          <p:nvPr/>
        </p:nvPicPr>
        <p:blipFill>
          <a:blip r:embed="rId3"/>
          <a:srcRect l="1051" t="1432" r="303" b="837"/>
          <a:stretch>
            <a:fillRect/>
          </a:stretch>
        </p:blipFill>
        <p:spPr>
          <a:xfrm>
            <a:off x="6096000" y="108862"/>
            <a:ext cx="4909529" cy="664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8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ctrTitle" idx="4294967295"/>
          </p:nvPr>
        </p:nvSpPr>
        <p:spPr>
          <a:xfrm>
            <a:off x="0" y="665163"/>
            <a:ext cx="8791575" cy="9699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-RU" dirty="0"/>
              <a:t>Бланк ответов №1</a:t>
            </a:r>
            <a:endParaRPr dirty="0"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4294967295"/>
          </p:nvPr>
        </p:nvSpPr>
        <p:spPr>
          <a:xfrm>
            <a:off x="0" y="1557338"/>
            <a:ext cx="6608763" cy="40798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1219132">
              <a:lnSpc>
                <a:spcPct val="150000"/>
              </a:lnSpc>
              <a:buNone/>
            </a:pPr>
            <a:r>
              <a:rPr lang="ru-RU" alt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предназначен </a:t>
            </a:r>
            <a:r>
              <a:rPr lang="ru-RU" alt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для записи</a:t>
            </a:r>
          </a:p>
          <a:p>
            <a:pPr defTabSz="1219132">
              <a:lnSpc>
                <a:spcPct val="150000"/>
              </a:lnSpc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результатов выполнения заданий</a:t>
            </a:r>
          </a:p>
          <a:p>
            <a:pPr defTabSz="1219132">
              <a:lnSpc>
                <a:spcPct val="150000"/>
              </a:lnSpc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 кратким ответом</a:t>
            </a:r>
            <a:r>
              <a:rPr lang="ru-RU" alt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 descr="бо 1.PNG"/>
          <p:cNvPicPr>
            <a:picLocks noChangeAspect="1"/>
          </p:cNvPicPr>
          <p:nvPr/>
        </p:nvPicPr>
        <p:blipFill>
          <a:blip r:embed="rId3"/>
          <a:srcRect l="1131" t="1551" r="964" b="1685"/>
          <a:stretch>
            <a:fillRect/>
          </a:stretch>
        </p:blipFill>
        <p:spPr>
          <a:xfrm>
            <a:off x="6914255" y="231852"/>
            <a:ext cx="4721332" cy="6377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7405003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645400" y="1507067"/>
            <a:ext cx="4292600" cy="4851400"/>
          </a:xfrm>
          <a:prstGeom prst="roundRect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800" b="1" kern="1200">
                <a:solidFill>
                  <a:schemeClr val="accent1"/>
                </a:solidFill>
                <a:latin typeface="Century Gothic" panose="020B0502020202020204" pitchFamily="34" charset="0"/>
              </a:rPr>
              <a:t>При написании ответов, состоящих из двух или более слов, каждое слово записывается в соответствии с инструкциями по записи ответов в КИМ по соответствующим учебным предметам (например: без пробелов, запятых и других дополнительных символов).</a:t>
            </a:r>
            <a:endParaRPr lang="ru-RU" sz="1800" dirty="0">
              <a:solidFill>
                <a:schemeClr val="accent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5600" y="160867"/>
            <a:ext cx="11413067" cy="86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b="1" kern="12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Ответ на задание нужно записать в такой форме, в которой требуется в инструкции к данному заданию, размещенной в КИМ, перед соответствующим заданием или группой заданий.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о 1.PNG"/>
          <p:cNvPicPr/>
          <p:nvPr/>
        </p:nvPicPr>
        <p:blipFill>
          <a:blip r:embed="rId2"/>
          <a:srcRect l="1131" t="22154" r="964" b="19720"/>
          <a:stretch>
            <a:fillRect/>
          </a:stretch>
        </p:blipFill>
        <p:spPr>
          <a:xfrm>
            <a:off x="499533" y="1216645"/>
            <a:ext cx="7035800" cy="5404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63600" y="1896534"/>
            <a:ext cx="215956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67" dirty="0"/>
              <a:t>И В А Н Г Р О З Н Ы Й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710267" y="1007533"/>
            <a:ext cx="25400" cy="9144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8200" y="2937934"/>
            <a:ext cx="3135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ДОСТОПРИМЕЧАТЕЛЬНОСТЬ</a:t>
            </a:r>
          </a:p>
        </p:txBody>
      </p:sp>
      <p:cxnSp>
        <p:nvCxnSpPr>
          <p:cNvPr id="13" name="Прямая со стрелкой 12"/>
          <p:cNvCxnSpPr>
            <a:stCxn id="10" idx="1"/>
          </p:cNvCxnSpPr>
          <p:nvPr/>
        </p:nvCxnSpPr>
        <p:spPr>
          <a:xfrm flipH="1" flipV="1">
            <a:off x="3835400" y="3293534"/>
            <a:ext cx="3810000" cy="639233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80C279A-FD64-445C-827D-42C6F493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96" y="465319"/>
            <a:ext cx="9012323" cy="6236563"/>
          </a:xfrm>
          <a:prstGeom prst="rect">
            <a:avLst/>
          </a:prstGeom>
        </p:spPr>
      </p:pic>
      <p:sp>
        <p:nvSpPr>
          <p:cNvPr id="4" name="Текст 6">
            <a:extLst>
              <a:ext uri="{FF2B5EF4-FFF2-40B4-BE49-F238E27FC236}">
                <a16:creationId xmlns:a16="http://schemas.microsoft.com/office/drawing/2014/main" id="{A51A2787-D8EC-4842-9EAD-D7E8E2EC4F7C}"/>
              </a:ext>
            </a:extLst>
          </p:cNvPr>
          <p:cNvSpPr txBox="1">
            <a:spLocks/>
          </p:cNvSpPr>
          <p:nvPr/>
        </p:nvSpPr>
        <p:spPr>
          <a:xfrm>
            <a:off x="9120336" y="59904"/>
            <a:ext cx="3398168" cy="4320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</a:t>
            </a:r>
          </a:p>
        </p:txBody>
      </p:sp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AD288BDE-F7F5-4A2A-8C33-A88727643F0A}"/>
              </a:ext>
            </a:extLst>
          </p:cNvPr>
          <p:cNvSpPr/>
          <p:nvPr/>
        </p:nvSpPr>
        <p:spPr>
          <a:xfrm rot="16200000">
            <a:off x="2615648" y="1905039"/>
            <a:ext cx="140868" cy="4182552"/>
          </a:xfrm>
          <a:prstGeom prst="leftBrac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A8708C3-5208-4BC3-9E59-8997A47E77A1}"/>
              </a:ext>
            </a:extLst>
          </p:cNvPr>
          <p:cNvCxnSpPr>
            <a:cxnSpLocks/>
          </p:cNvCxnSpPr>
          <p:nvPr/>
        </p:nvCxnSpPr>
        <p:spPr>
          <a:xfrm>
            <a:off x="3071862" y="4143496"/>
            <a:ext cx="2064097" cy="301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874094-7533-44B1-8222-4A8DEE2143C6}"/>
              </a:ext>
            </a:extLst>
          </p:cNvPr>
          <p:cNvSpPr/>
          <p:nvPr/>
        </p:nvSpPr>
        <p:spPr>
          <a:xfrm>
            <a:off x="5161888" y="4080263"/>
            <a:ext cx="2371949" cy="845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ФИО участников, документ (серия и номер), место в аудитории </a:t>
            </a:r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автоматически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599B7E-B48C-4D7B-A436-A77F1BB8E091}"/>
              </a:ext>
            </a:extLst>
          </p:cNvPr>
          <p:cNvSpPr/>
          <p:nvPr/>
        </p:nvSpPr>
        <p:spPr>
          <a:xfrm>
            <a:off x="9693535" y="1200892"/>
            <a:ext cx="2376264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«Отметка о явке, удалении и т.п.» проставляется «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категориям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участников: 1. явился в аудиторию, 2. удален с экзамен, 3. не закончили экзамен, 4. ошибка в документе, 5. подал апелляцию о нарушении порядка проведения, 6. замена ИК (брак, испорченные).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3633A740-4880-46CE-9A52-03F14703C191}"/>
              </a:ext>
            </a:extLst>
          </p:cNvPr>
          <p:cNvSpPr/>
          <p:nvPr/>
        </p:nvSpPr>
        <p:spPr>
          <a:xfrm rot="16200000">
            <a:off x="5254132" y="1249978"/>
            <a:ext cx="140868" cy="10830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BEC9F9D-2BDA-4F73-942E-ED483E00C2D6}"/>
              </a:ext>
            </a:extLst>
          </p:cNvPr>
          <p:cNvSpPr/>
          <p:nvPr/>
        </p:nvSpPr>
        <p:spPr>
          <a:xfrm>
            <a:off x="5196692" y="1469327"/>
            <a:ext cx="255747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5C4A91D-A1C0-4B5E-86A3-2815DE85DB7A}"/>
              </a:ext>
            </a:extLst>
          </p:cNvPr>
          <p:cNvSpPr/>
          <p:nvPr/>
        </p:nvSpPr>
        <p:spPr>
          <a:xfrm>
            <a:off x="9305024" y="2030178"/>
            <a:ext cx="359643" cy="3602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2254ED9C-1A63-44D5-8136-7233D6CEDC8D}"/>
              </a:ext>
            </a:extLst>
          </p:cNvPr>
          <p:cNvSpPr/>
          <p:nvPr/>
        </p:nvSpPr>
        <p:spPr>
          <a:xfrm rot="16200000">
            <a:off x="6811856" y="1125116"/>
            <a:ext cx="111158" cy="1332804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FC4118C-AE1E-4BA0-8AF1-FECA922BA2DF}"/>
              </a:ext>
            </a:extLst>
          </p:cNvPr>
          <p:cNvSpPr/>
          <p:nvPr/>
        </p:nvSpPr>
        <p:spPr>
          <a:xfrm>
            <a:off x="6739562" y="1503592"/>
            <a:ext cx="255748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CC04E14-6FB6-42B3-BBB6-2F371E9EEE79}"/>
              </a:ext>
            </a:extLst>
          </p:cNvPr>
          <p:cNvSpPr/>
          <p:nvPr/>
        </p:nvSpPr>
        <p:spPr>
          <a:xfrm>
            <a:off x="9305024" y="4806019"/>
            <a:ext cx="359643" cy="3602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7024562-5768-480C-9628-0D1875500368}"/>
              </a:ext>
            </a:extLst>
          </p:cNvPr>
          <p:cNvSpPr/>
          <p:nvPr/>
        </p:nvSpPr>
        <p:spPr>
          <a:xfrm>
            <a:off x="9686172" y="3976733"/>
            <a:ext cx="2376264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«Количество ЭМ, полученных от участника экзамена» проставляется количество: бланк регистрации, БО №1, БО №2 лист 1, БО №2 лист 2, ДБО №2, КИМ, листы бумаги для черновиков.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8BDFD98-49E7-489C-8408-CDF215CD9C71}"/>
              </a:ext>
            </a:extLst>
          </p:cNvPr>
          <p:cNvSpPr/>
          <p:nvPr/>
        </p:nvSpPr>
        <p:spPr>
          <a:xfrm>
            <a:off x="5135959" y="3691973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FF48BFE-A612-4AD8-8FE3-C70A3F0BBFA5}"/>
              </a:ext>
            </a:extLst>
          </p:cNvPr>
          <p:cNvSpPr/>
          <p:nvPr/>
        </p:nvSpPr>
        <p:spPr>
          <a:xfrm>
            <a:off x="5337285" y="3691972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6DF05A8-BE4F-45AF-A9CE-267FE6E01EEF}"/>
              </a:ext>
            </a:extLst>
          </p:cNvPr>
          <p:cNvSpPr/>
          <p:nvPr/>
        </p:nvSpPr>
        <p:spPr>
          <a:xfrm>
            <a:off x="5525891" y="3691972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E31D145-D7E1-4B07-8FFE-8EEE19EDFB3A}"/>
              </a:ext>
            </a:extLst>
          </p:cNvPr>
          <p:cNvSpPr/>
          <p:nvPr/>
        </p:nvSpPr>
        <p:spPr>
          <a:xfrm>
            <a:off x="5755547" y="3691971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D1EDCD3-CEF7-41CB-87B0-6D4626DA89CB}"/>
              </a:ext>
            </a:extLst>
          </p:cNvPr>
          <p:cNvSpPr/>
          <p:nvPr/>
        </p:nvSpPr>
        <p:spPr>
          <a:xfrm>
            <a:off x="5978131" y="3691971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ctrTitle"/>
          </p:nvPr>
        </p:nvSpPr>
        <p:spPr>
          <a:xfrm>
            <a:off x="4800047" y="1817468"/>
            <a:ext cx="6546779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ru-RU" sz="5333" dirty="0">
                <a:solidFill>
                  <a:schemeClr val="tx1"/>
                </a:solidFill>
                <a:latin typeface="Century Gothic" panose="020B0502020202020204" pitchFamily="34" charset="0"/>
              </a:rPr>
              <a:t>Бланк ответов №2</a:t>
            </a:r>
            <a:endParaRPr sz="5333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Google Shape;149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1" y="671135"/>
            <a:ext cx="4628400" cy="50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6666" dirty="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sz="26666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7" name="Рисунок 6" descr="бо 2.PNG"/>
          <p:cNvPicPr>
            <a:picLocks noChangeAspect="1"/>
          </p:cNvPicPr>
          <p:nvPr/>
        </p:nvPicPr>
        <p:blipFill>
          <a:blip r:embed="rId3"/>
          <a:srcRect l="763" t="1074"/>
          <a:stretch>
            <a:fillRect/>
          </a:stretch>
        </p:blipFill>
        <p:spPr>
          <a:xfrm>
            <a:off x="946067" y="938078"/>
            <a:ext cx="3247663" cy="4481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бо2 лист 1.PNG"/>
          <p:cNvPicPr>
            <a:picLocks noChangeAspect="1"/>
          </p:cNvPicPr>
          <p:nvPr/>
        </p:nvPicPr>
        <p:blipFill>
          <a:blip r:embed="rId4"/>
          <a:srcRect l="903" t="782" r="2261" b="784"/>
          <a:stretch>
            <a:fillRect/>
          </a:stretch>
        </p:blipFill>
        <p:spPr>
          <a:xfrm>
            <a:off x="533683" y="1361162"/>
            <a:ext cx="3111327" cy="4325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000951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о 2.PNG"/>
          <p:cNvPicPr>
            <a:picLocks noChangeAspect="1"/>
          </p:cNvPicPr>
          <p:nvPr/>
        </p:nvPicPr>
        <p:blipFill>
          <a:blip r:embed="rId3"/>
          <a:srcRect l="763" t="1074"/>
          <a:stretch>
            <a:fillRect/>
          </a:stretch>
        </p:blipFill>
        <p:spPr>
          <a:xfrm>
            <a:off x="6178896" y="1033407"/>
            <a:ext cx="4165576" cy="5748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бо2 лист 1.PNG"/>
          <p:cNvPicPr>
            <a:picLocks noChangeAspect="1"/>
          </p:cNvPicPr>
          <p:nvPr/>
        </p:nvPicPr>
        <p:blipFill>
          <a:blip r:embed="rId4"/>
          <a:srcRect l="903" t="782" r="2261" b="784"/>
          <a:stretch>
            <a:fillRect/>
          </a:stretch>
        </p:blipFill>
        <p:spPr>
          <a:xfrm>
            <a:off x="1472478" y="1066497"/>
            <a:ext cx="4110698" cy="5715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28134" y="143167"/>
            <a:ext cx="10811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Бланк ответов № 2 (лист 1 и лист 2) предназначен для записи ответов на задания с развернутым ответом (строго в соответствии с требованиями инструкции к КИМ и к отдельным заданиям КИМ)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926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о2 лист 1.PNG"/>
          <p:cNvPicPr>
            <a:picLocks noChangeAspect="1"/>
          </p:cNvPicPr>
          <p:nvPr/>
        </p:nvPicPr>
        <p:blipFill>
          <a:blip r:embed="rId2"/>
          <a:srcRect l="903" t="782" r="2261" b="784"/>
          <a:stretch>
            <a:fillRect/>
          </a:stretch>
        </p:blipFill>
        <p:spPr>
          <a:xfrm>
            <a:off x="693361" y="727611"/>
            <a:ext cx="3617615" cy="5029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бо 2.PNG"/>
          <p:cNvPicPr>
            <a:picLocks noChangeAspect="1"/>
          </p:cNvPicPr>
          <p:nvPr/>
        </p:nvPicPr>
        <p:blipFill>
          <a:blip r:embed="rId3"/>
          <a:srcRect l="763" t="1074"/>
          <a:stretch>
            <a:fillRect/>
          </a:stretch>
        </p:blipFill>
        <p:spPr>
          <a:xfrm>
            <a:off x="4623946" y="743797"/>
            <a:ext cx="3614540" cy="4987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576733" y="1040634"/>
            <a:ext cx="3506895" cy="4277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133" dirty="0">
                <a:latin typeface="Century Gothic" panose="020B0502020202020204" pitchFamily="34" charset="0"/>
              </a:rPr>
              <a:t>Если бланк ответов № 2 (лист1 и лист 2) содержит незаполненные области (за исключением регистрационных полей), то </a:t>
            </a:r>
            <a:r>
              <a:rPr lang="ru-RU" altLang="ru-RU" sz="2133" u="sng" dirty="0">
                <a:latin typeface="Century Gothic" panose="020B0502020202020204" pitchFamily="34" charset="0"/>
              </a:rPr>
              <a:t>организаторы погашают их следующим образом:  </a:t>
            </a:r>
            <a:r>
              <a:rPr lang="ru-RU" altLang="ru-RU" sz="3733" b="1" u="sng" dirty="0">
                <a:latin typeface="Century Gothic" panose="020B0502020202020204" pitchFamily="34" charset="0"/>
              </a:rPr>
              <a:t>«</a:t>
            </a:r>
            <a:r>
              <a:rPr lang="en-US" altLang="ru-RU" sz="3733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Z</a:t>
            </a:r>
            <a:r>
              <a:rPr lang="ru-RU" altLang="ru-RU" sz="3733" b="1" u="sng" dirty="0">
                <a:latin typeface="Century Gothic" panose="020B0502020202020204" pitchFamily="34" charset="0"/>
              </a:rPr>
              <a:t>».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56035" y="1876357"/>
            <a:ext cx="3251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873329" y="1893652"/>
            <a:ext cx="3242553" cy="35970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47387" y="5516664"/>
            <a:ext cx="31560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68715" y="1872033"/>
            <a:ext cx="3251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794656" y="1854741"/>
            <a:ext cx="3242553" cy="35970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786008" y="5443167"/>
            <a:ext cx="31560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3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584293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476672"/>
            <a:ext cx="165618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A7E50-0BB3-4BB2-9395-B6E7ED972F63}"/>
              </a:ext>
            </a:extLst>
          </p:cNvPr>
          <p:cNvSpPr txBox="1"/>
          <p:nvPr/>
        </p:nvSpPr>
        <p:spPr>
          <a:xfrm>
            <a:off x="3042082" y="1988840"/>
            <a:ext cx="6107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b="1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САЙТ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: </a:t>
            </a:r>
            <a:r>
              <a:rPr lang="ru-RU" sz="1800" b="1" u="sng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COKO08.RU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ru-RU" sz="1800" b="1" spc="419" dirty="0">
              <a:solidFill>
                <a:srgbClr val="002060"/>
              </a:solidFill>
              <a:latin typeface="Century Gothic" panose="020B0502020202020204" pitchFamily="34" charset="0"/>
              <a:cs typeface="ICSILK+Evolventa Bold"/>
            </a:endParaRPr>
          </a:p>
          <a:p>
            <a:r>
              <a:rPr lang="ru-RU" sz="1800" b="1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ЭЛ.ПОЧТА:</a:t>
            </a:r>
            <a:r>
              <a:rPr lang="ru-RU" sz="1800" b="1" u="sng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COKO08@MAIL.RU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48BE8-2FDB-43B4-A0DF-62309B133106}"/>
              </a:ext>
            </a:extLst>
          </p:cNvPr>
          <p:cNvSpPr txBox="1"/>
          <p:nvPr/>
        </p:nvSpPr>
        <p:spPr>
          <a:xfrm>
            <a:off x="2999657" y="3274416"/>
            <a:ext cx="6107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ICSILK+Evolventa Bold"/>
              </a:rPr>
              <a:t>Горячая линия РЦОИ: </a:t>
            </a: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ICSILK+Evolventa Bold"/>
              </a:rPr>
              <a:t>8(84722)39090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419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ICSILK+Evolventa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ICSILK+Evolventa Bold"/>
              </a:rPr>
              <a:t>Техническая поддержка: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ICSILK+Evolventa Bold"/>
              </a:rPr>
              <a:t>8-929-209-08-02</a:t>
            </a:r>
          </a:p>
        </p:txBody>
      </p:sp>
    </p:spTree>
    <p:extLst>
      <p:ext uri="{BB962C8B-B14F-4D97-AF65-F5344CB8AC3E}">
        <p14:creationId xmlns:p14="http://schemas.microsoft.com/office/powerpoint/2010/main" val="24427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093371-54BC-4B51-90DB-C8BB996E0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0" y="-15791"/>
            <a:ext cx="9505950" cy="67818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DD6428-3692-4E81-8BBB-27635EED61A1}"/>
              </a:ext>
            </a:extLst>
          </p:cNvPr>
          <p:cNvSpPr/>
          <p:nvPr/>
        </p:nvSpPr>
        <p:spPr>
          <a:xfrm>
            <a:off x="6261315" y="1539368"/>
            <a:ext cx="1488892" cy="140110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688FF-980F-46C4-A87C-22806A1B7B6C}"/>
              </a:ext>
            </a:extLst>
          </p:cNvPr>
          <p:cNvSpPr txBox="1"/>
          <p:nvPr/>
        </p:nvSpPr>
        <p:spPr>
          <a:xfrm>
            <a:off x="9539710" y="52321"/>
            <a:ext cx="2746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9FCAC6-E18A-4931-B4E5-4D1B17D2A1F2}"/>
              </a:ext>
            </a:extLst>
          </p:cNvPr>
          <p:cNvSpPr/>
          <p:nvPr/>
        </p:nvSpPr>
        <p:spPr>
          <a:xfrm>
            <a:off x="10139112" y="1266922"/>
            <a:ext cx="1800200" cy="19535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«Замена станции КЕГЭ»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заполняется в случае если произошел сбой на основной станции КЕГЭ, и участник экзамена  продолжил выполнение экзамена на резервной станции КЕГЭ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F12CDE-AC1F-43BF-9E11-818E07615260}"/>
              </a:ext>
            </a:extLst>
          </p:cNvPr>
          <p:cNvSpPr/>
          <p:nvPr/>
        </p:nvSpPr>
        <p:spPr>
          <a:xfrm>
            <a:off x="5250273" y="1459651"/>
            <a:ext cx="216024" cy="140110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D6ECD94-333B-4FE4-9A47-9E0A1D075F34}"/>
              </a:ext>
            </a:extLst>
          </p:cNvPr>
          <p:cNvSpPr/>
          <p:nvPr/>
        </p:nvSpPr>
        <p:spPr>
          <a:xfrm>
            <a:off x="5250273" y="1206694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816D58A-13ED-4534-B13C-206C84340403}"/>
              </a:ext>
            </a:extLst>
          </p:cNvPr>
          <p:cNvSpPr/>
          <p:nvPr/>
        </p:nvSpPr>
        <p:spPr>
          <a:xfrm>
            <a:off x="6785320" y="1206695"/>
            <a:ext cx="252028" cy="23736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3313D37-654F-4634-BBAF-4106599B6B8F}"/>
              </a:ext>
            </a:extLst>
          </p:cNvPr>
          <p:cNvSpPr/>
          <p:nvPr/>
        </p:nvSpPr>
        <p:spPr>
          <a:xfrm>
            <a:off x="9640186" y="2013144"/>
            <a:ext cx="288032" cy="29412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44454F5-E6C2-4A77-98A4-83792B5D8F8C}"/>
              </a:ext>
            </a:extLst>
          </p:cNvPr>
          <p:cNvSpPr/>
          <p:nvPr/>
        </p:nvSpPr>
        <p:spPr>
          <a:xfrm>
            <a:off x="9640186" y="5052421"/>
            <a:ext cx="288032" cy="29412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C28D207-89FA-4605-A7EC-66C3CB940447}"/>
              </a:ext>
            </a:extLst>
          </p:cNvPr>
          <p:cNvSpPr/>
          <p:nvPr/>
        </p:nvSpPr>
        <p:spPr>
          <a:xfrm>
            <a:off x="10139112" y="4385568"/>
            <a:ext cx="1800200" cy="16278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«Контрольная сумма» ответственный организатор переносит контрольную сумму, указанную участником экзамена в бланке регистрации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CE207A-FF86-4798-A7AD-98D5002A90F8}"/>
              </a:ext>
            </a:extLst>
          </p:cNvPr>
          <p:cNvSpPr txBox="1"/>
          <p:nvPr/>
        </p:nvSpPr>
        <p:spPr>
          <a:xfrm>
            <a:off x="479376" y="5700400"/>
            <a:ext cx="352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CFD53-4F04-473A-B4F7-BF5190338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83" y="1628801"/>
            <a:ext cx="6852017" cy="5229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D2847D-F234-4AAB-9985-DAB1802E1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64432" cy="5589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A238C9-D27E-4EED-B018-1D0E40A5DB7B}"/>
              </a:ext>
            </a:extLst>
          </p:cNvPr>
          <p:cNvSpPr txBox="1"/>
          <p:nvPr/>
        </p:nvSpPr>
        <p:spPr>
          <a:xfrm>
            <a:off x="8616280" y="908720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ППЭ-05-03-У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08591E-5FC6-4072-AE2F-1C3D56A4E908}"/>
              </a:ext>
            </a:extLst>
          </p:cNvPr>
          <p:cNvSpPr txBox="1"/>
          <p:nvPr/>
        </p:nvSpPr>
        <p:spPr>
          <a:xfrm>
            <a:off x="0" y="0"/>
            <a:ext cx="51292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40BACC-6377-4702-80C1-24A1ED2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783"/>
            <a:ext cx="7392144" cy="59484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DF9A2E20-42B2-4A8A-A4BC-6B4A238DDA31}"/>
              </a:ext>
            </a:extLst>
          </p:cNvPr>
          <p:cNvSpPr/>
          <p:nvPr/>
        </p:nvSpPr>
        <p:spPr>
          <a:xfrm>
            <a:off x="-17497" y="5589240"/>
            <a:ext cx="6113497" cy="317633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B3BEBF-F7C9-4654-B122-583189961E71}"/>
              </a:ext>
            </a:extLst>
          </p:cNvPr>
          <p:cNvSpPr/>
          <p:nvPr/>
        </p:nvSpPr>
        <p:spPr>
          <a:xfrm>
            <a:off x="2855640" y="2060848"/>
            <a:ext cx="2664296" cy="655851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1488509-8462-4260-B319-76C169D344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473" y="0"/>
            <a:ext cx="5623509" cy="652881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D575EE-A408-4446-8AFD-658903EAC282}"/>
              </a:ext>
            </a:extLst>
          </p:cNvPr>
          <p:cNvSpPr txBox="1"/>
          <p:nvPr/>
        </p:nvSpPr>
        <p:spPr>
          <a:xfrm>
            <a:off x="8494216" y="6418827"/>
            <a:ext cx="4875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ППЭ-12-03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D8B5F6-F472-4EB5-859C-5F8F1FD062F5}"/>
              </a:ext>
            </a:extLst>
          </p:cNvPr>
          <p:cNvSpPr txBox="1"/>
          <p:nvPr/>
        </p:nvSpPr>
        <p:spPr>
          <a:xfrm>
            <a:off x="6672064" y="195897"/>
            <a:ext cx="4968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ППЭ-12-04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Ведомость учета времени отсутствия участников экзамена в аудитории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086D9A3-8122-4285-842D-CFFDC20B6F0E}"/>
              </a:ext>
            </a:extLst>
          </p:cNvPr>
          <p:cNvCxnSpPr>
            <a:cxnSpLocks/>
          </p:cNvCxnSpPr>
          <p:nvPr/>
        </p:nvCxnSpPr>
        <p:spPr>
          <a:xfrm>
            <a:off x="5450889" y="2924944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6D3480-91F4-4AC8-A40D-E0262190B2CF}"/>
              </a:ext>
            </a:extLst>
          </p:cNvPr>
          <p:cNvSpPr/>
          <p:nvPr/>
        </p:nvSpPr>
        <p:spPr>
          <a:xfrm>
            <a:off x="7608168" y="2348881"/>
            <a:ext cx="3096344" cy="115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B36E264-B873-42D9-BCE8-F00AD344D953}"/>
              </a:ext>
            </a:extLst>
          </p:cNvPr>
          <p:cNvCxnSpPr>
            <a:cxnSpLocks/>
          </p:cNvCxnSpPr>
          <p:nvPr/>
        </p:nvCxnSpPr>
        <p:spPr>
          <a:xfrm>
            <a:off x="5450889" y="5877272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B00E0D-D6DF-4899-AC0E-F5C61E273797}"/>
              </a:ext>
            </a:extLst>
          </p:cNvPr>
          <p:cNvSpPr/>
          <p:nvPr/>
        </p:nvSpPr>
        <p:spPr>
          <a:xfrm>
            <a:off x="7608168" y="5553240"/>
            <a:ext cx="3096344" cy="648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«Подпись» обязательно к заполнению!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2A79D-5BA4-41B5-A048-8D2AD0067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2" y="0"/>
            <a:ext cx="4813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E0D138-5D45-4161-A740-F654685AF3ED}"/>
              </a:ext>
            </a:extLst>
          </p:cNvPr>
          <p:cNvSpPr txBox="1"/>
          <p:nvPr/>
        </p:nvSpPr>
        <p:spPr>
          <a:xfrm>
            <a:off x="7110289" y="91298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ППЭ-13-01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7BE414D-9334-4C63-9AB9-3875D9ABE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2931"/>
              </p:ext>
            </p:extLst>
          </p:nvPr>
        </p:nvGraphicFramePr>
        <p:xfrm>
          <a:off x="1357273" y="489064"/>
          <a:ext cx="5572180" cy="6410882"/>
        </p:xfrm>
        <a:graphic>
          <a:graphicData uri="http://schemas.openxmlformats.org/drawingml/2006/table">
            <a:tbl>
              <a:tblPr/>
              <a:tblGrid>
                <a:gridCol w="9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73621">
                  <a:extLst>
                    <a:ext uri="{9D8B030D-6E8A-4147-A177-3AD203B41FA5}">
                      <a16:colId xmlns:a16="http://schemas.microsoft.com/office/drawing/2014/main" val="18361593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26025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</a:tblGrid>
              <a:tr h="237846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(регион)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(код МСУ)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(код ППЭ)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(предмет)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(дата экз.: число-месяц-год)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891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107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251">
                <a:tc gridSpan="49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Протокол проведения ЕГЭ в ППЭ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ППЭ-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333">
                <a:tc gridSpan="49"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(наименование формы)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(код формы)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107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934">
                <a:tc gridSpan="57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 Экзаменационные материалы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867">
                <a:tc gridSpan="51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Получено/имеется в ППЭ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Спецпакетов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5 ЭМ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02. Индивидуальных комплектов (шрифт Брайля)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03. Дополнительных бланков ответов №2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107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04. Дополнительных бланков ответов № 2, распечатанных в день экзамена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107"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134">
                <a:tc gridSpan="51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Выдано в аудитории ППЭ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05.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Спецпакетов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5 ЭМ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06. Индивидуальных комплектов (шрифт Брайля)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07. Дополнительных бланков ответов №2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08. Листов бумаги для черновиков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134">
                <a:tc gridSpan="51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Использовано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09. Использовано КИМ (получено от участников экзамена)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10. Использовано КИМ (шрифт Брайля, получено от участников экзамена)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27959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 Использовано листов бумаги для черновиков (получено от участников экзамена)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0134">
                <a:tc gridSpan="51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 использовано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Спецпакетов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5 ЭМ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13. Дополнительных бланков ответов №2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14. Листов бумаги для черновиков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15. Индивидуальных комплектов (шрифт Брайля)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16. Заменено индивидуальных комплектов (брак, испорченные и т.п.)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17. Индивидуальные комплекты (не вскрыты)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3979"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C0CC258-5718-49DA-8054-42B6424BF369}"/>
              </a:ext>
            </a:extLst>
          </p:cNvPr>
          <p:cNvCxnSpPr>
            <a:cxnSpLocks/>
          </p:cNvCxnSpPr>
          <p:nvPr/>
        </p:nvCxnSpPr>
        <p:spPr>
          <a:xfrm flipV="1">
            <a:off x="6980513" y="1302105"/>
            <a:ext cx="1019746" cy="945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EF88C7-FA88-442D-BCA8-FAC9F7B09739}"/>
              </a:ext>
            </a:extLst>
          </p:cNvPr>
          <p:cNvSpPr/>
          <p:nvPr/>
        </p:nvSpPr>
        <p:spPr>
          <a:xfrm>
            <a:off x="8184232" y="631386"/>
            <a:ext cx="2952328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Бумажной технологии, заполняется в том случае, если участник экзамена сдает экзамен в ППЭ на дому.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544515B-C3DD-4BFD-A70C-36860686C2BD}"/>
              </a:ext>
            </a:extLst>
          </p:cNvPr>
          <p:cNvCxnSpPr>
            <a:cxnSpLocks/>
          </p:cNvCxnSpPr>
          <p:nvPr/>
        </p:nvCxnSpPr>
        <p:spPr>
          <a:xfrm flipV="1">
            <a:off x="6948462" y="2276872"/>
            <a:ext cx="1019746" cy="504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18006DB-7456-4C48-858D-ADA638874EEC}"/>
              </a:ext>
            </a:extLst>
          </p:cNvPr>
          <p:cNvSpPr/>
          <p:nvPr/>
        </p:nvSpPr>
        <p:spPr>
          <a:xfrm>
            <a:off x="8184232" y="1775025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подготовленных в ППЭ до дня экзамена.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A6C070D-D524-4912-9226-4142E9C9B05B}"/>
              </a:ext>
            </a:extLst>
          </p:cNvPr>
          <p:cNvCxnSpPr>
            <a:cxnSpLocks/>
          </p:cNvCxnSpPr>
          <p:nvPr/>
        </p:nvCxnSpPr>
        <p:spPr>
          <a:xfrm>
            <a:off x="6948462" y="2996952"/>
            <a:ext cx="8863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45B2249-BBC3-4A15-AC69-182B3DA2132A}"/>
              </a:ext>
            </a:extLst>
          </p:cNvPr>
          <p:cNvSpPr/>
          <p:nvPr/>
        </p:nvSpPr>
        <p:spPr>
          <a:xfrm>
            <a:off x="8184232" y="2689697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распечатанных в ППЭ в день экзамена в случае нехватки ранее подготовленных.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C9A2D3D-8D5F-4B8B-817C-11043E4837CE}"/>
              </a:ext>
            </a:extLst>
          </p:cNvPr>
          <p:cNvSpPr/>
          <p:nvPr/>
        </p:nvSpPr>
        <p:spPr>
          <a:xfrm>
            <a:off x="8187205" y="3635412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количество материалов, выданных в аудитории ППЭ в день экзамена.</a:t>
            </a:r>
          </a:p>
        </p:txBody>
      </p:sp>
      <p:sp>
        <p:nvSpPr>
          <p:cNvPr id="29" name="Правая фигурная скобка 28">
            <a:extLst>
              <a:ext uri="{FF2B5EF4-FFF2-40B4-BE49-F238E27FC236}">
                <a16:creationId xmlns:a16="http://schemas.microsoft.com/office/drawing/2014/main" id="{90E3573B-44D7-4899-AD1B-8ECD67B22ED5}"/>
              </a:ext>
            </a:extLst>
          </p:cNvPr>
          <p:cNvSpPr/>
          <p:nvPr/>
        </p:nvSpPr>
        <p:spPr>
          <a:xfrm>
            <a:off x="6980513" y="3861048"/>
            <a:ext cx="195607" cy="43204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73A7C73-648E-412F-90E9-B577B4AD98BB}"/>
              </a:ext>
            </a:extLst>
          </p:cNvPr>
          <p:cNvCxnSpPr>
            <a:stCxn id="29" idx="1"/>
          </p:cNvCxnSpPr>
          <p:nvPr/>
        </p:nvCxnSpPr>
        <p:spPr>
          <a:xfrm>
            <a:off x="7176120" y="4077071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Правая фигурная скобка 31">
            <a:extLst>
              <a:ext uri="{FF2B5EF4-FFF2-40B4-BE49-F238E27FC236}">
                <a16:creationId xmlns:a16="http://schemas.microsoft.com/office/drawing/2014/main" id="{E6E5F539-FA69-4599-8729-CB4EE4EC403C}"/>
              </a:ext>
            </a:extLst>
          </p:cNvPr>
          <p:cNvSpPr/>
          <p:nvPr/>
        </p:nvSpPr>
        <p:spPr>
          <a:xfrm>
            <a:off x="7032597" y="4483374"/>
            <a:ext cx="195607" cy="78886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14CACE7-1D08-47AD-AAFA-68B13BA3E2FA}"/>
              </a:ext>
            </a:extLst>
          </p:cNvPr>
          <p:cNvSpPr/>
          <p:nvPr/>
        </p:nvSpPr>
        <p:spPr>
          <a:xfrm>
            <a:off x="8184232" y="4550084"/>
            <a:ext cx="2952328" cy="9243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полученных от участников экзамена по окончании его проведения.</a:t>
            </a:r>
          </a:p>
        </p:txBody>
      </p:sp>
      <p:sp>
        <p:nvSpPr>
          <p:cNvPr id="34" name="Правая фигурная скобка 33">
            <a:extLst>
              <a:ext uri="{FF2B5EF4-FFF2-40B4-BE49-F238E27FC236}">
                <a16:creationId xmlns:a16="http://schemas.microsoft.com/office/drawing/2014/main" id="{7C3A9E8B-D5C3-4F6C-8BD7-E507C260959A}"/>
              </a:ext>
            </a:extLst>
          </p:cNvPr>
          <p:cNvSpPr/>
          <p:nvPr/>
        </p:nvSpPr>
        <p:spPr>
          <a:xfrm>
            <a:off x="6980513" y="5474480"/>
            <a:ext cx="247691" cy="121636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3007CF2-7F71-488F-B54F-C17C58608BEE}"/>
              </a:ext>
            </a:extLst>
          </p:cNvPr>
          <p:cNvSpPr/>
          <p:nvPr/>
        </p:nvSpPr>
        <p:spPr>
          <a:xfrm>
            <a:off x="8184232" y="5600282"/>
            <a:ext cx="2952328" cy="12130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которые остались не использованными в день проведения экзамена, в том числе количество материалов, выданных в аудитории и возвращенных организаторами неиспользованными.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F7EA8CE-3AFC-46C4-90D7-902E17F23C85}"/>
              </a:ext>
            </a:extLst>
          </p:cNvPr>
          <p:cNvCxnSpPr/>
          <p:nvPr/>
        </p:nvCxnSpPr>
        <p:spPr>
          <a:xfrm>
            <a:off x="7228204" y="4866298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A7FA35F-E65A-4B52-9A83-2FAD13F46C71}"/>
              </a:ext>
            </a:extLst>
          </p:cNvPr>
          <p:cNvCxnSpPr/>
          <p:nvPr/>
        </p:nvCxnSpPr>
        <p:spPr>
          <a:xfrm>
            <a:off x="7228204" y="6082663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1A27AD9-DD32-4A49-88F0-36EBA1FB8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433761"/>
              </p:ext>
            </p:extLst>
          </p:nvPr>
        </p:nvGraphicFramePr>
        <p:xfrm>
          <a:off x="1199456" y="260648"/>
          <a:ext cx="5715072" cy="6500831"/>
        </p:xfrm>
        <a:graphic>
          <a:graphicData uri="http://schemas.openxmlformats.org/drawingml/2006/table">
            <a:tbl>
              <a:tblPr/>
              <a:tblGrid>
                <a:gridCol w="101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35267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</a:tblGrid>
              <a:tr h="410307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 Участники экзамена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18. Распределены в аудитории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19. Не явились на экзамен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20. Удалены в связи с нарушением порядка проведения ГИА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21. Досрочно завершили экзамен по объективным причинам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22. Обнаружена ошибка в персональных данных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23. Подали апелляцию о нарушении порядка проведения ГИА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539"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064">
                <a:tc gridSpan="32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Работники ППЭ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назначено в ППЭ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 явилось в ППЭ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распределено в аудитории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24. Организаторы в аудитории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25. Организаторы вне аудитории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26. Технические специалисты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8669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27. Технические специалисты по видеонаблюдению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28. Ассистенты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29. Медицинские работники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9335"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303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 Общественные наблюдатели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0743"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9346">
                <a:tc gridSpan="27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Руководитель ППЭ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27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Член(ы) ГЭК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934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9335"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(подпись)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(ФИО)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(подпись)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(ФИО)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9346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9346"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(подпись)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(ФИО)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934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B09A200-1C40-4D07-817F-17A452E881C2}"/>
              </a:ext>
            </a:extLst>
          </p:cNvPr>
          <p:cNvSpPr/>
          <p:nvPr/>
        </p:nvSpPr>
        <p:spPr>
          <a:xfrm>
            <a:off x="7032104" y="692696"/>
            <a:ext cx="216024" cy="136815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5EDD21-42BC-44D4-8F37-A3D4870DA8AA}"/>
              </a:ext>
            </a:extLst>
          </p:cNvPr>
          <p:cNvSpPr/>
          <p:nvPr/>
        </p:nvSpPr>
        <p:spPr>
          <a:xfrm>
            <a:off x="7608168" y="692696"/>
            <a:ext cx="2664296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Указываются сведения об участниках экзамена в ППЭ.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C0E57639-51ED-4DA7-9124-B2F24762C417}"/>
              </a:ext>
            </a:extLst>
          </p:cNvPr>
          <p:cNvSpPr/>
          <p:nvPr/>
        </p:nvSpPr>
        <p:spPr>
          <a:xfrm>
            <a:off x="7032104" y="2996952"/>
            <a:ext cx="216024" cy="208823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A3B636-6931-4466-9210-6DBC4D9A360D}"/>
              </a:ext>
            </a:extLst>
          </p:cNvPr>
          <p:cNvSpPr/>
          <p:nvPr/>
        </p:nvSpPr>
        <p:spPr>
          <a:xfrm>
            <a:off x="7608168" y="3068960"/>
            <a:ext cx="2664296" cy="18722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Отражаются количественные показатели по работникам ППЭ.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Столбцы «назначено в ППЭ» и «распределено в аудитории» заполняются автоматически.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Столбец «не явилось в ППЭ» заполняется руководителем ППЭ.</a:t>
            </a:r>
          </a:p>
        </p:txBody>
      </p:sp>
    </p:spTree>
    <p:extLst>
      <p:ext uri="{BB962C8B-B14F-4D97-AF65-F5344CB8AC3E}">
        <p14:creationId xmlns:p14="http://schemas.microsoft.com/office/powerpoint/2010/main" val="20957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FB50B-6C84-4125-9BB6-45B31873F434}"/>
              </a:ext>
            </a:extLst>
          </p:cNvPr>
          <p:cNvSpPr txBox="1"/>
          <p:nvPr/>
        </p:nvSpPr>
        <p:spPr>
          <a:xfrm>
            <a:off x="1055440" y="6202989"/>
            <a:ext cx="367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ППЭ-13-01-К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74A8E31-CA3A-4AFC-95B9-C9B470FB7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126908"/>
              </p:ext>
            </p:extLst>
          </p:nvPr>
        </p:nvGraphicFramePr>
        <p:xfrm>
          <a:off x="677398" y="169476"/>
          <a:ext cx="4824536" cy="6038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" name="Worksheet" r:id="rId3" imgW="6438916" imgH="9544178" progId="Excel.Sheet.12">
                  <p:embed/>
                </p:oleObj>
              </mc:Choice>
              <mc:Fallback>
                <p:oleObj name="Worksheet" r:id="rId3" imgW="6438916" imgH="95441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7398" y="169476"/>
                        <a:ext cx="4824536" cy="60381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A0168C6-527C-404A-AE8D-DB285B10E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807266"/>
              </p:ext>
            </p:extLst>
          </p:nvPr>
        </p:nvGraphicFramePr>
        <p:xfrm>
          <a:off x="6888088" y="169476"/>
          <a:ext cx="5112568" cy="6038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name="Worksheet" r:id="rId5" imgW="6438916" imgH="8058150" progId="Excel.Sheet.12">
                  <p:embed/>
                </p:oleObj>
              </mc:Choice>
              <mc:Fallback>
                <p:oleObj name="Worksheet" r:id="rId5" imgW="6438916" imgH="8058150" progId="Excel.Shee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26A26FD0-7107-4790-90A6-8041B81E70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88088" y="169476"/>
                        <a:ext cx="5112568" cy="60381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D4054AB-9528-4B25-ADC6-97572B61241C}"/>
              </a:ext>
            </a:extLst>
          </p:cNvPr>
          <p:cNvSpPr txBox="1"/>
          <p:nvPr/>
        </p:nvSpPr>
        <p:spPr>
          <a:xfrm>
            <a:off x="6816080" y="6165304"/>
            <a:ext cx="496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ППЭ-13-01-У</a:t>
            </a:r>
          </a:p>
        </p:txBody>
      </p:sp>
    </p:spTree>
    <p:extLst>
      <p:ext uri="{BB962C8B-B14F-4D97-AF65-F5344CB8AC3E}">
        <p14:creationId xmlns:p14="http://schemas.microsoft.com/office/powerpoint/2010/main" val="26576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14968</TotalTime>
  <Words>1426</Words>
  <Application>Microsoft Office PowerPoint</Application>
  <PresentationFormat>Широкоэкранный</PresentationFormat>
  <Paragraphs>318</Paragraphs>
  <Slides>23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 Cyr</vt:lpstr>
      <vt:lpstr>Calibri</vt:lpstr>
      <vt:lpstr>Century Gothic</vt:lpstr>
      <vt:lpstr>Roboto Slab</vt:lpstr>
      <vt:lpstr>Times New Roman</vt:lpstr>
      <vt:lpstr>Wingdings 3</vt:lpstr>
      <vt:lpstr>Сектор</vt:lpstr>
      <vt:lpstr>Worksheet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Бланк регистрации</vt:lpstr>
      <vt:lpstr>Бланк ответов №1</vt:lpstr>
      <vt:lpstr>Презентация PowerPoint</vt:lpstr>
      <vt:lpstr>Бланк ответов №2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учебного курса</dc:title>
  <dc:creator>YandonovaBA</dc:creator>
  <cp:lastModifiedBy>Пользователь</cp:lastModifiedBy>
  <cp:revision>1005</cp:revision>
  <cp:lastPrinted>2014-10-21T12:47:31Z</cp:lastPrinted>
  <dcterms:created xsi:type="dcterms:W3CDTF">2009-03-12T11:49:47Z</dcterms:created>
  <dcterms:modified xsi:type="dcterms:W3CDTF">2023-09-28T10:25:13Z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