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313" r:id="rId3"/>
    <p:sldId id="314" r:id="rId4"/>
    <p:sldId id="315" r:id="rId5"/>
    <p:sldId id="261" r:id="rId6"/>
    <p:sldId id="311" r:id="rId7"/>
    <p:sldId id="312" r:id="rId8"/>
    <p:sldId id="259" r:id="rId9"/>
    <p:sldId id="288" r:id="rId10"/>
    <p:sldId id="291" r:id="rId11"/>
    <p:sldId id="292" r:id="rId12"/>
    <p:sldId id="316" r:id="rId13"/>
    <p:sldId id="332" r:id="rId14"/>
    <p:sldId id="317" r:id="rId15"/>
    <p:sldId id="318" r:id="rId16"/>
    <p:sldId id="319" r:id="rId17"/>
    <p:sldId id="320" r:id="rId18"/>
    <p:sldId id="296" r:id="rId19"/>
    <p:sldId id="297" r:id="rId20"/>
    <p:sldId id="321" r:id="rId21"/>
    <p:sldId id="322" r:id="rId22"/>
    <p:sldId id="323" r:id="rId23"/>
    <p:sldId id="300" r:id="rId24"/>
    <p:sldId id="324" r:id="rId25"/>
    <p:sldId id="301" r:id="rId26"/>
    <p:sldId id="325" r:id="rId27"/>
    <p:sldId id="302" r:id="rId28"/>
    <p:sldId id="303" r:id="rId29"/>
    <p:sldId id="326" r:id="rId30"/>
    <p:sldId id="327" r:id="rId31"/>
    <p:sldId id="328" r:id="rId32"/>
    <p:sldId id="306" r:id="rId33"/>
    <p:sldId id="307" r:id="rId34"/>
    <p:sldId id="330" r:id="rId35"/>
    <p:sldId id="331" r:id="rId36"/>
    <p:sldId id="304" r:id="rId37"/>
    <p:sldId id="309" r:id="rId38"/>
    <p:sldId id="280" r:id="rId39"/>
  </p:sldIdLst>
  <p:sldSz cx="9144000" cy="5143500" type="screen16x9"/>
  <p:notesSz cx="9928225" cy="6797675"/>
  <p:embeddedFontLst>
    <p:embeddedFont>
      <p:font typeface="Candara" panose="020E050203030302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</p:embeddedFont>
    <p:embeddedFont>
      <p:font typeface="Nixie One" panose="020B0604020202020204" charset="0"/>
      <p:regular r:id="rId52"/>
    </p:embeddedFont>
    <p:embeddedFont>
      <p:font typeface="Roboto Slab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EEEB75"/>
    <a:srgbClr val="FF8989"/>
    <a:srgbClr val="FF9900"/>
    <a:srgbClr val="FF5B5B"/>
    <a:srgbClr val="000000"/>
    <a:srgbClr val="FF6969"/>
    <a:srgbClr val="FBF878"/>
    <a:srgbClr val="DE54A3"/>
    <a:srgbClr val="124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50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70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3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69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9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3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76160" y="15342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576870" y="742566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685799" y="1049412"/>
            <a:ext cx="3450480" cy="2454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ЕГЭ-2023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314700" y="3276600"/>
            <a:ext cx="1917700" cy="130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36005" y="3879310"/>
            <a:ext cx="2769141" cy="817123"/>
          </a:xfrm>
          <a:prstGeom prst="roundRect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2077" y="3067455"/>
            <a:ext cx="2749685" cy="1990928"/>
          </a:xfrm>
          <a:prstGeom prst="roundRect">
            <a:avLst/>
          </a:prstGeom>
          <a:solidFill>
            <a:srgbClr val="FBF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94315" y="233464"/>
            <a:ext cx="2503251" cy="33463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355952" y="2931267"/>
            <a:ext cx="3022789" cy="212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>
              <a:spcBef>
                <a:spcPts val="600"/>
              </a:spcBef>
            </a:pP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Поля: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региона»,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ППЭ», 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«Название предмета»,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«Дата проведения ЕГЭ»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заполняются автоматически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430" t="1583" r="743" b="72938"/>
          <a:stretch>
            <a:fillRect/>
          </a:stretch>
        </p:blipFill>
        <p:spPr>
          <a:xfrm>
            <a:off x="369652" y="1208205"/>
            <a:ext cx="5899757" cy="178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95458" y="3376942"/>
            <a:ext cx="205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FFFF00"/>
                </a:solidFill>
                <a:latin typeface="Century Gothic" pitchFamily="34" charset="0"/>
              </a:rPr>
              <a:t>ВАЖНО!</a:t>
            </a:r>
          </a:p>
          <a:p>
            <a:r>
              <a:rPr lang="ru-RU" sz="1050" b="1" dirty="0">
                <a:solidFill>
                  <a:schemeClr val="bg1"/>
                </a:solidFill>
                <a:latin typeface="Century Gothic" pitchFamily="34" charset="0"/>
              </a:rPr>
              <a:t>ИЗМЕНИЛОСЬ НАПИСАНИЕ ЦИФРЫ «1».</a:t>
            </a:r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0831" y="3767456"/>
            <a:ext cx="512324" cy="64633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219" y="258188"/>
            <a:ext cx="2453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Заполняется участниками экзамена </a:t>
            </a:r>
          </a:p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«Код образовательной организации»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и буква класса»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«Номер аудитории»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839183" y="732817"/>
            <a:ext cx="2542163" cy="10116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96119" y="693906"/>
            <a:ext cx="3372256" cy="9662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28034" y="732817"/>
            <a:ext cx="966282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049294" y="1595337"/>
            <a:ext cx="1089497" cy="466928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74461" y="1676401"/>
            <a:ext cx="703634" cy="372893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40615" y="1627763"/>
            <a:ext cx="843062" cy="415046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465729" y="3907097"/>
            <a:ext cx="285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</a:t>
            </a:r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не заполняется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496766" y="21303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973421" y="2107660"/>
            <a:ext cx="625812" cy="405319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647872" y="2081719"/>
            <a:ext cx="1164077" cy="47989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40213" y="1673158"/>
            <a:ext cx="466928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30494" y="1673158"/>
            <a:ext cx="742544" cy="366408"/>
          </a:xfrm>
          <a:prstGeom prst="ellipse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endCxn id="35" idx="4"/>
          </p:cNvCxnSpPr>
          <p:nvPr/>
        </p:nvCxnSpPr>
        <p:spPr>
          <a:xfrm flipH="1" flipV="1">
            <a:off x="1773677" y="2039566"/>
            <a:ext cx="68093" cy="104086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958502" y="2451370"/>
            <a:ext cx="590145" cy="629056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444885" y="2503251"/>
            <a:ext cx="648511" cy="551234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989634" y="2477311"/>
            <a:ext cx="752272" cy="6096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62655" y="1932562"/>
            <a:ext cx="1277566" cy="1128408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876801" y="2149813"/>
            <a:ext cx="742544" cy="3664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47" idx="0"/>
          </p:cNvCxnSpPr>
          <p:nvPr/>
        </p:nvCxnSpPr>
        <p:spPr>
          <a:xfrm flipH="1" flipV="1">
            <a:off x="5391150" y="2520950"/>
            <a:ext cx="1429426" cy="13583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55" idx="0"/>
          </p:cNvCxnSpPr>
          <p:nvPr/>
        </p:nvCxnSpPr>
        <p:spPr>
          <a:xfrm flipH="1" flipV="1">
            <a:off x="4254500" y="2813050"/>
            <a:ext cx="1905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09" y="3685217"/>
            <a:ext cx="7540800" cy="1318583"/>
          </a:xfrm>
        </p:spPr>
        <p:txBody>
          <a:bodyPr/>
          <a:lstStyle/>
          <a:p>
            <a:pPr marL="50799" indent="0"/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самостоятельно, в строгом соответствии с паспортом.</a:t>
            </a:r>
          </a:p>
          <a:p>
            <a:pPr marL="50799" indent="0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Все буквы </a:t>
            </a:r>
            <a:r>
              <a:rPr lang="ru-RU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печатные заглавные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(в соответствии с образцом написания символов)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393AE-D695-4037-A8CC-F00E42295C57}"/>
              </a:ext>
            </a:extLst>
          </p:cNvPr>
          <p:cNvSpPr txBox="1"/>
          <p:nvPr/>
        </p:nvSpPr>
        <p:spPr>
          <a:xfrm>
            <a:off x="1895022" y="2037624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90C1F-76C9-4456-92D3-B32C9B669A2F}"/>
              </a:ext>
            </a:extLst>
          </p:cNvPr>
          <p:cNvSpPr txBox="1"/>
          <p:nvPr/>
        </p:nvSpPr>
        <p:spPr>
          <a:xfrm>
            <a:off x="1895022" y="2386205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4C726-60F7-4EA0-ABBD-FC3294FFDB48}"/>
              </a:ext>
            </a:extLst>
          </p:cNvPr>
          <p:cNvSpPr txBox="1"/>
          <p:nvPr/>
        </p:nvSpPr>
        <p:spPr>
          <a:xfrm>
            <a:off x="1895022" y="2740173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2E719-3CA5-459F-BC9E-1570BBFA2BD3}"/>
              </a:ext>
            </a:extLst>
          </p:cNvPr>
          <p:cNvSpPr txBox="1"/>
          <p:nvPr/>
        </p:nvSpPr>
        <p:spPr>
          <a:xfrm>
            <a:off x="2750425" y="3225063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ED0E8-DF87-494C-BA9B-9ED2DA11243A}"/>
              </a:ext>
            </a:extLst>
          </p:cNvPr>
          <p:cNvSpPr txBox="1"/>
          <p:nvPr/>
        </p:nvSpPr>
        <p:spPr>
          <a:xfrm>
            <a:off x="5762172" y="319958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9CB5E-792F-47C7-9149-1B19CBDD3CB1}"/>
              </a:ext>
            </a:extLst>
          </p:cNvPr>
          <p:cNvSpPr/>
          <p:nvPr/>
        </p:nvSpPr>
        <p:spPr>
          <a:xfrm>
            <a:off x="738293" y="3831239"/>
            <a:ext cx="7599015" cy="11557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исправления ошибок при заполнении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6692" y="4240847"/>
            <a:ext cx="7683709" cy="919481"/>
          </a:xfrm>
        </p:spPr>
        <p:txBody>
          <a:bodyPr/>
          <a:lstStyle/>
          <a:p>
            <a:pPr marL="50798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Зачеркивание ранее написанных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и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свободных клеточек справа новыми символами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(цифрами, буквами)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1" y="17597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0850" y="2063750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В  А  Н О 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239395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27559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  В  А  Н О  В  И  Ч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78000" y="2889250"/>
            <a:ext cx="1688168" cy="7839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8550" y="2762250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  Е  Т  Р  О  В И  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8   5  2  0</a:t>
            </a:r>
          </a:p>
        </p:txBody>
      </p:sp>
      <p:cxnSp>
        <p:nvCxnSpPr>
          <p:cNvPr id="19" name="Прямая соединительная линия 18"/>
          <p:cNvCxnSpPr>
            <a:stCxn id="17" idx="1"/>
            <a:endCxn id="17" idx="3"/>
          </p:cNvCxnSpPr>
          <p:nvPr/>
        </p:nvCxnSpPr>
        <p:spPr>
          <a:xfrm>
            <a:off x="2578100" y="3379689"/>
            <a:ext cx="930063" cy="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3950" y="3225800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4  6   5  0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0" y="3219450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9   5  8  1  2   6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5B6E0-72E3-4841-AAB9-2FA58E44E3C1}"/>
              </a:ext>
            </a:extLst>
          </p:cNvPr>
          <p:cNvSpPr txBox="1"/>
          <p:nvPr/>
        </p:nvSpPr>
        <p:spPr>
          <a:xfrm>
            <a:off x="844486" y="3829420"/>
            <a:ext cx="760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(цифр, букв) </a:t>
            </a:r>
            <a:r>
              <a:rPr lang="ru-RU" sz="1600" b="1" dirty="0">
                <a:solidFill>
                  <a:srgbClr val="FF8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жирным шрифтом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 ранее написанных символов (цифр, букв);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597C-8573-488B-951E-DB28F46EFF56}"/>
              </a:ext>
            </a:extLst>
          </p:cNvPr>
          <p:cNvSpPr txBox="1"/>
          <p:nvPr/>
        </p:nvSpPr>
        <p:spPr>
          <a:xfrm>
            <a:off x="5821708" y="317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B2CADA-9892-4915-8768-B8CA202E6D05}"/>
              </a:ext>
            </a:extLst>
          </p:cNvPr>
          <p:cNvSpPr txBox="1"/>
          <p:nvPr/>
        </p:nvSpPr>
        <p:spPr>
          <a:xfrm>
            <a:off x="6237051" y="317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6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B9F807-C6B9-4191-82DD-2206844D536E}"/>
              </a:ext>
            </a:extLst>
          </p:cNvPr>
          <p:cNvSpPr/>
          <p:nvPr/>
        </p:nvSpPr>
        <p:spPr>
          <a:xfrm>
            <a:off x="5821708" y="3179908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DA88C1-6142-498A-A645-87D39149058B}"/>
              </a:ext>
            </a:extLst>
          </p:cNvPr>
          <p:cNvSpPr/>
          <p:nvPr/>
        </p:nvSpPr>
        <p:spPr>
          <a:xfrm>
            <a:off x="6234853" y="3195571"/>
            <a:ext cx="260745" cy="353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F81F9C-CC24-47E4-8B86-E2CFB2DA56F2}"/>
              </a:ext>
            </a:extLst>
          </p:cNvPr>
          <p:cNvSpPr/>
          <p:nvPr/>
        </p:nvSpPr>
        <p:spPr>
          <a:xfrm>
            <a:off x="1532709" y="2716358"/>
            <a:ext cx="4288999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ED74102-0979-4A2A-AFE1-634B5DFF34E8}"/>
              </a:ext>
            </a:extLst>
          </p:cNvPr>
          <p:cNvSpPr/>
          <p:nvPr/>
        </p:nvSpPr>
        <p:spPr>
          <a:xfrm>
            <a:off x="2429691" y="3181549"/>
            <a:ext cx="2412275" cy="37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93750" y="3943350"/>
            <a:ext cx="7541243" cy="948366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0150" y="823805"/>
            <a:ext cx="2432050" cy="17974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610214" y="3926431"/>
            <a:ext cx="7724779" cy="740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     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6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6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840007" y="706671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4899" y="1008618"/>
            <a:ext cx="2432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3" lvl="1" indent="-228593">
              <a:buClr>
                <a:schemeClr val="tx1"/>
              </a:buClr>
              <a:buSzPct val="200000"/>
            </a:pP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   Поле </a:t>
            </a:r>
            <a:r>
              <a:rPr lang="ru-RU" altLang="ru-RU" sz="1600" b="1" u="sng" dirty="0">
                <a:solidFill>
                  <a:srgbClr val="FF5B5B"/>
                </a:solidFill>
                <a:latin typeface="Century Gothic" panose="020B0502020202020204" pitchFamily="34" charset="0"/>
              </a:rPr>
              <a:t>«Контрольная сумма»</a:t>
            </a:r>
            <a:r>
              <a:rPr lang="ru-RU" altLang="ru-RU" sz="16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 заполняется только при проведения КЕГЭ.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775200" y="2190750"/>
            <a:ext cx="1504950" cy="69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095750" y="3147390"/>
            <a:ext cx="1722543" cy="4742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V="1">
            <a:off x="4472604" y="3638550"/>
            <a:ext cx="105746" cy="28788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948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9800" y="4591050"/>
            <a:ext cx="4191000" cy="36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5050" y="361950"/>
            <a:ext cx="4699000" cy="241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32050" y="398790"/>
            <a:ext cx="457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Нижняя часть бланка 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заполняется организатором в аудитории обязательно, если: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удалён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экзамена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 ЕГЭ </a:t>
            </a: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завершил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</a:t>
            </a:r>
          </a:p>
        </p:txBody>
      </p:sp>
      <p:pic>
        <p:nvPicPr>
          <p:cNvPr id="5" name="Рисунок 4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511238" y="30084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016250" y="35623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13400" y="356870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80150" y="3378200"/>
            <a:ext cx="2590800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58850" y="4578350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две отметки НЕ ставятся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4775200" y="3797300"/>
            <a:ext cx="3956050" cy="11112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8300" y="3803650"/>
            <a:ext cx="3905250" cy="112395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900" y="2857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447738" y="22210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74741" y="354112"/>
            <a:ext cx="49482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участника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71800" y="27876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16250" y="278130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7" name="Рисунок 6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6672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172200" y="25082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9" idx="2"/>
            <a:endCxn id="6" idx="0"/>
          </p:cNvCxnSpPr>
          <p:nvPr/>
        </p:nvCxnSpPr>
        <p:spPr>
          <a:xfrm flipH="1">
            <a:off x="3168696" y="1892300"/>
            <a:ext cx="257129" cy="889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</p:cNvCxnSpPr>
          <p:nvPr/>
        </p:nvCxnSpPr>
        <p:spPr>
          <a:xfrm>
            <a:off x="3425825" y="1892300"/>
            <a:ext cx="2860675" cy="71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6600" y="3923268"/>
            <a:ext cx="3397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9850" y="3878818"/>
            <a:ext cx="3600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ППЭ-21 «Акт об удалении участника ГИА»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50" y="5905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200" y="6667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0640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832350" y="41275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12750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9071" y="40322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0100" y="171450"/>
            <a:ext cx="5403850" cy="160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</a:t>
            </a:r>
            <a:r>
              <a:rPr lang="ru-RU" altLang="ru-RU" sz="2000" b="1" u="sng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досрочного завершения экзамена</a:t>
            </a:r>
            <a:r>
              <a:rPr lang="ru-RU" altLang="ru-RU" sz="20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участником ЕГЭ</a:t>
            </a:r>
          </a:p>
          <a:p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организатора в аудитории </a:t>
            </a:r>
            <a:r>
              <a:rPr lang="ru-RU" altLang="ru-RU" sz="1800" b="1" dirty="0">
                <a:solidFill>
                  <a:srgbClr val="FF802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заверяется подписью организатора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специально отведенном для этого поле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96938" y="23861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8950" y="292735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pic>
        <p:nvPicPr>
          <p:cNvPr id="6" name="Рисунок 5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6586626" y="2832303"/>
            <a:ext cx="1712824" cy="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6140450" y="2686050"/>
            <a:ext cx="2641600" cy="844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30850" y="2952750"/>
            <a:ext cx="3937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5721396" y="1778000"/>
            <a:ext cx="320629" cy="1149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>
            <a:off x="6042025" y="1778000"/>
            <a:ext cx="1641475" cy="901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30012" y="3943350"/>
            <a:ext cx="3833159" cy="939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Вносится соответствующая запись в форме ППЭ-05-02 «Протокол проведения ЕГЭ в аудитории».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1650" y="508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8115300" y="59055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8245" y="4330700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40693" y="422795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id="{FB742941-B211-412C-878A-C26B7C7D8EEC}"/>
              </a:ext>
            </a:extLst>
          </p:cNvPr>
          <p:cNvSpPr/>
          <p:nvPr/>
        </p:nvSpPr>
        <p:spPr>
          <a:xfrm>
            <a:off x="4714241" y="3926214"/>
            <a:ext cx="4131185" cy="11266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форма ППЭ-22 «Акт о досрочном завершении экзамена по объективным причинам» в штабе ППЭ в зоне видимости камер видеонаблюдения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725AF-A3D6-4300-B6D3-4BFD4712E2DA}"/>
              </a:ext>
            </a:extLst>
          </p:cNvPr>
          <p:cNvSpPr txBox="1"/>
          <p:nvPr/>
        </p:nvSpPr>
        <p:spPr>
          <a:xfrm>
            <a:off x="8379748" y="44488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94C3FB6-138D-434B-916D-43AFF56C4671}"/>
              </a:ext>
            </a:extLst>
          </p:cNvPr>
          <p:cNvSpPr/>
          <p:nvPr/>
        </p:nvSpPr>
        <p:spPr>
          <a:xfrm>
            <a:off x="8358284" y="4540886"/>
            <a:ext cx="368300" cy="368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8009" y="363166"/>
            <a:ext cx="4383931" cy="14202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2408" t="86622" r="1231" b="1805"/>
          <a:stretch>
            <a:fillRect/>
          </a:stretch>
        </p:blipFill>
        <p:spPr>
          <a:xfrm>
            <a:off x="358838" y="2309953"/>
            <a:ext cx="8448488" cy="1430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6774" y="423288"/>
            <a:ext cx="4055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Если факта удаления участника с экзамена ИЛИ досрочного завершения экзамена по объективным причинам не было, то поле НЕ заполняется (поля остаются пустыми).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22E0765-070D-4468-8541-3A2CD70F44E0}"/>
              </a:ext>
            </a:extLst>
          </p:cNvPr>
          <p:cNvSpPr/>
          <p:nvPr/>
        </p:nvSpPr>
        <p:spPr>
          <a:xfrm>
            <a:off x="2786743" y="2770293"/>
            <a:ext cx="566057" cy="49445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BF55C0B-5369-4BE5-8005-0904226F83DA}"/>
              </a:ext>
            </a:extLst>
          </p:cNvPr>
          <p:cNvSpPr/>
          <p:nvPr/>
        </p:nvSpPr>
        <p:spPr>
          <a:xfrm>
            <a:off x="5421086" y="2777824"/>
            <a:ext cx="566057" cy="49445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9D54A26-CE9D-4687-88D1-8EE086BA2C8F}"/>
              </a:ext>
            </a:extLst>
          </p:cNvPr>
          <p:cNvSpPr/>
          <p:nvPr/>
        </p:nvSpPr>
        <p:spPr>
          <a:xfrm>
            <a:off x="6187440" y="2481944"/>
            <a:ext cx="2597722" cy="99277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780096" y="9395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759827" y="20362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400750" y="691321"/>
            <a:ext cx="2661864" cy="3595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28759" y="499125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№1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12234" y="1167904"/>
            <a:ext cx="4956666" cy="3060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  <a:buNone/>
            </a:pPr>
            <a:r>
              <a:rPr lang="ru-RU" alt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Чёрно-белый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бланк ответов № 1</a:t>
            </a:r>
          </a:p>
          <a:p>
            <a:pPr defTabSz="914372">
              <a:lnSpc>
                <a:spcPct val="150000"/>
              </a:lnSpc>
              <a:buNone/>
            </a:pPr>
            <a:r>
              <a:rPr lang="ru-RU" alt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является машиночитаемой формой,</a:t>
            </a:r>
          </a:p>
          <a:p>
            <a:pPr defTabSz="914372">
              <a:lnSpc>
                <a:spcPct val="150000"/>
              </a:lnSpc>
              <a:buNone/>
            </a:pPr>
            <a:r>
              <a:rPr lang="ru-RU" alt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предназначен </a:t>
            </a: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записи</a:t>
            </a:r>
          </a:p>
          <a:p>
            <a:pPr defTabSz="914372">
              <a:lnSpc>
                <a:spcPct val="150000"/>
              </a:lnSpc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результатов выполнения заданий</a:t>
            </a:r>
          </a:p>
          <a:p>
            <a:pPr defTabSz="914372">
              <a:lnSpc>
                <a:spcPct val="150000"/>
              </a:lnSpc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 кратким ответом</a:t>
            </a:r>
            <a:r>
              <a:rPr lang="ru-RU" altLang="ru-RU" sz="18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5185691" y="173889"/>
            <a:ext cx="3540999" cy="478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0500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1087" t="1461" r="915" b="1613"/>
          <a:stretch>
            <a:fillRect/>
          </a:stretch>
        </p:blipFill>
        <p:spPr>
          <a:xfrm>
            <a:off x="210361" y="605280"/>
            <a:ext cx="2510402" cy="3457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753391" y="1412140"/>
            <a:ext cx="2631159" cy="3554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бо2 лист 1.PNG"/>
          <p:cNvPicPr/>
          <p:nvPr/>
        </p:nvPicPr>
        <p:blipFill>
          <a:blip r:embed="rId4"/>
          <a:srcRect l="903" t="782" r="2261" b="784"/>
          <a:stretch>
            <a:fillRect/>
          </a:stretch>
        </p:blipFill>
        <p:spPr>
          <a:xfrm>
            <a:off x="3482741" y="591147"/>
            <a:ext cx="2498960" cy="3269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дбо.PNG"/>
          <p:cNvPicPr/>
          <p:nvPr/>
        </p:nvPicPr>
        <p:blipFill>
          <a:blip r:embed="rId5"/>
          <a:srcRect l="1426" t="1551" r="1594" b="1447"/>
          <a:stretch>
            <a:fillRect/>
          </a:stretch>
        </p:blipFill>
        <p:spPr>
          <a:xfrm>
            <a:off x="6503337" y="592329"/>
            <a:ext cx="2469213" cy="3585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бо 2.PNG"/>
          <p:cNvPicPr/>
          <p:nvPr/>
        </p:nvPicPr>
        <p:blipFill>
          <a:blip r:embed="rId6"/>
          <a:srcRect l="763" t="1074"/>
          <a:stretch>
            <a:fillRect/>
          </a:stretch>
        </p:blipFill>
        <p:spPr>
          <a:xfrm>
            <a:off x="3790055" y="1435653"/>
            <a:ext cx="2604395" cy="3504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36900" y="10160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572250" y="1841500"/>
            <a:ext cx="1847850" cy="9906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0550" y="3435350"/>
            <a:ext cx="4775200" cy="153035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00" y="374650"/>
            <a:ext cx="297815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Рисунок 2" descr="бо 1.PNG"/>
          <p:cNvPicPr/>
          <p:nvPr/>
        </p:nvPicPr>
        <p:blipFill>
          <a:blip r:embed="rId2"/>
          <a:srcRect l="1131" t="1551" r="964" b="77452"/>
          <a:stretch>
            <a:fillRect/>
          </a:stretch>
        </p:blipFill>
        <p:spPr>
          <a:xfrm>
            <a:off x="685800" y="1276350"/>
            <a:ext cx="5574957" cy="1719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6600" y="35234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полей: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региона»,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«Код предмета»,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«Название предмета» </a:t>
            </a:r>
          </a:p>
          <a:p>
            <a:r>
              <a:rPr lang="ru-RU" altLang="ru-RU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заполняется автоматически</a:t>
            </a:r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9208" y="423962"/>
            <a:ext cx="305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  <a:p>
            <a:r>
              <a:rPr lang="ru-RU" alt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7825" y="1941612"/>
            <a:ext cx="2008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9150" y="1682750"/>
            <a:ext cx="164465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298950" y="1003300"/>
            <a:ext cx="234950" cy="66675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835150" y="1758950"/>
            <a:ext cx="514350" cy="431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92350" y="1765300"/>
            <a:ext cx="514350" cy="431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00350" y="1746250"/>
            <a:ext cx="577850" cy="431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114550" y="2209800"/>
            <a:ext cx="463550" cy="12128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4" idx="4"/>
          </p:cNvCxnSpPr>
          <p:nvPr/>
        </p:nvCxnSpPr>
        <p:spPr>
          <a:xfrm flipH="1" flipV="1">
            <a:off x="2549525" y="2197100"/>
            <a:ext cx="28575" cy="1238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5" idx="4"/>
          </p:cNvCxnSpPr>
          <p:nvPr/>
        </p:nvCxnSpPr>
        <p:spPr>
          <a:xfrm flipV="1">
            <a:off x="2578100" y="2178050"/>
            <a:ext cx="511175" cy="12636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10150" y="1739900"/>
            <a:ext cx="552450" cy="463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9" idx="1"/>
            <a:endCxn id="23" idx="6"/>
          </p:cNvCxnSpPr>
          <p:nvPr/>
        </p:nvCxnSpPr>
        <p:spPr>
          <a:xfrm flipH="1" flipV="1">
            <a:off x="5562600" y="1971675"/>
            <a:ext cx="1009650" cy="365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1800" y="152400"/>
            <a:ext cx="7937500" cy="482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pic>
        <p:nvPicPr>
          <p:cNvPr id="3" name="Рисунок 2" descr="бо 1.PNG"/>
          <p:cNvPicPr/>
          <p:nvPr/>
        </p:nvPicPr>
        <p:blipFill>
          <a:blip r:embed="rId2"/>
          <a:srcRect l="1131" t="22154" r="964" b="19720"/>
          <a:stretch>
            <a:fillRect/>
          </a:stretch>
        </p:blipFill>
        <p:spPr>
          <a:xfrm>
            <a:off x="374650" y="715634"/>
            <a:ext cx="4946650" cy="4319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50" y="126425"/>
            <a:ext cx="8210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1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Ответ на задание нужно записать в такой форме, в которой требуется в инструкции к данному заданию, размещенной в КИМ, перед соответствующим заданием или группой заданий.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700" y="818575"/>
            <a:ext cx="3244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При записи ответа на задания с кратким ответом </a:t>
            </a:r>
            <a:r>
              <a:rPr lang="ru-RU" altLang="ru-RU" b="1" u="sng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Разрешается</a:t>
            </a: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использовать </a:t>
            </a:r>
            <a:r>
              <a:rPr lang="ru-RU" altLang="ru-RU" b="1" u="sng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только символы</a:t>
            </a: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кириллицы;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латиницы;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арабских цифр;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запятой;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 знака «дефис» («минус»).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0700" y="3091755"/>
            <a:ext cx="3194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Каждая цифра, буква, запятая или знак «минус» (если число отрицательное) записывается в отдельную клеточку, строго по образцу из верхней части бланка ответов № 1.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1950" y="819150"/>
            <a:ext cx="3302000" cy="1911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49900" y="2984500"/>
            <a:ext cx="3079750" cy="16891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2450" y="1074670"/>
            <a:ext cx="837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-  2  , 2 5</a:t>
            </a: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 flipV="1">
            <a:off x="1339850" y="1333500"/>
            <a:ext cx="4210050" cy="24955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250" y="893265"/>
            <a:ext cx="1553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З Н А Н И Е – С И Л А</a:t>
            </a:r>
          </a:p>
        </p:txBody>
      </p: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 flipV="1">
            <a:off x="1955800" y="1111250"/>
            <a:ext cx="3594100" cy="27178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34050" y="1130300"/>
            <a:ext cx="3219450" cy="36385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700" y="120650"/>
            <a:ext cx="8559800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бо 1.PNG"/>
          <p:cNvPicPr/>
          <p:nvPr/>
        </p:nvPicPr>
        <p:blipFill>
          <a:blip r:embed="rId2"/>
          <a:srcRect l="1131" t="22154" r="964" b="19720"/>
          <a:stretch>
            <a:fillRect/>
          </a:stretch>
        </p:blipFill>
        <p:spPr>
          <a:xfrm>
            <a:off x="374650" y="912484"/>
            <a:ext cx="5276850" cy="4053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101253"/>
            <a:ext cx="869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kern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При написании ответов, состоящих из двух или более слов, каждое слово записывается в соответствии с инструкциями по записи ответов в КИМ по соответствующим учебным предметам (например: без пробелов, запятых и других дополнительных символов).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2950" y="1328486"/>
            <a:ext cx="31369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altLang="ru-RU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 Если в ответе больше 17 символов</a:t>
            </a:r>
            <a:r>
              <a:rPr lang="ru-RU" altLang="ru-RU" b="1" kern="1200" dirty="0">
                <a:latin typeface="Century Gothic" panose="020B0502020202020204" pitchFamily="34" charset="0"/>
              </a:rPr>
              <a:t> (количество клеточек, отведенное для записи ответов на задания с кратким ответом), </a:t>
            </a:r>
            <a:r>
              <a:rPr lang="ru-RU" altLang="ru-RU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то ответ записывается, не обращая внимания на разбиение этого поля на клеточки,</a:t>
            </a:r>
            <a:r>
              <a:rPr lang="ru-RU" altLang="ru-RU" b="1" kern="1200" dirty="0">
                <a:latin typeface="Century Gothic" panose="020B0502020202020204" pitchFamily="34" charset="0"/>
              </a:rPr>
              <a:t> </a:t>
            </a:r>
            <a:r>
              <a:rPr lang="ru-RU" altLang="ru-RU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более узкими символами в одну строчку, с использованием всей длины отведенного под него поля. </a:t>
            </a:r>
            <a:r>
              <a:rPr lang="ru-RU" altLang="ru-RU" b="1" kern="1200" dirty="0">
                <a:latin typeface="Century Gothic" panose="020B0502020202020204" pitchFamily="34" charset="0"/>
              </a:rPr>
              <a:t>Символы в ответе не должны соприкасаться друг с другом. Термин следует писать полностью. </a:t>
            </a:r>
            <a:r>
              <a:rPr lang="ru-RU" altLang="ru-RU" b="1" kern="1200" dirty="0">
                <a:solidFill>
                  <a:srgbClr val="C00000"/>
                </a:solidFill>
                <a:latin typeface="Century Gothic" panose="020B0502020202020204" pitchFamily="34" charset="0"/>
              </a:rPr>
              <a:t>Любые сокращения запрещены.</a:t>
            </a:r>
            <a:endParaRPr lang="ru-RU" b="1" kern="1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422400"/>
            <a:ext cx="1656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И В А Н Г Р О З Н Ы 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82700" y="755650"/>
            <a:ext cx="19050" cy="6858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8650" y="2203450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ДОСТОПРИМЕЧАТЕЛЬНОСТЬ</a:t>
            </a:r>
          </a:p>
        </p:txBody>
      </p:sp>
      <p:cxnSp>
        <p:nvCxnSpPr>
          <p:cNvPr id="13" name="Прямая со стрелкой 12"/>
          <p:cNvCxnSpPr>
            <a:stCxn id="10" idx="1"/>
          </p:cNvCxnSpPr>
          <p:nvPr/>
        </p:nvCxnSpPr>
        <p:spPr>
          <a:xfrm flipH="1" flipV="1">
            <a:off x="2876550" y="2470150"/>
            <a:ext cx="2857500" cy="47942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4500" y="3503741"/>
            <a:ext cx="2082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 algn="just" defTabSz="914372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Для замены</a:t>
            </a:r>
          </a:p>
          <a:p>
            <a:pPr marL="171445" indent="-171445" algn="just" defTabSz="914372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внесенного в Бланк</a:t>
            </a:r>
          </a:p>
          <a:p>
            <a:pPr marL="171445" indent="-171445" algn="just" defTabSz="914372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ответов № 1 ответа</a:t>
            </a:r>
          </a:p>
          <a:p>
            <a:pPr marL="171445" indent="-171445" algn="just" defTabSz="914372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нужно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2776" y="439650"/>
            <a:ext cx="7876309" cy="85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2">
              <a:defRPr/>
            </a:pPr>
            <a:r>
              <a:rPr lang="ru-RU" sz="1643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В нижней части бланка ответов № 1 предусмотрены поля для записи исправленных ответов на задания с кратким ответом взамен ошибочно записанных.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8" y="13023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3500" y="3516868"/>
            <a:ext cx="233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соответствующих полях замены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проставить номер задания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, ответ на который следует исправить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37150" y="3522990"/>
            <a:ext cx="222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и записать на указанное задание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новое значение ответа.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1100" y="3467100"/>
            <a:ext cx="2298700" cy="14922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0150" y="3454400"/>
            <a:ext cx="2298700" cy="14922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352550" y="1873250"/>
            <a:ext cx="1206500" cy="16383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095500" y="1873250"/>
            <a:ext cx="3498850" cy="15811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28700" y="1536700"/>
            <a:ext cx="469900" cy="323850"/>
          </a:xfrm>
          <a:prstGeom prst="ellipse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47750" y="15494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30350" y="1568450"/>
            <a:ext cx="3213100" cy="298450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04950" y="1562100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 О С К  В А</a:t>
            </a:r>
          </a:p>
        </p:txBody>
      </p:sp>
    </p:spTree>
    <p:extLst>
      <p:ext uri="{BB962C8B-B14F-4D97-AF65-F5344CB8AC3E}">
        <p14:creationId xmlns:p14="http://schemas.microsoft.com/office/powerpoint/2010/main" val="12496601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3371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700" y="273106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5" indent="-171445" algn="just" defTabSz="914372">
              <a:defRPr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  В случае если будет заполнено поле для номера задания, а новый ответ НЕ внесен, то для оценивания будет использоваться пустой ответ 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т.е. задание будет засчитано невыполненным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).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710647"/>
            <a:ext cx="334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Поэтому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в случае неправильного указания номера задания в области замены ошибочных ответов, </a:t>
            </a:r>
            <a:r>
              <a:rPr lang="ru-RU" u="sng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неправильный номер задания следует зачеркнуть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2673350"/>
            <a:ext cx="4546600" cy="1377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2000" y="577850"/>
            <a:ext cx="3695700" cy="292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8350" y="596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23950" y="882650"/>
            <a:ext cx="19050" cy="177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17500" y="3403600"/>
            <a:ext cx="84709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1850" y="165100"/>
            <a:ext cx="7575550" cy="983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43175" y="3601664"/>
            <a:ext cx="823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соответствующее цифровое значение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а также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поставить свою подпись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в специально отведенном месте.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5" y="120759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30049" y="259561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197350" y="2597150"/>
            <a:ext cx="343981" cy="36958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0" y="133003"/>
            <a:ext cx="7912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 По окончании выполнения экзаменационной работы участником экзамена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 ЕГЭ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14605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4450" y="14605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5  7  8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" y="17335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4450" y="17399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4550" y="20129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1750" y="202565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5  8  3  9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8150" y="2641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9" name="Рисунок 18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02376" y="266065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>
            <a:endCxn id="8" idx="4"/>
          </p:cNvCxnSpPr>
          <p:nvPr/>
        </p:nvCxnSpPr>
        <p:spPr>
          <a:xfrm flipH="1" flipV="1">
            <a:off x="4369341" y="2966730"/>
            <a:ext cx="520159" cy="424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978400" y="2997200"/>
            <a:ext cx="603250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1700" y="1447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5250" y="145415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7  5</a:t>
            </a:r>
          </a:p>
        </p:txBody>
      </p:sp>
      <p:cxnSp>
        <p:nvCxnSpPr>
          <p:cNvPr id="29" name="Прямая соединительная линия 28"/>
          <p:cNvCxnSpPr>
            <a:stCxn id="26" idx="1"/>
            <a:endCxn id="27" idx="3"/>
          </p:cNvCxnSpPr>
          <p:nvPr/>
        </p:nvCxnSpPr>
        <p:spPr>
          <a:xfrm>
            <a:off x="4711700" y="1601689"/>
            <a:ext cx="946374" cy="6350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7550" y="3060700"/>
            <a:ext cx="7854950" cy="996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3155603"/>
            <a:ext cx="7702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5" indent="-171445"/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  В случае если</a:t>
            </a:r>
            <a:r>
              <a:rPr lang="ru-RU" altLang="ru-RU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4279900" y="2032000"/>
            <a:ext cx="4000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SzPct val="100000"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4914900" y="2038350"/>
            <a:ext cx="2584450" cy="41275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C:\Users\николай\Desktop\scale_1200.jpg"/>
          <p:cNvPicPr/>
          <p:nvPr/>
        </p:nvPicPr>
        <p:blipFill>
          <a:blip r:embed="rId3"/>
          <a:srcRect t="15448" r="49703" b="17037"/>
          <a:stretch>
            <a:fillRect/>
          </a:stretch>
        </p:blipFill>
        <p:spPr bwMode="auto">
          <a:xfrm>
            <a:off x="5640476" y="2108200"/>
            <a:ext cx="96987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1650" y="205105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Х</a:t>
            </a:r>
          </a:p>
        </p:txBody>
      </p:sp>
      <p:cxnSp>
        <p:nvCxnSpPr>
          <p:cNvPr id="11" name="Прямая со стрелкой 10"/>
          <p:cNvCxnSpPr>
            <a:endCxn id="6" idx="4"/>
          </p:cNvCxnSpPr>
          <p:nvPr/>
        </p:nvCxnSpPr>
        <p:spPr>
          <a:xfrm flipH="1" flipV="1">
            <a:off x="4479925" y="2444750"/>
            <a:ext cx="619125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11750" y="2419350"/>
            <a:ext cx="368300" cy="641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pic>
        <p:nvPicPr>
          <p:cNvPr id="7" name="Рисунок 6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709550" y="703558"/>
            <a:ext cx="2435747" cy="33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бо2 лист 1.PNG"/>
          <p:cNvPicPr>
            <a:picLocks noChangeAspect="1"/>
          </p:cNvPicPr>
          <p:nvPr/>
        </p:nvPicPr>
        <p:blipFill>
          <a:blip r:embed="rId4"/>
          <a:srcRect l="903" t="782" r="2261" b="784"/>
          <a:stretch>
            <a:fillRect/>
          </a:stretch>
        </p:blipFill>
        <p:spPr>
          <a:xfrm>
            <a:off x="400262" y="1020871"/>
            <a:ext cx="2333495" cy="324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115050" y="3060700"/>
            <a:ext cx="3028950" cy="2082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6950" y="895350"/>
            <a:ext cx="2984500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pic>
        <p:nvPicPr>
          <p:cNvPr id="5" name="Рисунок 4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308264" y="98991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бо2 лист 1.PNG"/>
          <p:cNvPicPr>
            <a:picLocks noChangeAspect="1"/>
          </p:cNvPicPr>
          <p:nvPr/>
        </p:nvPicPr>
        <p:blipFill>
          <a:blip r:embed="rId4"/>
          <a:srcRect l="903" t="782" r="2261" b="784"/>
          <a:stretch>
            <a:fillRect/>
          </a:stretch>
        </p:blipFill>
        <p:spPr>
          <a:xfrm>
            <a:off x="436389" y="983993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6100" y="107375"/>
            <a:ext cx="8108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ответов № 2 (лист 1 и лист 2) предназначен для записи ответов на задания с развернутым ответом (строго в соответствии с требованиями инструкции к КИМ и к отдельным заданиям КИМ)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3300" y="964853"/>
            <a:ext cx="2979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Записи в лист 1 и лист 2 бланков ответа №2 делаются в 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соответствующей последовательности: сначала лист 1, затем- лист 2 и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только на лицевой стороне</a:t>
            </a: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оборотная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сторона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листов бланка ответов №2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ЗАПОЛНЯЕТСЯ.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3112175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Запрещается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При наличии записей и пометок бланки не проверяются.</a:t>
            </a:r>
          </a:p>
        </p:txBody>
      </p:sp>
    </p:spTree>
    <p:extLst>
      <p:ext uri="{BB962C8B-B14F-4D97-AF65-F5344CB8AC3E}">
        <p14:creationId xmlns:p14="http://schemas.microsoft.com/office/powerpoint/2010/main" val="27045392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207250" y="1930400"/>
            <a:ext cx="1835150" cy="8064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3835400"/>
            <a:ext cx="6210300" cy="5016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700" y="349250"/>
            <a:ext cx="7600950" cy="7747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pic>
        <p:nvPicPr>
          <p:cNvPr id="3" name="Рисунок 2" descr="бо2 лист 1.PNG"/>
          <p:cNvPicPr/>
          <p:nvPr/>
        </p:nvPicPr>
        <p:blipFill>
          <a:blip r:embed="rId2"/>
          <a:srcRect l="903" t="782" r="2261" b="79336"/>
          <a:stretch>
            <a:fillRect/>
          </a:stretch>
        </p:blipFill>
        <p:spPr>
          <a:xfrm>
            <a:off x="1314450" y="1533192"/>
            <a:ext cx="5626100" cy="1775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89000" y="3810109"/>
            <a:ext cx="6699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 1 бланка ответов №2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автоматически вносится цифровое значение горизонтального штрих-кода листа 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бланка ответов №2.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317153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</a:t>
            </a:r>
            <a:r>
              <a:rPr lang="ru-RU" altLang="ru-RU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заполняется автоматически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и соответствует информации, внесённой в бланк регистрации и бланк ответов №1.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2550" y="2108200"/>
            <a:ext cx="2127250" cy="3365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54300" y="2508250"/>
            <a:ext cx="2876550" cy="234950"/>
          </a:xfrm>
          <a:prstGeom prst="roundRect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4044950" y="1123950"/>
            <a:ext cx="530225" cy="977900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</p:cNvCxnSpPr>
          <p:nvPr/>
        </p:nvCxnSpPr>
        <p:spPr>
          <a:xfrm flipH="1" flipV="1">
            <a:off x="4146550" y="2774950"/>
            <a:ext cx="92075" cy="1035159"/>
          </a:xfrm>
          <a:prstGeom prst="straightConnector1">
            <a:avLst/>
          </a:prstGeom>
          <a:ln>
            <a:solidFill>
              <a:srgbClr val="FF8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326296" y="2068612"/>
            <a:ext cx="16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«Резерв-5» не заполняется.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3950" y="2146300"/>
            <a:ext cx="1435100" cy="311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 flipV="1">
            <a:off x="6388100" y="2311400"/>
            <a:ext cx="81915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1087" t="1461" r="915" b="1613"/>
          <a:stretch>
            <a:fillRect/>
          </a:stretch>
        </p:blipFill>
        <p:spPr>
          <a:xfrm>
            <a:off x="953310" y="852929"/>
            <a:ext cx="2716989" cy="374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4601491" y="859690"/>
            <a:ext cx="2771641" cy="374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23950" y="165100"/>
            <a:ext cx="5856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по математике (базовый уровень)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85800" y="4006850"/>
            <a:ext cx="7899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7800" y="279400"/>
            <a:ext cx="2006600" cy="69850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3" name="Рисунок 2" descr="бо 2.PNG"/>
          <p:cNvPicPr/>
          <p:nvPr/>
        </p:nvPicPr>
        <p:blipFill>
          <a:blip r:embed="rId2"/>
          <a:srcRect l="763" t="1074" b="84475"/>
          <a:stretch>
            <a:fillRect/>
          </a:stretch>
        </p:blipFill>
        <p:spPr>
          <a:xfrm>
            <a:off x="324498" y="110258"/>
            <a:ext cx="5511152" cy="123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1350" y="3052743"/>
            <a:ext cx="804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«Дополнительный бланк ответов № 2»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 листе 2 бланка ответов №2 </a:t>
            </a:r>
            <a:r>
              <a:rPr lang="ru-RU" alt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заполняет организатор в аудитории при выдаче дополнительного бланка ответов №2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вписывая в это поле цифровое значение штрих-кода ДБО №2 </a:t>
            </a:r>
            <a:r>
              <a:rPr lang="ru-RU" alt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(расположенное под штрих- кодом бланка), который выдаётся участнику ЕГЭ. </a:t>
            </a:r>
          </a:p>
        </p:txBody>
      </p:sp>
      <p:pic>
        <p:nvPicPr>
          <p:cNvPr id="5" name="Рисунок 4" descr="дбо.PNG"/>
          <p:cNvPicPr/>
          <p:nvPr/>
        </p:nvPicPr>
        <p:blipFill>
          <a:blip r:embed="rId3"/>
          <a:srcRect l="1426" t="1551" r="1594" b="79446"/>
          <a:stretch>
            <a:fillRect/>
          </a:stretch>
        </p:blipFill>
        <p:spPr>
          <a:xfrm>
            <a:off x="2973349" y="1480574"/>
            <a:ext cx="5643601" cy="147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97250" y="2495550"/>
            <a:ext cx="1555750" cy="3873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5750" y="990600"/>
            <a:ext cx="2851150" cy="2857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117850" y="1301750"/>
            <a:ext cx="647700" cy="11811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79450" y="3999697"/>
            <a:ext cx="784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остается пустым.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9449" y="366812"/>
            <a:ext cx="2001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«Резерв-6» не заполняется.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1"/>
          </p:cNvCxnSpPr>
          <p:nvPr/>
        </p:nvCxnSpPr>
        <p:spPr>
          <a:xfrm flipH="1">
            <a:off x="5187950" y="628650"/>
            <a:ext cx="1339850" cy="171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829050" y="673100"/>
            <a:ext cx="13462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3" name="Рисунок 2" descr="бо2 лист 1.PNG"/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520020" y="545708"/>
            <a:ext cx="2713211" cy="377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3467959" y="557847"/>
            <a:ext cx="2710905" cy="374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32549" y="780475"/>
            <a:ext cx="26301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</a:t>
            </a:r>
            <a:r>
              <a:rPr lang="ru-RU" altLang="ru-RU" sz="16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организаторы погашают их следующим образом:  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«</a:t>
            </a:r>
            <a:r>
              <a:rPr lang="en-US" altLang="ru-RU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2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2026" y="1407268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54996" y="1420238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540" y="4137498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6536" y="1404025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595991" y="1391055"/>
            <a:ext cx="2431915" cy="2697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89506" y="4082375"/>
            <a:ext cx="2367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pic>
        <p:nvPicPr>
          <p:cNvPr id="6" name="Рисунок 5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394570" y="642224"/>
            <a:ext cx="2741939" cy="376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46FB3A2-18E2-4E9A-8607-5C5219E00E51}"/>
              </a:ext>
            </a:extLst>
          </p:cNvPr>
          <p:cNvSpPr/>
          <p:nvPr/>
        </p:nvSpPr>
        <p:spPr>
          <a:xfrm>
            <a:off x="270023" y="3151097"/>
            <a:ext cx="4938670" cy="1258343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81474" y="492988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Дополнительный бланк ответов №2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513919" y="1261286"/>
            <a:ext cx="4615563" cy="18152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 бланк ответов № 2 </a:t>
            </a:r>
            <a:r>
              <a:rPr lang="ru-RU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выдается организатором в аудитории</a:t>
            </a:r>
            <a:br>
              <a:rPr lang="ru-RU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2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по требованию участника экзамена</a:t>
            </a: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случае, если недостаточно места на бланке ответов №</a:t>
            </a:r>
            <a:b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для записи развернутых ответов. </a:t>
            </a:r>
          </a:p>
          <a:p>
            <a:pPr marL="38100" indent="0" defTabSz="914372">
              <a:lnSpc>
                <a:spcPct val="150000"/>
              </a:lnSpc>
              <a:buNone/>
            </a:pPr>
            <a:endParaRPr lang="ru-RU" alt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pic>
        <p:nvPicPr>
          <p:cNvPr id="7" name="Рисунок 6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5345251" y="152019"/>
            <a:ext cx="3528726" cy="484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A242D-15B4-4DC7-A399-D2E4A94F2497}"/>
              </a:ext>
            </a:extLst>
          </p:cNvPr>
          <p:cNvSpPr txBox="1"/>
          <p:nvPr/>
        </p:nvSpPr>
        <p:spPr>
          <a:xfrm>
            <a:off x="298150" y="3216380"/>
            <a:ext cx="4831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ответов № 2 НЕ ПРИНИМАЮТСЯ К ОЦЕНИВАНИЮ, если хотя бы один из листов бланка ответов № 2 (лист 1 и (или) лист 2) остался не заполненным</a:t>
            </a:r>
          </a:p>
        </p:txBody>
      </p:sp>
    </p:spTree>
    <p:extLst>
      <p:ext uri="{BB962C8B-B14F-4D97-AF65-F5344CB8AC3E}">
        <p14:creationId xmlns:p14="http://schemas.microsoft.com/office/powerpoint/2010/main" val="2087711427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68350" y="3600450"/>
            <a:ext cx="6369050" cy="109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241300"/>
            <a:ext cx="8020050" cy="99695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627201" y="1529969"/>
            <a:ext cx="6464400" cy="180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6900" y="216238"/>
            <a:ext cx="8153400" cy="101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b="1" i="1" u="sng" dirty="0">
                <a:solidFill>
                  <a:srgbClr val="FF8021"/>
                </a:solidFill>
                <a:latin typeface="Century Gothic" panose="020B0502020202020204" pitchFamily="34" charset="0"/>
              </a:rPr>
              <a:t>заполняются автоматически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 должны полностью соответствовать информации, указанной</a:t>
            </a:r>
            <a:r>
              <a:rPr lang="en-US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b="1" i="1" dirty="0">
              <a:solidFill>
                <a:schemeClr val="accent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00" y="3669497"/>
            <a:ext cx="6178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</a:t>
            </a:r>
            <a:r>
              <a:rPr lang="ru-RU" b="1" u="sng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«Лист»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</a:t>
            </a:r>
            <a:r>
              <a:rPr lang="ru-RU" sz="2800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3.</a:t>
            </a:r>
            <a:r>
              <a:rPr lang="ru-RU" b="1" i="1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4650" y="2419350"/>
            <a:ext cx="965200" cy="3175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181600" y="2755900"/>
            <a:ext cx="514350" cy="8636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374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2D283D-678F-49E6-894E-6AE3A8DB63B1}"/>
              </a:ext>
            </a:extLst>
          </p:cNvPr>
          <p:cNvSpPr/>
          <p:nvPr/>
        </p:nvSpPr>
        <p:spPr>
          <a:xfrm>
            <a:off x="2126827" y="1950720"/>
            <a:ext cx="2445173" cy="528319"/>
          </a:xfrm>
          <a:prstGeom prst="ellipse">
            <a:avLst/>
          </a:prstGeom>
          <a:noFill/>
          <a:ln>
            <a:solidFill>
              <a:srgbClr val="FF8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950B9A-8C50-4F39-8670-18EB8B8B85DD}"/>
              </a:ext>
            </a:extLst>
          </p:cNvPr>
          <p:cNvCxnSpPr/>
          <p:nvPr/>
        </p:nvCxnSpPr>
        <p:spPr>
          <a:xfrm>
            <a:off x="2725783" y="1236004"/>
            <a:ext cx="60960" cy="714716"/>
          </a:xfrm>
          <a:prstGeom prst="straightConnector1">
            <a:avLst/>
          </a:prstGeom>
          <a:ln w="25400">
            <a:solidFill>
              <a:srgbClr val="FF8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3362" y="3657600"/>
            <a:ext cx="7010400" cy="791183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pic>
        <p:nvPicPr>
          <p:cNvPr id="3" name="Рисунок 2" descr="дбо.PNG"/>
          <p:cNvPicPr>
            <a:picLocks noChangeAspect="1"/>
          </p:cNvPicPr>
          <p:nvPr/>
        </p:nvPicPr>
        <p:blipFill>
          <a:blip r:embed="rId2"/>
          <a:srcRect l="1426" t="1551" r="1594" b="85197"/>
          <a:stretch>
            <a:fillRect/>
          </a:stretch>
        </p:blipFill>
        <p:spPr>
          <a:xfrm>
            <a:off x="398601" y="342519"/>
            <a:ext cx="5837099" cy="121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бо.PNG"/>
          <p:cNvPicPr>
            <a:picLocks noChangeAspect="1"/>
          </p:cNvPicPr>
          <p:nvPr/>
        </p:nvPicPr>
        <p:blipFill>
          <a:blip r:embed="rId2"/>
          <a:srcRect l="1426" t="1551" r="1594" b="78747"/>
          <a:stretch>
            <a:fillRect/>
          </a:stretch>
        </p:blipFill>
        <p:spPr>
          <a:xfrm>
            <a:off x="2894151" y="1771269"/>
            <a:ext cx="6027599" cy="168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7450" y="11874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750" y="2546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78200" y="2889250"/>
            <a:ext cx="1625600" cy="4699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7200" y="1238250"/>
            <a:ext cx="2959100" cy="311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7" idx="0"/>
          </p:cNvCxnSpPr>
          <p:nvPr/>
        </p:nvCxnSpPr>
        <p:spPr>
          <a:xfrm flipH="1" flipV="1">
            <a:off x="3867150" y="1524000"/>
            <a:ext cx="323850" cy="136525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786" y="3662599"/>
            <a:ext cx="6801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выдаче участнику экзамена последующих ДБО №2,</a:t>
            </a:r>
          </a:p>
          <a:p>
            <a:r>
              <a:rPr lang="ru-RU" dirty="0"/>
              <a:t>цифровое значение штрих-кода последнего ДБО №2 </a:t>
            </a:r>
          </a:p>
          <a:p>
            <a:r>
              <a:rPr lang="ru-RU" dirty="0"/>
              <a:t>вносится в поле «Дополнительный бланк ответов №2» предыдущего ДБО №2 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устного экзамена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85602" y="1209932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регистрации ЕГЭ по иностранным языкам (раздел «Говорение» заполняется так же, как обычный бланк регистрации.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419740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48781" y="1044234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</a:t>
            </a:r>
            <a:r>
              <a:rPr lang="ru-RU" alt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«Контрольная сумма».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6074615" y="3703019"/>
            <a:ext cx="2342324" cy="218987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DE54A3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pic>
        <p:nvPicPr>
          <p:cNvPr id="8" name="Рисунок 7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740400" y="3651250"/>
            <a:ext cx="1917700" cy="2222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9" idx="1"/>
          </p:cNvCxnSpPr>
          <p:nvPr/>
        </p:nvCxnSpPr>
        <p:spPr>
          <a:xfrm>
            <a:off x="3333750" y="2419350"/>
            <a:ext cx="2406650" cy="1343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17833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1087" t="1461" r="915" b="1613"/>
          <a:stretch>
            <a:fillRect/>
          </a:stretch>
        </p:blipFill>
        <p:spPr>
          <a:xfrm>
            <a:off x="2859797" y="960743"/>
            <a:ext cx="2888440" cy="397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009" y="192257"/>
            <a:ext cx="813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ЕГЭ по Иностранным языкам (раздел «Говорение)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Информатике и ИКТ (КЕГЭ)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D32D9A2-E30F-46F5-84AA-FC20146D5767}"/>
              </a:ext>
            </a:extLst>
          </p:cNvPr>
          <p:cNvSpPr/>
          <p:nvPr/>
        </p:nvSpPr>
        <p:spPr>
          <a:xfrm>
            <a:off x="1097280" y="530727"/>
            <a:ext cx="3305387" cy="1028700"/>
          </a:xfrm>
          <a:prstGeom prst="roundRect">
            <a:avLst/>
          </a:prstGeom>
          <a:solidFill>
            <a:srgbClr val="EEE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6" y="530727"/>
            <a:ext cx="3405193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Бланки  заполняются гелевой ручкой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чёрного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цвета!</a:t>
            </a:r>
            <a:endParaRPr b="0" dirty="0">
              <a:solidFill>
                <a:srgbClr val="0070C0"/>
              </a:solidFill>
            </a:endParaRP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94993" y="867990"/>
            <a:ext cx="366459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12" name="Рисунок 11" descr="бр.PNG"/>
          <p:cNvPicPr>
            <a:picLocks noChangeAspect="1"/>
          </p:cNvPicPr>
          <p:nvPr/>
        </p:nvPicPr>
        <p:blipFill>
          <a:blip r:embed="rId3"/>
          <a:srcRect l="1430" t="1583" r="743" b="72938"/>
          <a:stretch>
            <a:fillRect/>
          </a:stretch>
        </p:blipFill>
        <p:spPr>
          <a:xfrm>
            <a:off x="4511632" y="273050"/>
            <a:ext cx="4511718" cy="1729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бо 1.PNG"/>
          <p:cNvPicPr/>
          <p:nvPr/>
        </p:nvPicPr>
        <p:blipFill>
          <a:blip r:embed="rId4"/>
          <a:srcRect l="1131" t="1551" r="964" b="78995"/>
          <a:stretch>
            <a:fillRect/>
          </a:stretch>
        </p:blipFill>
        <p:spPr>
          <a:xfrm>
            <a:off x="4463098" y="2108200"/>
            <a:ext cx="4572952" cy="16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1050" y="4114800"/>
            <a:ext cx="79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Если участник ЕГЭ не имеет информации для заполнения какого-то конкретного поля, он должен оставить это поле пустым (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делать прочерков!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6250" y="1790700"/>
            <a:ext cx="3733800" cy="20955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161;p18"/>
          <p:cNvSpPr txBox="1">
            <a:spLocks/>
          </p:cNvSpPr>
          <p:nvPr/>
        </p:nvSpPr>
        <p:spPr>
          <a:xfrm>
            <a:off x="517374" y="1781351"/>
            <a:ext cx="3762526" cy="21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Каждая цифра и буква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во всех заполняемых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полях бланка регистрации, бланка ответов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№ 1 и верхней части бланка ответов № 2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тщательно копируется из строки с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образцами написания символов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,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расположенной в верхней части бланка</a:t>
            </a:r>
          </a:p>
          <a:p>
            <a:pPr marL="457187" marR="0" lvl="0" indent="-406389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2800"/>
              <a:buFont typeface="Nixie One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114454"/>
                </a:solidFill>
                <a:effectLst/>
                <a:uLnTx/>
                <a:uFillTx/>
                <a:latin typeface="Century Gothic" panose="020B0502020202020204" pitchFamily="34" charset="0"/>
                <a:ea typeface="Nixie One"/>
                <a:cs typeface="Nixie One"/>
                <a:sym typeface="Nixie One"/>
              </a:rPr>
              <a:t>регистрации и бланка ответов № 1.  </a:t>
            </a:r>
          </a:p>
        </p:txBody>
      </p:sp>
      <p:sp>
        <p:nvSpPr>
          <p:cNvPr id="18" name="Овал 17"/>
          <p:cNvSpPr/>
          <p:nvPr/>
        </p:nvSpPr>
        <p:spPr>
          <a:xfrm>
            <a:off x="4724400" y="1670050"/>
            <a:ext cx="4191000" cy="1968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613400" y="3111500"/>
            <a:ext cx="3206750" cy="6032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endCxn id="18" idx="2"/>
          </p:cNvCxnSpPr>
          <p:nvPr/>
        </p:nvCxnSpPr>
        <p:spPr>
          <a:xfrm flipV="1">
            <a:off x="4171950" y="1768475"/>
            <a:ext cx="552450" cy="327025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9" idx="2"/>
          </p:cNvCxnSpPr>
          <p:nvPr/>
        </p:nvCxnSpPr>
        <p:spPr>
          <a:xfrm>
            <a:off x="4203700" y="3390900"/>
            <a:ext cx="1409700" cy="222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" name="Рисунок 2" descr="бр.PNG"/>
          <p:cNvPicPr>
            <a:picLocks noChangeAspect="1"/>
          </p:cNvPicPr>
          <p:nvPr/>
        </p:nvPicPr>
        <p:blipFill>
          <a:blip r:embed="rId2"/>
          <a:srcRect l="1430" t="1583" r="743" b="72938"/>
          <a:stretch>
            <a:fillRect/>
          </a:stretch>
        </p:blipFill>
        <p:spPr>
          <a:xfrm>
            <a:off x="536532" y="308803"/>
            <a:ext cx="5720811" cy="1729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1" y="2384522"/>
            <a:ext cx="7370519" cy="1826231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1600" y="596900"/>
            <a:ext cx="24130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первой</a:t>
            </a:r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позиции 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47900" y="1104900"/>
            <a:ext cx="1778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78200" y="1104900"/>
            <a:ext cx="152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98600" y="2978150"/>
            <a:ext cx="2349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11300" y="3295650"/>
            <a:ext cx="2222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524000" y="3613150"/>
            <a:ext cx="1968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17750" y="4076700"/>
            <a:ext cx="203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0" y="4070350"/>
            <a:ext cx="1968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305550" y="336550"/>
            <a:ext cx="2635250" cy="13525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13000" y="1143000"/>
            <a:ext cx="3981450" cy="114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467100" y="1104900"/>
            <a:ext cx="2914650" cy="1206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587500" y="1524000"/>
            <a:ext cx="5245100" cy="14414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619250" y="1549400"/>
            <a:ext cx="5219700" cy="1746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600200" y="1530350"/>
            <a:ext cx="5238750" cy="20764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44750" y="1543050"/>
            <a:ext cx="4400550" cy="254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270500" y="1549400"/>
            <a:ext cx="1568450" cy="25273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николай\Desktop\ecb6b93ae76011e6813a902b346a7125_de1bf7e7ecf811e680b3902b346a712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1673280"/>
            <a:ext cx="977900" cy="10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николай\Desktop\700-nw.jpg"/>
          <p:cNvPicPr/>
          <p:nvPr/>
        </p:nvPicPr>
        <p:blipFill>
          <a:blip r:embed="rId3"/>
          <a:srcRect t="18474" b="14324"/>
          <a:stretch>
            <a:fillRect/>
          </a:stretch>
        </p:blipFill>
        <p:spPr bwMode="auto">
          <a:xfrm rot="7044011">
            <a:off x="7542161" y="2482433"/>
            <a:ext cx="1375268" cy="11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250" y="3981450"/>
            <a:ext cx="6584950" cy="9969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600" y="1454150"/>
            <a:ext cx="3238500" cy="23685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900" y="1435100"/>
            <a:ext cx="2705100" cy="2381250"/>
          </a:xfrm>
          <a:prstGeom prst="roundRect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800" y="1530350"/>
            <a:ext cx="290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Делать в полях бланков,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вне полей бланков или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полях, заполненных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типографским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способом, какие-либо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записи и пометки, не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относящиеся к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содержанию полей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бланков. </a:t>
            </a:r>
          </a:p>
          <a:p>
            <a:pPr marL="285741" indent="-285741"/>
            <a:endParaRPr lang="ru-RU" b="1" dirty="0">
              <a:solidFill>
                <a:schemeClr val="tx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700" y="317500"/>
            <a:ext cx="379095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Знак запрета 2"/>
          <p:cNvSpPr/>
          <p:nvPr/>
        </p:nvSpPr>
        <p:spPr>
          <a:xfrm>
            <a:off x="2475136" y="451318"/>
            <a:ext cx="490314" cy="463082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5114" y="408572"/>
            <a:ext cx="349458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9950" y="1498024"/>
            <a:ext cx="357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indent="-285741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 Использовать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заполнения бланков 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цветные ручки вместо черной; 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карандаш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(даже для черновых записей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бланках);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- средства для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исправления внесенной в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бланки информации</a:t>
            </a:r>
          </a:p>
          <a:p>
            <a:pPr marL="285741" indent="-285741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(«корректор», «ластик» и др.).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350" y="4050497"/>
            <a:ext cx="660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1" lvl="0" indent="-285741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На Бланках ответов № 1 и № 2, а также на Дополнительном бланке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ответов № 2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не должно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быть пометок, содержащих информацию</a:t>
            </a:r>
          </a:p>
          <a:p>
            <a:pPr marL="285741" lvl="0" indent="-285741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</a:rPr>
              <a:t>о личности участника ЕГЭ.</a:t>
            </a:r>
          </a:p>
        </p:txBody>
      </p:sp>
      <p:pic>
        <p:nvPicPr>
          <p:cNvPr id="13" name="Рисунок 12" descr="C:\Users\николай\Desktop\27ec02fdbb9de6d3dbb8d214761a7c66.jpg"/>
          <p:cNvPicPr/>
          <p:nvPr/>
        </p:nvPicPr>
        <p:blipFill>
          <a:blip r:embed="rId4"/>
          <a:srcRect t="22150" r="11742" b="27361"/>
          <a:stretch>
            <a:fillRect/>
          </a:stretch>
        </p:blipFill>
        <p:spPr bwMode="auto">
          <a:xfrm>
            <a:off x="7067550" y="3949700"/>
            <a:ext cx="123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нак запрета 13"/>
          <p:cNvSpPr/>
          <p:nvPr/>
        </p:nvSpPr>
        <p:spPr>
          <a:xfrm>
            <a:off x="7004050" y="3784600"/>
            <a:ext cx="1358900" cy="12065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C:\Users\николай\Desktop\54d8c0092b1cd1f47f5d854f187334a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521" y="279621"/>
            <a:ext cx="1307879" cy="126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нак запрета 15"/>
          <p:cNvSpPr/>
          <p:nvPr/>
        </p:nvSpPr>
        <p:spPr>
          <a:xfrm>
            <a:off x="7213600" y="88900"/>
            <a:ext cx="1828800" cy="16256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Знак запрета 18"/>
          <p:cNvSpPr/>
          <p:nvPr/>
        </p:nvSpPr>
        <p:spPr>
          <a:xfrm>
            <a:off x="7537450" y="2451100"/>
            <a:ext cx="1606550" cy="142240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6464300" y="1473200"/>
            <a:ext cx="1460500" cy="1352550"/>
          </a:xfrm>
          <a:prstGeom prst="noSmoking">
            <a:avLst>
              <a:gd name="adj" fmla="val 5851"/>
            </a:avLst>
          </a:prstGeom>
          <a:solidFill>
            <a:srgbClr val="FF0000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1087" t="1461" r="915" b="1613"/>
          <a:stretch>
            <a:fillRect/>
          </a:stretch>
        </p:blipFill>
        <p:spPr>
          <a:xfrm>
            <a:off x="483411" y="725930"/>
            <a:ext cx="2510402" cy="3457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регистрации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558800" y="1231900"/>
            <a:ext cx="3812080" cy="2552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Чёрно-белый бланк регистрации печатается на белой бумаге. Бланк является машиночитаемой формой и состоит </a:t>
            </a:r>
            <a:r>
              <a:rPr lang="ru-RU" sz="1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6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6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6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4883727" y="79780"/>
            <a:ext cx="187036" cy="1179247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883728" y="1340429"/>
            <a:ext cx="187037" cy="2566555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4892251" y="3988386"/>
            <a:ext cx="178512" cy="1050019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9" name="Рисунок 8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5093638" y="58888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1855</Words>
  <Application>Microsoft Office PowerPoint</Application>
  <PresentationFormat>Экран (16:9)</PresentationFormat>
  <Paragraphs>241</Paragraphs>
  <Slides>38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Century Gothic</vt:lpstr>
      <vt:lpstr>Courier New</vt:lpstr>
      <vt:lpstr>Garamond</vt:lpstr>
      <vt:lpstr>Roboto Slab</vt:lpstr>
      <vt:lpstr>Arial</vt:lpstr>
      <vt:lpstr>Times New Roman</vt:lpstr>
      <vt:lpstr>Candara</vt:lpstr>
      <vt:lpstr>Nixie One</vt:lpstr>
      <vt:lpstr>Warwick template</vt:lpstr>
      <vt:lpstr>ПРАВИЛА ЗАПОЛНЕНИЯ БЛАНКОВ  ЕГЭ-2023</vt:lpstr>
      <vt:lpstr>Презентация PowerPoint</vt:lpstr>
      <vt:lpstr>Презентация PowerPoint</vt:lpstr>
      <vt:lpstr>Презентация PowerPoint</vt:lpstr>
      <vt:lpstr>Бланки  заполняются гелевой ручкой чёрного цвета!</vt:lpstr>
      <vt:lpstr>Презентация PowerPoint</vt:lpstr>
      <vt:lpstr>Презентация PowerPoint</vt:lpstr>
      <vt:lpstr>Бланк регистрации</vt:lpstr>
      <vt:lpstr>Бланк регистрации</vt:lpstr>
      <vt:lpstr>Презентация PowerPoint</vt:lpstr>
      <vt:lpstr>Средняя часть бланка регистрации</vt:lpstr>
      <vt:lpstr>Способы исправления ошибок при заполнении Бланка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№1</vt:lpstr>
      <vt:lpstr>Бланк ответов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Дополнительный бланк ответов №2</vt:lpstr>
      <vt:lpstr>Дополнительный бланк ответов №2</vt:lpstr>
      <vt:lpstr>Презентация PowerPoint</vt:lpstr>
      <vt:lpstr>Презентация PowerPoint</vt:lpstr>
      <vt:lpstr>Бланк регистрации устного экзамена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172</cp:revision>
  <cp:lastPrinted>2023-05-15T08:59:54Z</cp:lastPrinted>
  <dcterms:modified xsi:type="dcterms:W3CDTF">2023-05-15T10:42:29Z</dcterms:modified>
</cp:coreProperties>
</file>